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tags/tag2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0.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1.xml" ContentType="application/vnd.openxmlformats-officedocument.presentationml.tags+xml"/>
  <Override PartName="/ppt/notesSlides/notesSlide42.xml" ContentType="application/vnd.openxmlformats-officedocument.presentationml.notesSlide+xml"/>
  <Override PartName="/ppt/tags/tag32.xml" ContentType="application/vnd.openxmlformats-officedocument.presentationml.tags+xml"/>
  <Override PartName="/ppt/notesSlides/notesSlide43.xml" ContentType="application/vnd.openxmlformats-officedocument.presentationml.notesSlide+xml"/>
  <Override PartName="/ppt/tags/tag33.xml" ContentType="application/vnd.openxmlformats-officedocument.presentationml.tags+xml"/>
  <Override PartName="/ppt/notesSlides/notesSlide44.xml" ContentType="application/vnd.openxmlformats-officedocument.presentationml.notesSlide+xml"/>
  <Override PartName="/ppt/tags/tag3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3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36.xml" ContentType="application/vnd.openxmlformats-officedocument.presentationml.tags+xml"/>
  <Override PartName="/ppt/notesSlides/notesSlide50.xml" ContentType="application/vnd.openxmlformats-officedocument.presentationml.notesSlide+xml"/>
  <Override PartName="/ppt/tags/tag37.xml" ContentType="application/vnd.openxmlformats-officedocument.presentationml.tags+xml"/>
  <Override PartName="/ppt/notesSlides/notesSlide51.xml" ContentType="application/vnd.openxmlformats-officedocument.presentationml.notesSlide+xml"/>
  <Override PartName="/ppt/tags/tag38.xml" ContentType="application/vnd.openxmlformats-officedocument.presentationml.tags+xml"/>
  <Override PartName="/ppt/notesSlides/notesSlide52.xml" ContentType="application/vnd.openxmlformats-officedocument.presentationml.notesSlide+xml"/>
  <Override PartName="/ppt/tags/tag39.xml" ContentType="application/vnd.openxmlformats-officedocument.presentationml.tags+xml"/>
  <Override PartName="/ppt/notesSlides/notesSlide53.xml" ContentType="application/vnd.openxmlformats-officedocument.presentationml.notesSlide+xml"/>
  <Override PartName="/ppt/tags/tag40.xml" ContentType="application/vnd.openxmlformats-officedocument.presentationml.tags+xml"/>
  <Override PartName="/ppt/notesSlides/notesSlide54.xml" ContentType="application/vnd.openxmlformats-officedocument.presentationml.notesSlide+xml"/>
  <Override PartName="/ppt/tags/tag4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42.xml" ContentType="application/vnd.openxmlformats-officedocument.presentationml.tags+xml"/>
  <Override PartName="/ppt/notesSlides/notesSlide57.xml" ContentType="application/vnd.openxmlformats-officedocument.presentationml.notesSlide+xml"/>
  <Override PartName="/ppt/tags/tag43.xml" ContentType="application/vnd.openxmlformats-officedocument.presentationml.tags+xml"/>
  <Override PartName="/ppt/notesSlides/notesSlide58.xml" ContentType="application/vnd.openxmlformats-officedocument.presentationml.notesSlide+xml"/>
  <Override PartName="/ppt/tags/tag44.xml" ContentType="application/vnd.openxmlformats-officedocument.presentationml.tags+xml"/>
  <Override PartName="/ppt/notesSlides/notesSlide59.xml" ContentType="application/vnd.openxmlformats-officedocument.presentationml.notesSlide+xml"/>
  <Override PartName="/ppt/tags/tag45.xml" ContentType="application/vnd.openxmlformats-officedocument.presentationml.tags+xml"/>
  <Override PartName="/ppt/notesSlides/notesSlide60.xml" ContentType="application/vnd.openxmlformats-officedocument.presentationml.notesSlide+xml"/>
  <Override PartName="/ppt/tags/tag46.xml" ContentType="application/vnd.openxmlformats-officedocument.presentationml.tags+xml"/>
  <Override PartName="/ppt/notesSlides/notesSlide61.xml" ContentType="application/vnd.openxmlformats-officedocument.presentationml.notesSlide+xml"/>
  <Override PartName="/ppt/tags/tag47.xml" ContentType="application/vnd.openxmlformats-officedocument.presentationml.tags+xml"/>
  <Override PartName="/ppt/notesSlides/notesSlide62.xml" ContentType="application/vnd.openxmlformats-officedocument.presentationml.notesSlide+xml"/>
  <Override PartName="/ppt/tags/tag48.xml" ContentType="application/vnd.openxmlformats-officedocument.presentationml.tags+xml"/>
  <Override PartName="/ppt/notesSlides/notesSlide63.xml" ContentType="application/vnd.openxmlformats-officedocument.presentationml.notesSlide+xml"/>
  <Override PartName="/ppt/tags/tag49.xml" ContentType="application/vnd.openxmlformats-officedocument.presentationml.tags+xml"/>
  <Override PartName="/ppt/notesSlides/notesSlide64.xml" ContentType="application/vnd.openxmlformats-officedocument.presentationml.notesSlide+xml"/>
  <Override PartName="/ppt/tags/tag50.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51.xml" ContentType="application/vnd.openxmlformats-officedocument.presentationml.tags+xml"/>
  <Override PartName="/ppt/notesSlides/notesSlide67.xml" ContentType="application/vnd.openxmlformats-officedocument.presentationml.notesSlide+xml"/>
  <Override PartName="/ppt/tags/tag52.xml" ContentType="application/vnd.openxmlformats-officedocument.presentationml.tags+xml"/>
  <Override PartName="/ppt/notesSlides/notesSlide68.xml" ContentType="application/vnd.openxmlformats-officedocument.presentationml.notesSlide+xml"/>
  <Override PartName="/ppt/tags/tag53.xml" ContentType="application/vnd.openxmlformats-officedocument.presentationml.tags+xml"/>
  <Override PartName="/ppt/notesSlides/notesSlide69.xml" ContentType="application/vnd.openxmlformats-officedocument.presentationml.notesSlide+xml"/>
  <Override PartName="/ppt/tags/tag54.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55.xml" ContentType="application/vnd.openxmlformats-officedocument.presentationml.tags+xml"/>
  <Override PartName="/ppt/notesSlides/notesSlide72.xml" ContentType="application/vnd.openxmlformats-officedocument.presentationml.notesSlide+xml"/>
  <Override PartName="/ppt/tags/tag56.xml" ContentType="application/vnd.openxmlformats-officedocument.presentationml.tags+xml"/>
  <Override PartName="/ppt/notesSlides/notesSlide73.xml" ContentType="application/vnd.openxmlformats-officedocument.presentationml.notesSlide+xml"/>
  <Override PartName="/ppt/tags/tag57.xml" ContentType="application/vnd.openxmlformats-officedocument.presentationml.tags+xml"/>
  <Override PartName="/ppt/notesSlides/notesSlide74.xml" ContentType="application/vnd.openxmlformats-officedocument.presentationml.notesSlide+xml"/>
  <Override PartName="/ppt/tags/tag58.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9.xml" ContentType="application/vnd.openxmlformats-officedocument.presentationml.notesSlide+xml"/>
  <Override PartName="/ppt/tags/tag59.xml" ContentType="application/vnd.openxmlformats-officedocument.presentationml.tags+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ags/tag60.xml" ContentType="application/vnd.openxmlformats-officedocument.presentationml.tags+xml"/>
  <Override PartName="/ppt/notesSlides/notesSlide123.xml" ContentType="application/vnd.openxmlformats-officedocument.presentationml.notesSlide+xml"/>
  <Override PartName="/ppt/tags/tag61.xml" ContentType="application/vnd.openxmlformats-officedocument.presentationml.tags+xml"/>
  <Override PartName="/ppt/notesSlides/notesSlide124.xml" ContentType="application/vnd.openxmlformats-officedocument.presentationml.notesSlide+xml"/>
  <Override PartName="/ppt/tags/tag62.xml" ContentType="application/vnd.openxmlformats-officedocument.presentationml.tags+xml"/>
  <Override PartName="/ppt/notesSlides/notesSlide125.xml" ContentType="application/vnd.openxmlformats-officedocument.presentationml.notesSlide+xml"/>
  <Override PartName="/ppt/tags/tag63.xml" ContentType="application/vnd.openxmlformats-officedocument.presentationml.tags+xml"/>
  <Override PartName="/ppt/notesSlides/notesSlide126.xml" ContentType="application/vnd.openxmlformats-officedocument.presentationml.notesSlide+xml"/>
  <Override PartName="/ppt/tags/tag64.xml" ContentType="application/vnd.openxmlformats-officedocument.presentationml.tags+xml"/>
  <Override PartName="/ppt/notesSlides/notesSlide127.xml" ContentType="application/vnd.openxmlformats-officedocument.presentationml.notesSlide+xml"/>
  <Override PartName="/ppt/tags/tag65.xml" ContentType="application/vnd.openxmlformats-officedocument.presentationml.tags+xml"/>
  <Override PartName="/ppt/notesSlides/notesSlide1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172"/>
  </p:notesMasterIdLst>
  <p:sldIdLst>
    <p:sldId id="2147473306" r:id="rId5"/>
    <p:sldId id="2147473307" r:id="rId6"/>
    <p:sldId id="2147473031" r:id="rId7"/>
    <p:sldId id="2147473308" r:id="rId8"/>
    <p:sldId id="2147473309" r:id="rId9"/>
    <p:sldId id="2147473310" r:id="rId10"/>
    <p:sldId id="2147473311" r:id="rId11"/>
    <p:sldId id="2147473320" r:id="rId12"/>
    <p:sldId id="2147475021" r:id="rId13"/>
    <p:sldId id="2147473196" r:id="rId14"/>
    <p:sldId id="2147473312" r:id="rId15"/>
    <p:sldId id="2147475022" r:id="rId16"/>
    <p:sldId id="2147473321" r:id="rId17"/>
    <p:sldId id="2147475013" r:id="rId18"/>
    <p:sldId id="2147473322" r:id="rId19"/>
    <p:sldId id="2147473325" r:id="rId20"/>
    <p:sldId id="2147474977" r:id="rId21"/>
    <p:sldId id="2147474978" r:id="rId22"/>
    <p:sldId id="2147474981" r:id="rId23"/>
    <p:sldId id="2147474982" r:id="rId24"/>
    <p:sldId id="2147475047" r:id="rId25"/>
    <p:sldId id="2147475048" r:id="rId26"/>
    <p:sldId id="2147474991" r:id="rId27"/>
    <p:sldId id="2147474984" r:id="rId28"/>
    <p:sldId id="2147474992" r:id="rId29"/>
    <p:sldId id="2147474985" r:id="rId30"/>
    <p:sldId id="2147474995" r:id="rId31"/>
    <p:sldId id="2147475041" r:id="rId32"/>
    <p:sldId id="2147475024" r:id="rId33"/>
    <p:sldId id="2147475008" r:id="rId34"/>
    <p:sldId id="2147474996" r:id="rId35"/>
    <p:sldId id="2147474997" r:id="rId36"/>
    <p:sldId id="2147474998" r:id="rId37"/>
    <p:sldId id="2147475000" r:id="rId38"/>
    <p:sldId id="2147475002" r:id="rId39"/>
    <p:sldId id="2147475003" r:id="rId40"/>
    <p:sldId id="2147475004" r:id="rId41"/>
    <p:sldId id="2147475005" r:id="rId42"/>
    <p:sldId id="2147475009" r:id="rId43"/>
    <p:sldId id="2147475016" r:id="rId44"/>
    <p:sldId id="2147475014" r:id="rId45"/>
    <p:sldId id="2147475015" r:id="rId46"/>
    <p:sldId id="2147473024" r:id="rId47"/>
    <p:sldId id="2147473025" r:id="rId48"/>
    <p:sldId id="2147473026" r:id="rId49"/>
    <p:sldId id="2147472958" r:id="rId50"/>
    <p:sldId id="2147474994" r:id="rId51"/>
    <p:sldId id="2147474860" r:id="rId52"/>
    <p:sldId id="2147474861" r:id="rId53"/>
    <p:sldId id="2147475017" r:id="rId54"/>
    <p:sldId id="2147475018" r:id="rId55"/>
    <p:sldId id="2147475026" r:id="rId56"/>
    <p:sldId id="2147475042" r:id="rId57"/>
    <p:sldId id="2147475028" r:id="rId58"/>
    <p:sldId id="2147475029" r:id="rId59"/>
    <p:sldId id="2147475032" r:id="rId60"/>
    <p:sldId id="2147475031" r:id="rId61"/>
    <p:sldId id="2147475030" r:id="rId62"/>
    <p:sldId id="2147475033" r:id="rId63"/>
    <p:sldId id="2147475034" r:id="rId64"/>
    <p:sldId id="2147475035" r:id="rId65"/>
    <p:sldId id="2147475036" r:id="rId66"/>
    <p:sldId id="2147475037" r:id="rId67"/>
    <p:sldId id="2147475038" r:id="rId68"/>
    <p:sldId id="2147475039" r:id="rId69"/>
    <p:sldId id="2147474914" r:id="rId70"/>
    <p:sldId id="2147474930" r:id="rId71"/>
    <p:sldId id="2147474932" r:id="rId72"/>
    <p:sldId id="2147474935" r:id="rId73"/>
    <p:sldId id="2147474936" r:id="rId74"/>
    <p:sldId id="2147474937" r:id="rId75"/>
    <p:sldId id="452" r:id="rId76"/>
    <p:sldId id="453" r:id="rId77"/>
    <p:sldId id="454" r:id="rId78"/>
    <p:sldId id="455" r:id="rId79"/>
    <p:sldId id="456" r:id="rId80"/>
    <p:sldId id="457" r:id="rId81"/>
    <p:sldId id="460" r:id="rId82"/>
    <p:sldId id="459" r:id="rId83"/>
    <p:sldId id="458" r:id="rId84"/>
    <p:sldId id="461" r:id="rId85"/>
    <p:sldId id="462" r:id="rId86"/>
    <p:sldId id="463" r:id="rId87"/>
    <p:sldId id="464" r:id="rId88"/>
    <p:sldId id="465" r:id="rId89"/>
    <p:sldId id="466" r:id="rId90"/>
    <p:sldId id="2147475044" r:id="rId91"/>
    <p:sldId id="2147474972" r:id="rId92"/>
    <p:sldId id="487" r:id="rId93"/>
    <p:sldId id="488" r:id="rId94"/>
    <p:sldId id="489" r:id="rId95"/>
    <p:sldId id="490" r:id="rId96"/>
    <p:sldId id="491" r:id="rId97"/>
    <p:sldId id="492" r:id="rId98"/>
    <p:sldId id="493" r:id="rId99"/>
    <p:sldId id="494" r:id="rId100"/>
    <p:sldId id="495" r:id="rId101"/>
    <p:sldId id="496" r:id="rId102"/>
    <p:sldId id="497" r:id="rId103"/>
    <p:sldId id="498" r:id="rId104"/>
    <p:sldId id="499" r:id="rId105"/>
    <p:sldId id="500" r:id="rId106"/>
    <p:sldId id="501" r:id="rId107"/>
    <p:sldId id="2147475046" r:id="rId108"/>
    <p:sldId id="2147474938" r:id="rId109"/>
    <p:sldId id="502" r:id="rId110"/>
    <p:sldId id="387" r:id="rId111"/>
    <p:sldId id="401" r:id="rId112"/>
    <p:sldId id="390" r:id="rId113"/>
    <p:sldId id="2147474948" r:id="rId114"/>
    <p:sldId id="389" r:id="rId115"/>
    <p:sldId id="385" r:id="rId116"/>
    <p:sldId id="2147474941" r:id="rId117"/>
    <p:sldId id="378" r:id="rId118"/>
    <p:sldId id="400" r:id="rId119"/>
    <p:sldId id="391" r:id="rId120"/>
    <p:sldId id="2147474947" r:id="rId121"/>
    <p:sldId id="392" r:id="rId122"/>
    <p:sldId id="394" r:id="rId123"/>
    <p:sldId id="2147474943" r:id="rId124"/>
    <p:sldId id="380" r:id="rId125"/>
    <p:sldId id="399" r:id="rId126"/>
    <p:sldId id="395" r:id="rId127"/>
    <p:sldId id="396" r:id="rId128"/>
    <p:sldId id="397" r:id="rId129"/>
    <p:sldId id="406" r:id="rId130"/>
    <p:sldId id="2147474944" r:id="rId131"/>
    <p:sldId id="379" r:id="rId132"/>
    <p:sldId id="402" r:id="rId133"/>
    <p:sldId id="407" r:id="rId134"/>
    <p:sldId id="403" r:id="rId135"/>
    <p:sldId id="404" r:id="rId136"/>
    <p:sldId id="405" r:id="rId137"/>
    <p:sldId id="410" r:id="rId138"/>
    <p:sldId id="2147474949" r:id="rId139"/>
    <p:sldId id="2147474915" r:id="rId140"/>
    <p:sldId id="263" r:id="rId141"/>
    <p:sldId id="2147475043" r:id="rId142"/>
    <p:sldId id="258" r:id="rId143"/>
    <p:sldId id="262" r:id="rId144"/>
    <p:sldId id="266" r:id="rId145"/>
    <p:sldId id="259" r:id="rId146"/>
    <p:sldId id="2147474950" r:id="rId147"/>
    <p:sldId id="2147474951" r:id="rId148"/>
    <p:sldId id="2147474956" r:id="rId149"/>
    <p:sldId id="2147474954" r:id="rId150"/>
    <p:sldId id="2147474955" r:id="rId151"/>
    <p:sldId id="2147474958" r:id="rId152"/>
    <p:sldId id="2147474957" r:id="rId153"/>
    <p:sldId id="2147474959" r:id="rId154"/>
    <p:sldId id="2147474960" r:id="rId155"/>
    <p:sldId id="2147474975" r:id="rId156"/>
    <p:sldId id="2147474961" r:id="rId157"/>
    <p:sldId id="2147474962" r:id="rId158"/>
    <p:sldId id="2147474963" r:id="rId159"/>
    <p:sldId id="2147474964" r:id="rId160"/>
    <p:sldId id="2147474965" r:id="rId161"/>
    <p:sldId id="2147474966" r:id="rId162"/>
    <p:sldId id="2147474967" r:id="rId163"/>
    <p:sldId id="2147474973" r:id="rId164"/>
    <p:sldId id="2147474968" r:id="rId165"/>
    <p:sldId id="2147474971" r:id="rId166"/>
    <p:sldId id="2147475050" r:id="rId167"/>
    <p:sldId id="2147475040" r:id="rId168"/>
    <p:sldId id="2147474970" r:id="rId169"/>
    <p:sldId id="2147475049" r:id="rId170"/>
    <p:sldId id="2147474969" r:id="rId1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7C"/>
    <a:srgbClr val="1FC61E"/>
    <a:srgbClr val="D10B0C"/>
    <a:srgbClr val="005BA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00" autoAdjust="0"/>
    <p:restoredTop sz="78668" autoAdjust="0"/>
  </p:normalViewPr>
  <p:slideViewPr>
    <p:cSldViewPr snapToGrid="0">
      <p:cViewPr varScale="1">
        <p:scale>
          <a:sx n="50" d="100"/>
          <a:sy n="50" d="100"/>
        </p:scale>
        <p:origin x="65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microsoft.com/office/2016/11/relationships/changesInfo" Target="changesInfos/changesInfo1.xml"/><Relationship Id="rId172"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ma Alsagaf" userId="ef587b5e-378a-4bb3-aa9f-3c15b98138a4" providerId="ADAL" clId="{890D6534-12FC-41A5-8DFB-3D222BE380F6}"/>
    <pc:docChg chg="custSel modSld">
      <pc:chgData name="Fatma Alsagaf" userId="ef587b5e-378a-4bb3-aa9f-3c15b98138a4" providerId="ADAL" clId="{890D6534-12FC-41A5-8DFB-3D222BE380F6}" dt="2025-11-18T12:01:50.417" v="1" actId="478"/>
      <pc:docMkLst>
        <pc:docMk/>
      </pc:docMkLst>
      <pc:sldChg chg="addSp delSp modSp mod delAnim">
        <pc:chgData name="Fatma Alsagaf" userId="ef587b5e-378a-4bb3-aa9f-3c15b98138a4" providerId="ADAL" clId="{890D6534-12FC-41A5-8DFB-3D222BE380F6}" dt="2025-11-18T12:01:39.256" v="0" actId="478"/>
        <pc:sldMkLst>
          <pc:docMk/>
          <pc:sldMk cId="1745333986" sldId="2147474958"/>
        </pc:sldMkLst>
        <pc:spChg chg="add mod">
          <ac:chgData name="Fatma Alsagaf" userId="ef587b5e-378a-4bb3-aa9f-3c15b98138a4" providerId="ADAL" clId="{890D6534-12FC-41A5-8DFB-3D222BE380F6}" dt="2025-11-18T12:01:39.256" v="0" actId="478"/>
          <ac:spMkLst>
            <pc:docMk/>
            <pc:sldMk cId="1745333986" sldId="2147474958"/>
            <ac:spMk id="4" creationId="{C720CACB-8FA0-551D-971E-6B65A9C49B12}"/>
          </ac:spMkLst>
        </pc:spChg>
        <pc:picChg chg="del">
          <ac:chgData name="Fatma Alsagaf" userId="ef587b5e-378a-4bb3-aa9f-3c15b98138a4" providerId="ADAL" clId="{890D6534-12FC-41A5-8DFB-3D222BE380F6}" dt="2025-11-18T12:01:39.256" v="0" actId="478"/>
          <ac:picMkLst>
            <pc:docMk/>
            <pc:sldMk cId="1745333986" sldId="2147474958"/>
            <ac:picMk id="5" creationId="{23F16AB7-7544-82EC-DB7E-EE4C07B8BB9C}"/>
          </ac:picMkLst>
        </pc:picChg>
      </pc:sldChg>
      <pc:sldChg chg="addSp delSp modSp mod delAnim">
        <pc:chgData name="Fatma Alsagaf" userId="ef587b5e-378a-4bb3-aa9f-3c15b98138a4" providerId="ADAL" clId="{890D6534-12FC-41A5-8DFB-3D222BE380F6}" dt="2025-11-18T12:01:50.417" v="1" actId="478"/>
        <pc:sldMkLst>
          <pc:docMk/>
          <pc:sldMk cId="722482829" sldId="2147474961"/>
        </pc:sldMkLst>
        <pc:spChg chg="add mod">
          <ac:chgData name="Fatma Alsagaf" userId="ef587b5e-378a-4bb3-aa9f-3c15b98138a4" providerId="ADAL" clId="{890D6534-12FC-41A5-8DFB-3D222BE380F6}" dt="2025-11-18T12:01:50.417" v="1" actId="478"/>
          <ac:spMkLst>
            <pc:docMk/>
            <pc:sldMk cId="722482829" sldId="2147474961"/>
            <ac:spMk id="4" creationId="{94552B20-A0A8-9F42-CA20-D0A9D9E1527D}"/>
          </ac:spMkLst>
        </pc:spChg>
        <pc:picChg chg="del">
          <ac:chgData name="Fatma Alsagaf" userId="ef587b5e-378a-4bb3-aa9f-3c15b98138a4" providerId="ADAL" clId="{890D6534-12FC-41A5-8DFB-3D222BE380F6}" dt="2025-11-18T12:01:50.417" v="1" actId="478"/>
          <ac:picMkLst>
            <pc:docMk/>
            <pc:sldMk cId="722482829" sldId="2147474961"/>
            <ac:picMk id="6" creationId="{80999E3B-205D-17A2-E4AB-50CEDFC846B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DA9A3D-C46A-489E-9F2E-DCF4D53B797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E44DD7B9-7DBB-4792-97CE-68E9E52E255F}">
      <dgm:prSet phldrT="[Text]" custT="1"/>
      <dgm:spPr/>
      <dgm:t>
        <a:bodyPr/>
        <a:lstStyle/>
        <a:p>
          <a:r>
            <a:rPr lang="en-US" sz="2400" b="1">
              <a:solidFill>
                <a:schemeClr val="tx1"/>
              </a:solidFill>
            </a:rPr>
            <a:t>Passive</a:t>
          </a:r>
        </a:p>
      </dgm:t>
    </dgm:pt>
    <dgm:pt modelId="{C368D0E5-11BA-4CC2-B464-A2D0F58B3B41}" type="parTrans" cxnId="{2953A8C2-3264-408D-84B3-3F2D6B7EE7EE}">
      <dgm:prSet/>
      <dgm:spPr/>
      <dgm:t>
        <a:bodyPr/>
        <a:lstStyle/>
        <a:p>
          <a:endParaRPr lang="en-US" sz="1600" b="1">
            <a:solidFill>
              <a:schemeClr val="tx1"/>
            </a:solidFill>
          </a:endParaRPr>
        </a:p>
      </dgm:t>
    </dgm:pt>
    <dgm:pt modelId="{2B9B7FA9-0D32-49A9-AD69-DCD3789198C2}" type="sibTrans" cxnId="{2953A8C2-3264-408D-84B3-3F2D6B7EE7EE}">
      <dgm:prSet/>
      <dgm:spPr/>
      <dgm:t>
        <a:bodyPr/>
        <a:lstStyle/>
        <a:p>
          <a:endParaRPr lang="en-US" sz="1600" b="1">
            <a:solidFill>
              <a:schemeClr val="tx1"/>
            </a:solidFill>
          </a:endParaRPr>
        </a:p>
      </dgm:t>
    </dgm:pt>
    <dgm:pt modelId="{8BF01559-CDAB-47BD-8140-F4984CAC644E}">
      <dgm:prSet phldrT="[Text]" custT="1"/>
      <dgm:spPr/>
      <dgm:t>
        <a:bodyPr/>
        <a:lstStyle/>
        <a:p>
          <a:r>
            <a:rPr lang="en-US" sz="2400" b="1">
              <a:solidFill>
                <a:schemeClr val="tx1"/>
              </a:solidFill>
            </a:rPr>
            <a:t>Selective</a:t>
          </a:r>
        </a:p>
      </dgm:t>
    </dgm:pt>
    <dgm:pt modelId="{84FBDB5E-1A77-463B-A8FA-C9647F339071}" type="parTrans" cxnId="{11FC4AB7-59B4-42E4-8C2B-A2E1B310B00D}">
      <dgm:prSet/>
      <dgm:spPr/>
      <dgm:t>
        <a:bodyPr/>
        <a:lstStyle/>
        <a:p>
          <a:endParaRPr lang="en-US" sz="1600" b="1">
            <a:solidFill>
              <a:schemeClr val="tx1"/>
            </a:solidFill>
          </a:endParaRPr>
        </a:p>
      </dgm:t>
    </dgm:pt>
    <dgm:pt modelId="{BB195934-2BFC-45F3-A9AF-63CD488253C1}" type="sibTrans" cxnId="{11FC4AB7-59B4-42E4-8C2B-A2E1B310B00D}">
      <dgm:prSet/>
      <dgm:spPr/>
      <dgm:t>
        <a:bodyPr/>
        <a:lstStyle/>
        <a:p>
          <a:endParaRPr lang="en-US" sz="1600" b="1">
            <a:solidFill>
              <a:schemeClr val="tx1"/>
            </a:solidFill>
          </a:endParaRPr>
        </a:p>
      </dgm:t>
    </dgm:pt>
    <dgm:pt modelId="{A3CAC993-E0E0-4CF8-9C98-4C3A7BE2AEB9}">
      <dgm:prSet phldrT="[Text]" custT="1"/>
      <dgm:spPr/>
      <dgm:t>
        <a:bodyPr/>
        <a:lstStyle/>
        <a:p>
          <a:r>
            <a:rPr lang="en-US" sz="2400" b="1">
              <a:solidFill>
                <a:schemeClr val="tx1"/>
              </a:solidFill>
            </a:rPr>
            <a:t>Active</a:t>
          </a:r>
        </a:p>
      </dgm:t>
    </dgm:pt>
    <dgm:pt modelId="{610FE807-1C4D-4A0A-955E-AF69614F8DF8}" type="parTrans" cxnId="{30BCA434-DC7A-4971-A974-A5A0D23CA856}">
      <dgm:prSet/>
      <dgm:spPr/>
      <dgm:t>
        <a:bodyPr/>
        <a:lstStyle/>
        <a:p>
          <a:endParaRPr lang="en-US" sz="1600" b="1">
            <a:solidFill>
              <a:schemeClr val="tx1"/>
            </a:solidFill>
          </a:endParaRPr>
        </a:p>
      </dgm:t>
    </dgm:pt>
    <dgm:pt modelId="{2F2FDC35-584A-41EF-80E1-41F969B5CCA2}" type="sibTrans" cxnId="{30BCA434-DC7A-4971-A974-A5A0D23CA856}">
      <dgm:prSet/>
      <dgm:spPr/>
      <dgm:t>
        <a:bodyPr/>
        <a:lstStyle/>
        <a:p>
          <a:endParaRPr lang="en-US" sz="1600" b="1">
            <a:solidFill>
              <a:schemeClr val="tx1"/>
            </a:solidFill>
          </a:endParaRPr>
        </a:p>
      </dgm:t>
    </dgm:pt>
    <dgm:pt modelId="{D526CE4E-47A0-4601-901F-80AB15FE80E8}">
      <dgm:prSet custT="1"/>
      <dgm:spPr/>
      <dgm:t>
        <a:bodyPr/>
        <a:lstStyle/>
        <a:p>
          <a:pPr>
            <a:buNone/>
          </a:pPr>
          <a:r>
            <a:rPr lang="en-US" sz="2400" b="1">
              <a:solidFill>
                <a:schemeClr val="tx1"/>
              </a:solidFill>
            </a:rPr>
            <a:t>Empathetic</a:t>
          </a:r>
        </a:p>
      </dgm:t>
    </dgm:pt>
    <dgm:pt modelId="{16434F89-5181-4253-8D8A-6261B5D08CDC}" type="parTrans" cxnId="{FA0C5CF5-9F77-4B52-B258-30B2C03A3A1D}">
      <dgm:prSet/>
      <dgm:spPr/>
      <dgm:t>
        <a:bodyPr/>
        <a:lstStyle/>
        <a:p>
          <a:endParaRPr lang="en-US" sz="1600" b="1">
            <a:solidFill>
              <a:schemeClr val="tx1"/>
            </a:solidFill>
          </a:endParaRPr>
        </a:p>
      </dgm:t>
    </dgm:pt>
    <dgm:pt modelId="{F9390267-54E5-4DE4-8163-3FBE2E09F27F}" type="sibTrans" cxnId="{FA0C5CF5-9F77-4B52-B258-30B2C03A3A1D}">
      <dgm:prSet/>
      <dgm:spPr/>
      <dgm:t>
        <a:bodyPr/>
        <a:lstStyle/>
        <a:p>
          <a:endParaRPr lang="en-US" sz="1600" b="1">
            <a:solidFill>
              <a:schemeClr val="tx1"/>
            </a:solidFill>
          </a:endParaRPr>
        </a:p>
      </dgm:t>
    </dgm:pt>
    <dgm:pt modelId="{2C1ED973-7EB4-49BB-A555-89E62B2F8915}">
      <dgm:prSet custT="1"/>
      <dgm:spPr/>
      <dgm:t>
        <a:bodyPr/>
        <a:lstStyle/>
        <a:p>
          <a:endParaRPr lang="en-US" sz="1800" b="1">
            <a:solidFill>
              <a:schemeClr val="tx1"/>
            </a:solidFill>
          </a:endParaRPr>
        </a:p>
      </dgm:t>
    </dgm:pt>
    <dgm:pt modelId="{D706C255-101F-48B5-A89E-1C06B436D8F8}" type="parTrans" cxnId="{0C600626-A146-432C-ACFD-062422A207A5}">
      <dgm:prSet/>
      <dgm:spPr/>
      <dgm:t>
        <a:bodyPr/>
        <a:lstStyle/>
        <a:p>
          <a:endParaRPr lang="en-US" sz="1600" b="1">
            <a:solidFill>
              <a:schemeClr val="tx1"/>
            </a:solidFill>
          </a:endParaRPr>
        </a:p>
      </dgm:t>
    </dgm:pt>
    <dgm:pt modelId="{256B34E8-FE88-401F-B7F3-4F40AC5C86C7}" type="sibTrans" cxnId="{0C600626-A146-432C-ACFD-062422A207A5}">
      <dgm:prSet/>
      <dgm:spPr/>
      <dgm:t>
        <a:bodyPr/>
        <a:lstStyle/>
        <a:p>
          <a:endParaRPr lang="en-US" sz="1600" b="1">
            <a:solidFill>
              <a:schemeClr val="tx1"/>
            </a:solidFill>
          </a:endParaRPr>
        </a:p>
      </dgm:t>
    </dgm:pt>
    <dgm:pt modelId="{0401D98C-A8A8-4F9D-8C20-CC8BEFD11DFB}" type="pres">
      <dgm:prSet presAssocID="{D3DA9A3D-C46A-489E-9F2E-DCF4D53B7976}" presName="rootnode" presStyleCnt="0">
        <dgm:presLayoutVars>
          <dgm:chMax/>
          <dgm:chPref/>
          <dgm:dir/>
          <dgm:animLvl val="lvl"/>
        </dgm:presLayoutVars>
      </dgm:prSet>
      <dgm:spPr/>
    </dgm:pt>
    <dgm:pt modelId="{9501A71D-F3A1-4E5C-BFD2-681B1C8405A4}" type="pres">
      <dgm:prSet presAssocID="{E44DD7B9-7DBB-4792-97CE-68E9E52E255F}" presName="composite" presStyleCnt="0"/>
      <dgm:spPr/>
    </dgm:pt>
    <dgm:pt modelId="{023ADF3D-4D90-46BB-820D-2211A85F79F2}" type="pres">
      <dgm:prSet presAssocID="{E44DD7B9-7DBB-4792-97CE-68E9E52E255F}" presName="LShape" presStyleLbl="alignNode1" presStyleIdx="0" presStyleCnt="7"/>
      <dgm:spPr/>
    </dgm:pt>
    <dgm:pt modelId="{235B8A82-B389-47FE-B088-62621B628295}" type="pres">
      <dgm:prSet presAssocID="{E44DD7B9-7DBB-4792-97CE-68E9E52E255F}" presName="ParentText" presStyleLbl="revTx" presStyleIdx="0" presStyleCnt="4">
        <dgm:presLayoutVars>
          <dgm:chMax val="0"/>
          <dgm:chPref val="0"/>
          <dgm:bulletEnabled val="1"/>
        </dgm:presLayoutVars>
      </dgm:prSet>
      <dgm:spPr/>
    </dgm:pt>
    <dgm:pt modelId="{F6F7509F-ACC3-4704-8CC6-B866FECA1DC9}" type="pres">
      <dgm:prSet presAssocID="{E44DD7B9-7DBB-4792-97CE-68E9E52E255F}" presName="Triangle" presStyleLbl="alignNode1" presStyleIdx="1" presStyleCnt="7"/>
      <dgm:spPr/>
    </dgm:pt>
    <dgm:pt modelId="{A190E291-4270-4C70-A3CD-C78E0325BD17}" type="pres">
      <dgm:prSet presAssocID="{2B9B7FA9-0D32-49A9-AD69-DCD3789198C2}" presName="sibTrans" presStyleCnt="0"/>
      <dgm:spPr/>
    </dgm:pt>
    <dgm:pt modelId="{C15CC17F-DB95-4E81-99ED-EE485EEBA971}" type="pres">
      <dgm:prSet presAssocID="{2B9B7FA9-0D32-49A9-AD69-DCD3789198C2}" presName="space" presStyleCnt="0"/>
      <dgm:spPr/>
    </dgm:pt>
    <dgm:pt modelId="{C8FB3463-4B12-4C1E-8045-1BD9A7CAC237}" type="pres">
      <dgm:prSet presAssocID="{8BF01559-CDAB-47BD-8140-F4984CAC644E}" presName="composite" presStyleCnt="0"/>
      <dgm:spPr/>
    </dgm:pt>
    <dgm:pt modelId="{6D9B419D-951A-4957-8B8B-7CA94AE184C0}" type="pres">
      <dgm:prSet presAssocID="{8BF01559-CDAB-47BD-8140-F4984CAC644E}" presName="LShape" presStyleLbl="alignNode1" presStyleIdx="2" presStyleCnt="7"/>
      <dgm:spPr/>
    </dgm:pt>
    <dgm:pt modelId="{AFA2D25C-419C-48B1-B660-21D9A5C12688}" type="pres">
      <dgm:prSet presAssocID="{8BF01559-CDAB-47BD-8140-F4984CAC644E}" presName="ParentText" presStyleLbl="revTx" presStyleIdx="1" presStyleCnt="4">
        <dgm:presLayoutVars>
          <dgm:chMax val="0"/>
          <dgm:chPref val="0"/>
          <dgm:bulletEnabled val="1"/>
        </dgm:presLayoutVars>
      </dgm:prSet>
      <dgm:spPr/>
    </dgm:pt>
    <dgm:pt modelId="{7AF7B2BD-7F91-4AD5-9DE9-9D386AD8ECC2}" type="pres">
      <dgm:prSet presAssocID="{8BF01559-CDAB-47BD-8140-F4984CAC644E}" presName="Triangle" presStyleLbl="alignNode1" presStyleIdx="3" presStyleCnt="7"/>
      <dgm:spPr/>
    </dgm:pt>
    <dgm:pt modelId="{3E1B3568-71A9-411C-A376-CC1FD96215A7}" type="pres">
      <dgm:prSet presAssocID="{BB195934-2BFC-45F3-A9AF-63CD488253C1}" presName="sibTrans" presStyleCnt="0"/>
      <dgm:spPr/>
    </dgm:pt>
    <dgm:pt modelId="{F3C6D470-8E42-45C8-8074-2F6AED030E67}" type="pres">
      <dgm:prSet presAssocID="{BB195934-2BFC-45F3-A9AF-63CD488253C1}" presName="space" presStyleCnt="0"/>
      <dgm:spPr/>
    </dgm:pt>
    <dgm:pt modelId="{717FB2D2-A323-4C0E-8556-77A488CE414E}" type="pres">
      <dgm:prSet presAssocID="{A3CAC993-E0E0-4CF8-9C98-4C3A7BE2AEB9}" presName="composite" presStyleCnt="0"/>
      <dgm:spPr/>
    </dgm:pt>
    <dgm:pt modelId="{BFCC0A74-3AB2-42C5-BF10-652455FD522D}" type="pres">
      <dgm:prSet presAssocID="{A3CAC993-E0E0-4CF8-9C98-4C3A7BE2AEB9}" presName="LShape" presStyleLbl="alignNode1" presStyleIdx="4" presStyleCnt="7"/>
      <dgm:spPr/>
    </dgm:pt>
    <dgm:pt modelId="{30344287-2399-4011-B862-41BB7ACA837C}" type="pres">
      <dgm:prSet presAssocID="{A3CAC993-E0E0-4CF8-9C98-4C3A7BE2AEB9}" presName="ParentText" presStyleLbl="revTx" presStyleIdx="2" presStyleCnt="4">
        <dgm:presLayoutVars>
          <dgm:chMax val="0"/>
          <dgm:chPref val="0"/>
          <dgm:bulletEnabled val="1"/>
        </dgm:presLayoutVars>
      </dgm:prSet>
      <dgm:spPr/>
    </dgm:pt>
    <dgm:pt modelId="{F62844FC-28E6-4F79-9166-EDC52FCCA697}" type="pres">
      <dgm:prSet presAssocID="{A3CAC993-E0E0-4CF8-9C98-4C3A7BE2AEB9}" presName="Triangle" presStyleLbl="alignNode1" presStyleIdx="5" presStyleCnt="7"/>
      <dgm:spPr/>
    </dgm:pt>
    <dgm:pt modelId="{4CD87ABD-CC71-4263-991F-12A1104CD5B3}" type="pres">
      <dgm:prSet presAssocID="{2F2FDC35-584A-41EF-80E1-41F969B5CCA2}" presName="sibTrans" presStyleCnt="0"/>
      <dgm:spPr/>
    </dgm:pt>
    <dgm:pt modelId="{CB64ED97-7BA0-46BE-94F3-ED4630D69383}" type="pres">
      <dgm:prSet presAssocID="{2F2FDC35-584A-41EF-80E1-41F969B5CCA2}" presName="space" presStyleCnt="0"/>
      <dgm:spPr/>
    </dgm:pt>
    <dgm:pt modelId="{8C129BC8-792A-484A-932E-7BA56CE7C5B5}" type="pres">
      <dgm:prSet presAssocID="{D526CE4E-47A0-4601-901F-80AB15FE80E8}" presName="composite" presStyleCnt="0"/>
      <dgm:spPr/>
    </dgm:pt>
    <dgm:pt modelId="{95A03866-6987-4D50-B1C7-46A2D22A06EC}" type="pres">
      <dgm:prSet presAssocID="{D526CE4E-47A0-4601-901F-80AB15FE80E8}" presName="LShape" presStyleLbl="alignNode1" presStyleIdx="6" presStyleCnt="7"/>
      <dgm:spPr/>
    </dgm:pt>
    <dgm:pt modelId="{F791CBE0-044D-4507-B47E-CDA86541E81A}" type="pres">
      <dgm:prSet presAssocID="{D526CE4E-47A0-4601-901F-80AB15FE80E8}" presName="ParentText" presStyleLbl="revTx" presStyleIdx="3" presStyleCnt="4">
        <dgm:presLayoutVars>
          <dgm:chMax val="0"/>
          <dgm:chPref val="0"/>
          <dgm:bulletEnabled val="1"/>
        </dgm:presLayoutVars>
      </dgm:prSet>
      <dgm:spPr/>
    </dgm:pt>
  </dgm:ptLst>
  <dgm:cxnLst>
    <dgm:cxn modelId="{3416C80B-D1BB-4C3F-AEB0-1D812382B6C5}" type="presOf" srcId="{8BF01559-CDAB-47BD-8140-F4984CAC644E}" destId="{AFA2D25C-419C-48B1-B660-21D9A5C12688}" srcOrd="0" destOrd="0" presId="urn:microsoft.com/office/officeart/2009/3/layout/StepUpProcess"/>
    <dgm:cxn modelId="{0C600626-A146-432C-ACFD-062422A207A5}" srcId="{D526CE4E-47A0-4601-901F-80AB15FE80E8}" destId="{2C1ED973-7EB4-49BB-A555-89E62B2F8915}" srcOrd="0" destOrd="0" parTransId="{D706C255-101F-48B5-A89E-1C06B436D8F8}" sibTransId="{256B34E8-FE88-401F-B7F3-4F40AC5C86C7}"/>
    <dgm:cxn modelId="{30BCA434-DC7A-4971-A974-A5A0D23CA856}" srcId="{D3DA9A3D-C46A-489E-9F2E-DCF4D53B7976}" destId="{A3CAC993-E0E0-4CF8-9C98-4C3A7BE2AEB9}" srcOrd="2" destOrd="0" parTransId="{610FE807-1C4D-4A0A-955E-AF69614F8DF8}" sibTransId="{2F2FDC35-584A-41EF-80E1-41F969B5CCA2}"/>
    <dgm:cxn modelId="{BD10D93F-450C-4531-A032-FA9E97274FDC}" type="presOf" srcId="{A3CAC993-E0E0-4CF8-9C98-4C3A7BE2AEB9}" destId="{30344287-2399-4011-B862-41BB7ACA837C}" srcOrd="0" destOrd="0" presId="urn:microsoft.com/office/officeart/2009/3/layout/StepUpProcess"/>
    <dgm:cxn modelId="{BABF4E54-2328-4C21-A233-7EB628321BA5}" type="presOf" srcId="{D3DA9A3D-C46A-489E-9F2E-DCF4D53B7976}" destId="{0401D98C-A8A8-4F9D-8C20-CC8BEFD11DFB}" srcOrd="0" destOrd="0" presId="urn:microsoft.com/office/officeart/2009/3/layout/StepUpProcess"/>
    <dgm:cxn modelId="{E1C05980-5E31-4CAE-AC9A-3F12D4226AC4}" type="presOf" srcId="{E44DD7B9-7DBB-4792-97CE-68E9E52E255F}" destId="{235B8A82-B389-47FE-B088-62621B628295}" srcOrd="0" destOrd="0" presId="urn:microsoft.com/office/officeart/2009/3/layout/StepUpProcess"/>
    <dgm:cxn modelId="{11FC4AB7-59B4-42E4-8C2B-A2E1B310B00D}" srcId="{D3DA9A3D-C46A-489E-9F2E-DCF4D53B7976}" destId="{8BF01559-CDAB-47BD-8140-F4984CAC644E}" srcOrd="1" destOrd="0" parTransId="{84FBDB5E-1A77-463B-A8FA-C9647F339071}" sibTransId="{BB195934-2BFC-45F3-A9AF-63CD488253C1}"/>
    <dgm:cxn modelId="{2953A8C2-3264-408D-84B3-3F2D6B7EE7EE}" srcId="{D3DA9A3D-C46A-489E-9F2E-DCF4D53B7976}" destId="{E44DD7B9-7DBB-4792-97CE-68E9E52E255F}" srcOrd="0" destOrd="0" parTransId="{C368D0E5-11BA-4CC2-B464-A2D0F58B3B41}" sibTransId="{2B9B7FA9-0D32-49A9-AD69-DCD3789198C2}"/>
    <dgm:cxn modelId="{C39B70CB-4E85-41AC-A7C2-6E2A1567B483}" type="presOf" srcId="{2C1ED973-7EB4-49BB-A555-89E62B2F8915}" destId="{F791CBE0-044D-4507-B47E-CDA86541E81A}" srcOrd="0" destOrd="1" presId="urn:microsoft.com/office/officeart/2009/3/layout/StepUpProcess"/>
    <dgm:cxn modelId="{20A83ACF-F4E4-46E2-A37B-A61AFE606ABC}" type="presOf" srcId="{D526CE4E-47A0-4601-901F-80AB15FE80E8}" destId="{F791CBE0-044D-4507-B47E-CDA86541E81A}" srcOrd="0" destOrd="0" presId="urn:microsoft.com/office/officeart/2009/3/layout/StepUpProcess"/>
    <dgm:cxn modelId="{FA0C5CF5-9F77-4B52-B258-30B2C03A3A1D}" srcId="{D3DA9A3D-C46A-489E-9F2E-DCF4D53B7976}" destId="{D526CE4E-47A0-4601-901F-80AB15FE80E8}" srcOrd="3" destOrd="0" parTransId="{16434F89-5181-4253-8D8A-6261B5D08CDC}" sibTransId="{F9390267-54E5-4DE4-8163-3FBE2E09F27F}"/>
    <dgm:cxn modelId="{FC8C1528-4E2E-4AB5-A927-A423FED72E80}" type="presParOf" srcId="{0401D98C-A8A8-4F9D-8C20-CC8BEFD11DFB}" destId="{9501A71D-F3A1-4E5C-BFD2-681B1C8405A4}" srcOrd="0" destOrd="0" presId="urn:microsoft.com/office/officeart/2009/3/layout/StepUpProcess"/>
    <dgm:cxn modelId="{B5EF5663-7164-4807-8287-F41A648F6A9C}" type="presParOf" srcId="{9501A71D-F3A1-4E5C-BFD2-681B1C8405A4}" destId="{023ADF3D-4D90-46BB-820D-2211A85F79F2}" srcOrd="0" destOrd="0" presId="urn:microsoft.com/office/officeart/2009/3/layout/StepUpProcess"/>
    <dgm:cxn modelId="{78385F32-75D0-4738-8162-450F7597CD1E}" type="presParOf" srcId="{9501A71D-F3A1-4E5C-BFD2-681B1C8405A4}" destId="{235B8A82-B389-47FE-B088-62621B628295}" srcOrd="1" destOrd="0" presId="urn:microsoft.com/office/officeart/2009/3/layout/StepUpProcess"/>
    <dgm:cxn modelId="{FDC75A7E-5D68-49B6-A538-98EEB980BD98}" type="presParOf" srcId="{9501A71D-F3A1-4E5C-BFD2-681B1C8405A4}" destId="{F6F7509F-ACC3-4704-8CC6-B866FECA1DC9}" srcOrd="2" destOrd="0" presId="urn:microsoft.com/office/officeart/2009/3/layout/StepUpProcess"/>
    <dgm:cxn modelId="{71F938F2-C6FD-4399-A29C-E5C36E02FF39}" type="presParOf" srcId="{0401D98C-A8A8-4F9D-8C20-CC8BEFD11DFB}" destId="{A190E291-4270-4C70-A3CD-C78E0325BD17}" srcOrd="1" destOrd="0" presId="urn:microsoft.com/office/officeart/2009/3/layout/StepUpProcess"/>
    <dgm:cxn modelId="{90F22B2B-C3A0-4067-87E5-33DEA781C943}" type="presParOf" srcId="{A190E291-4270-4C70-A3CD-C78E0325BD17}" destId="{C15CC17F-DB95-4E81-99ED-EE485EEBA971}" srcOrd="0" destOrd="0" presId="urn:microsoft.com/office/officeart/2009/3/layout/StepUpProcess"/>
    <dgm:cxn modelId="{9C68EE90-1D22-431F-B860-5D92DD56013B}" type="presParOf" srcId="{0401D98C-A8A8-4F9D-8C20-CC8BEFD11DFB}" destId="{C8FB3463-4B12-4C1E-8045-1BD9A7CAC237}" srcOrd="2" destOrd="0" presId="urn:microsoft.com/office/officeart/2009/3/layout/StepUpProcess"/>
    <dgm:cxn modelId="{A3B507C4-36EA-41F8-866C-D64B8D971358}" type="presParOf" srcId="{C8FB3463-4B12-4C1E-8045-1BD9A7CAC237}" destId="{6D9B419D-951A-4957-8B8B-7CA94AE184C0}" srcOrd="0" destOrd="0" presId="urn:microsoft.com/office/officeart/2009/3/layout/StepUpProcess"/>
    <dgm:cxn modelId="{5BABAF6B-4942-467D-B59E-8D384E9861F1}" type="presParOf" srcId="{C8FB3463-4B12-4C1E-8045-1BD9A7CAC237}" destId="{AFA2D25C-419C-48B1-B660-21D9A5C12688}" srcOrd="1" destOrd="0" presId="urn:microsoft.com/office/officeart/2009/3/layout/StepUpProcess"/>
    <dgm:cxn modelId="{CFF83898-54C3-4749-AACA-9C7A46B075B2}" type="presParOf" srcId="{C8FB3463-4B12-4C1E-8045-1BD9A7CAC237}" destId="{7AF7B2BD-7F91-4AD5-9DE9-9D386AD8ECC2}" srcOrd="2" destOrd="0" presId="urn:microsoft.com/office/officeart/2009/3/layout/StepUpProcess"/>
    <dgm:cxn modelId="{38054C69-E898-41A0-892D-C89EB2E014BA}" type="presParOf" srcId="{0401D98C-A8A8-4F9D-8C20-CC8BEFD11DFB}" destId="{3E1B3568-71A9-411C-A376-CC1FD96215A7}" srcOrd="3" destOrd="0" presId="urn:microsoft.com/office/officeart/2009/3/layout/StepUpProcess"/>
    <dgm:cxn modelId="{E25A57D4-2350-4682-8EDC-91DFB27822C6}" type="presParOf" srcId="{3E1B3568-71A9-411C-A376-CC1FD96215A7}" destId="{F3C6D470-8E42-45C8-8074-2F6AED030E67}" srcOrd="0" destOrd="0" presId="urn:microsoft.com/office/officeart/2009/3/layout/StepUpProcess"/>
    <dgm:cxn modelId="{F1CFEA4F-E9E4-458A-8FD3-1BE33EF1E957}" type="presParOf" srcId="{0401D98C-A8A8-4F9D-8C20-CC8BEFD11DFB}" destId="{717FB2D2-A323-4C0E-8556-77A488CE414E}" srcOrd="4" destOrd="0" presId="urn:microsoft.com/office/officeart/2009/3/layout/StepUpProcess"/>
    <dgm:cxn modelId="{D1CCED09-9B91-48A4-A729-7201CD6C65DF}" type="presParOf" srcId="{717FB2D2-A323-4C0E-8556-77A488CE414E}" destId="{BFCC0A74-3AB2-42C5-BF10-652455FD522D}" srcOrd="0" destOrd="0" presId="urn:microsoft.com/office/officeart/2009/3/layout/StepUpProcess"/>
    <dgm:cxn modelId="{22567BD2-8EC2-4E0E-ABEB-6D07687486CA}" type="presParOf" srcId="{717FB2D2-A323-4C0E-8556-77A488CE414E}" destId="{30344287-2399-4011-B862-41BB7ACA837C}" srcOrd="1" destOrd="0" presId="urn:microsoft.com/office/officeart/2009/3/layout/StepUpProcess"/>
    <dgm:cxn modelId="{05C68519-85AF-49B8-956E-D4D1DD6BFAA7}" type="presParOf" srcId="{717FB2D2-A323-4C0E-8556-77A488CE414E}" destId="{F62844FC-28E6-4F79-9166-EDC52FCCA697}" srcOrd="2" destOrd="0" presId="urn:microsoft.com/office/officeart/2009/3/layout/StepUpProcess"/>
    <dgm:cxn modelId="{E6B23236-DD31-4C17-B956-71C35C5E387E}" type="presParOf" srcId="{0401D98C-A8A8-4F9D-8C20-CC8BEFD11DFB}" destId="{4CD87ABD-CC71-4263-991F-12A1104CD5B3}" srcOrd="5" destOrd="0" presId="urn:microsoft.com/office/officeart/2009/3/layout/StepUpProcess"/>
    <dgm:cxn modelId="{35014E1F-DD90-4406-9C61-C2DC1F7D95D8}" type="presParOf" srcId="{4CD87ABD-CC71-4263-991F-12A1104CD5B3}" destId="{CB64ED97-7BA0-46BE-94F3-ED4630D69383}" srcOrd="0" destOrd="0" presId="urn:microsoft.com/office/officeart/2009/3/layout/StepUpProcess"/>
    <dgm:cxn modelId="{B51AAF99-40AF-43E8-8961-B917A042E791}" type="presParOf" srcId="{0401D98C-A8A8-4F9D-8C20-CC8BEFD11DFB}" destId="{8C129BC8-792A-484A-932E-7BA56CE7C5B5}" srcOrd="6" destOrd="0" presId="urn:microsoft.com/office/officeart/2009/3/layout/StepUpProcess"/>
    <dgm:cxn modelId="{F9100B23-CC9B-45D0-8DFF-6F890A2A710E}" type="presParOf" srcId="{8C129BC8-792A-484A-932E-7BA56CE7C5B5}" destId="{95A03866-6987-4D50-B1C7-46A2D22A06EC}" srcOrd="0" destOrd="0" presId="urn:microsoft.com/office/officeart/2009/3/layout/StepUpProcess"/>
    <dgm:cxn modelId="{487813E5-C4B5-493C-9541-52C8B100685F}" type="presParOf" srcId="{8C129BC8-792A-484A-932E-7BA56CE7C5B5}" destId="{F791CBE0-044D-4507-B47E-CDA86541E81A}"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580227-5D03-459E-A835-6FFCFE23094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51F2995-7BA9-4339-A9BB-F1A5F5BF833E}">
      <dgm:prSet phldrT="[Text]"/>
      <dgm:spPr>
        <a:solidFill>
          <a:schemeClr val="bg2">
            <a:lumMod val="75000"/>
          </a:schemeClr>
        </a:solidFill>
      </dgm:spPr>
      <dgm:t>
        <a:bodyPr/>
        <a:lstStyle/>
        <a:p>
          <a:r>
            <a:rPr lang="en-US"/>
            <a:t>Emotional Intelligence</a:t>
          </a:r>
        </a:p>
      </dgm:t>
    </dgm:pt>
    <dgm:pt modelId="{FB9B349B-2C7F-4928-A2A5-15B1376BC203}" type="parTrans" cxnId="{C0F2061C-6D56-42BB-AB95-4307F632460A}">
      <dgm:prSet/>
      <dgm:spPr/>
      <dgm:t>
        <a:bodyPr/>
        <a:lstStyle/>
        <a:p>
          <a:endParaRPr lang="en-US"/>
        </a:p>
      </dgm:t>
    </dgm:pt>
    <dgm:pt modelId="{044CC9E6-1FFC-4DC7-AADE-3FAF726709B7}" type="sibTrans" cxnId="{C0F2061C-6D56-42BB-AB95-4307F632460A}">
      <dgm:prSet/>
      <dgm:spPr/>
      <dgm:t>
        <a:bodyPr/>
        <a:lstStyle/>
        <a:p>
          <a:endParaRPr lang="en-US"/>
        </a:p>
      </dgm:t>
    </dgm:pt>
    <dgm:pt modelId="{9C212C13-A65D-439C-AB14-B929246EA202}">
      <dgm:prSet phldrT="[Text]"/>
      <dgm:spPr>
        <a:solidFill>
          <a:schemeClr val="accent1">
            <a:lumMod val="75000"/>
            <a:alpha val="50000"/>
          </a:schemeClr>
        </a:solidFill>
      </dgm:spPr>
      <dgm:t>
        <a:bodyPr/>
        <a:lstStyle/>
        <a:p>
          <a:r>
            <a:rPr lang="en-US" b="1">
              <a:solidFill>
                <a:srgbClr val="002060"/>
              </a:solidFill>
            </a:rPr>
            <a:t>Self-Awareness</a:t>
          </a:r>
        </a:p>
      </dgm:t>
    </dgm:pt>
    <dgm:pt modelId="{82F58E8A-A388-490A-AE54-86B9C1A9F43A}" type="parTrans" cxnId="{5557BD1E-205D-4682-8DFC-747590ADBE52}">
      <dgm:prSet/>
      <dgm:spPr/>
      <dgm:t>
        <a:bodyPr/>
        <a:lstStyle/>
        <a:p>
          <a:endParaRPr lang="en-US"/>
        </a:p>
      </dgm:t>
    </dgm:pt>
    <dgm:pt modelId="{04D114CA-7E07-46FE-9693-8359D28FC167}" type="sibTrans" cxnId="{5557BD1E-205D-4682-8DFC-747590ADBE52}">
      <dgm:prSet/>
      <dgm:spPr/>
      <dgm:t>
        <a:bodyPr/>
        <a:lstStyle/>
        <a:p>
          <a:endParaRPr lang="en-US"/>
        </a:p>
      </dgm:t>
    </dgm:pt>
    <dgm:pt modelId="{DC0CAE6D-4482-4C2D-8A81-408ED6580B2F}">
      <dgm:prSet phldrT="[Text]"/>
      <dgm:spPr>
        <a:solidFill>
          <a:schemeClr val="accent2">
            <a:lumMod val="60000"/>
            <a:lumOff val="40000"/>
          </a:schemeClr>
        </a:solidFill>
      </dgm:spPr>
      <dgm:t>
        <a:bodyPr/>
        <a:lstStyle/>
        <a:p>
          <a:r>
            <a:rPr lang="en-US" b="1">
              <a:solidFill>
                <a:srgbClr val="002060"/>
              </a:solidFill>
            </a:rPr>
            <a:t>Self-Management</a:t>
          </a:r>
        </a:p>
      </dgm:t>
    </dgm:pt>
    <dgm:pt modelId="{F4A35872-BCC5-49AB-B364-A6AEF20CC42F}" type="parTrans" cxnId="{836623A3-0912-4BF0-80EA-0F451188DBB2}">
      <dgm:prSet/>
      <dgm:spPr/>
      <dgm:t>
        <a:bodyPr/>
        <a:lstStyle/>
        <a:p>
          <a:endParaRPr lang="en-US"/>
        </a:p>
      </dgm:t>
    </dgm:pt>
    <dgm:pt modelId="{6FA1ACCF-735D-4DA3-91CE-3CFA271260D4}" type="sibTrans" cxnId="{836623A3-0912-4BF0-80EA-0F451188DBB2}">
      <dgm:prSet/>
      <dgm:spPr/>
      <dgm:t>
        <a:bodyPr/>
        <a:lstStyle/>
        <a:p>
          <a:endParaRPr lang="en-US"/>
        </a:p>
      </dgm:t>
    </dgm:pt>
    <dgm:pt modelId="{8E5BD221-1CB8-40E0-A33C-EBDD901025E2}">
      <dgm:prSet phldrT="[Text]"/>
      <dgm:spPr>
        <a:solidFill>
          <a:schemeClr val="accent6">
            <a:lumMod val="60000"/>
            <a:lumOff val="40000"/>
          </a:schemeClr>
        </a:solidFill>
      </dgm:spPr>
      <dgm:t>
        <a:bodyPr/>
        <a:lstStyle/>
        <a:p>
          <a:r>
            <a:rPr lang="en-US" b="1">
              <a:ln>
                <a:noFill/>
              </a:ln>
              <a:solidFill>
                <a:srgbClr val="002060"/>
              </a:solidFill>
            </a:rPr>
            <a:t>Social Awareness</a:t>
          </a:r>
        </a:p>
      </dgm:t>
    </dgm:pt>
    <dgm:pt modelId="{8C67F33B-1EC3-47D4-87E4-A9E1854C9D45}" type="parTrans" cxnId="{52C9191F-CCFE-444D-A04C-C7538EA16B35}">
      <dgm:prSet/>
      <dgm:spPr/>
      <dgm:t>
        <a:bodyPr/>
        <a:lstStyle/>
        <a:p>
          <a:endParaRPr lang="en-US"/>
        </a:p>
      </dgm:t>
    </dgm:pt>
    <dgm:pt modelId="{B5BEC7AC-E17E-45D0-8A1C-D3D288B39742}" type="sibTrans" cxnId="{52C9191F-CCFE-444D-A04C-C7538EA16B35}">
      <dgm:prSet/>
      <dgm:spPr/>
      <dgm:t>
        <a:bodyPr/>
        <a:lstStyle/>
        <a:p>
          <a:endParaRPr lang="en-US"/>
        </a:p>
      </dgm:t>
    </dgm:pt>
    <dgm:pt modelId="{AB6D600B-BD75-4819-ADD0-02F7F02CFCFD}">
      <dgm:prSet phldrT="[Text]"/>
      <dgm:spPr>
        <a:solidFill>
          <a:schemeClr val="accent4">
            <a:lumMod val="60000"/>
            <a:lumOff val="40000"/>
          </a:schemeClr>
        </a:solidFill>
      </dgm:spPr>
      <dgm:t>
        <a:bodyPr/>
        <a:lstStyle/>
        <a:p>
          <a:r>
            <a:rPr lang="en-US" b="1">
              <a:solidFill>
                <a:srgbClr val="002060"/>
              </a:solidFill>
            </a:rPr>
            <a:t>Relationship Management</a:t>
          </a:r>
        </a:p>
      </dgm:t>
    </dgm:pt>
    <dgm:pt modelId="{83049CF9-3499-4A7B-96AA-C3E812B1D373}" type="parTrans" cxnId="{74C97849-5EA2-4D5D-B7D4-461B28934641}">
      <dgm:prSet/>
      <dgm:spPr/>
      <dgm:t>
        <a:bodyPr/>
        <a:lstStyle/>
        <a:p>
          <a:endParaRPr lang="en-US"/>
        </a:p>
      </dgm:t>
    </dgm:pt>
    <dgm:pt modelId="{50AFBC60-053A-4FCB-BF11-3151FF058101}" type="sibTrans" cxnId="{74C97849-5EA2-4D5D-B7D4-461B28934641}">
      <dgm:prSet/>
      <dgm:spPr/>
      <dgm:t>
        <a:bodyPr/>
        <a:lstStyle/>
        <a:p>
          <a:endParaRPr lang="en-US"/>
        </a:p>
      </dgm:t>
    </dgm:pt>
    <dgm:pt modelId="{28E15508-24AD-417B-9A98-F4A218405590}" type="pres">
      <dgm:prSet presAssocID="{AC580227-5D03-459E-A835-6FFCFE230943}" presName="diagram" presStyleCnt="0">
        <dgm:presLayoutVars>
          <dgm:chMax val="1"/>
          <dgm:dir/>
          <dgm:animLvl val="ctr"/>
          <dgm:resizeHandles val="exact"/>
        </dgm:presLayoutVars>
      </dgm:prSet>
      <dgm:spPr/>
    </dgm:pt>
    <dgm:pt modelId="{2D7C64F1-FDF5-45CD-8E79-B432465B8A6A}" type="pres">
      <dgm:prSet presAssocID="{AC580227-5D03-459E-A835-6FFCFE230943}" presName="matrix" presStyleCnt="0"/>
      <dgm:spPr/>
    </dgm:pt>
    <dgm:pt modelId="{AB9534D3-5D56-4433-BAD1-3EDA83C578F9}" type="pres">
      <dgm:prSet presAssocID="{AC580227-5D03-459E-A835-6FFCFE230943}" presName="tile1" presStyleLbl="node1" presStyleIdx="0" presStyleCnt="4"/>
      <dgm:spPr/>
    </dgm:pt>
    <dgm:pt modelId="{D354DC89-F3C3-476C-A77F-B4B7FBFEC491}" type="pres">
      <dgm:prSet presAssocID="{AC580227-5D03-459E-A835-6FFCFE230943}" presName="tile1text" presStyleLbl="node1" presStyleIdx="0" presStyleCnt="4">
        <dgm:presLayoutVars>
          <dgm:chMax val="0"/>
          <dgm:chPref val="0"/>
          <dgm:bulletEnabled val="1"/>
        </dgm:presLayoutVars>
      </dgm:prSet>
      <dgm:spPr/>
    </dgm:pt>
    <dgm:pt modelId="{F8CADF6E-F883-41E1-84B5-417E707C7C75}" type="pres">
      <dgm:prSet presAssocID="{AC580227-5D03-459E-A835-6FFCFE230943}" presName="tile2" presStyleLbl="node1" presStyleIdx="1" presStyleCnt="4"/>
      <dgm:spPr/>
    </dgm:pt>
    <dgm:pt modelId="{95FB7126-BD79-4417-A494-6CD456682E0C}" type="pres">
      <dgm:prSet presAssocID="{AC580227-5D03-459E-A835-6FFCFE230943}" presName="tile2text" presStyleLbl="node1" presStyleIdx="1" presStyleCnt="4">
        <dgm:presLayoutVars>
          <dgm:chMax val="0"/>
          <dgm:chPref val="0"/>
          <dgm:bulletEnabled val="1"/>
        </dgm:presLayoutVars>
      </dgm:prSet>
      <dgm:spPr/>
    </dgm:pt>
    <dgm:pt modelId="{DDC2CFA4-E257-4B29-AECA-8D5CBFA2B836}" type="pres">
      <dgm:prSet presAssocID="{AC580227-5D03-459E-A835-6FFCFE230943}" presName="tile3" presStyleLbl="node1" presStyleIdx="2" presStyleCnt="4"/>
      <dgm:spPr/>
    </dgm:pt>
    <dgm:pt modelId="{28C9CABC-1B5E-4FEC-B944-680E95D75DD5}" type="pres">
      <dgm:prSet presAssocID="{AC580227-5D03-459E-A835-6FFCFE230943}" presName="tile3text" presStyleLbl="node1" presStyleIdx="2" presStyleCnt="4">
        <dgm:presLayoutVars>
          <dgm:chMax val="0"/>
          <dgm:chPref val="0"/>
          <dgm:bulletEnabled val="1"/>
        </dgm:presLayoutVars>
      </dgm:prSet>
      <dgm:spPr/>
    </dgm:pt>
    <dgm:pt modelId="{CB88B7DD-1F62-4699-BBBF-AA1BE9E8D115}" type="pres">
      <dgm:prSet presAssocID="{AC580227-5D03-459E-A835-6FFCFE230943}" presName="tile4" presStyleLbl="node1" presStyleIdx="3" presStyleCnt="4"/>
      <dgm:spPr/>
    </dgm:pt>
    <dgm:pt modelId="{E5C72F89-F19B-441B-BB6C-48811C5DBEAD}" type="pres">
      <dgm:prSet presAssocID="{AC580227-5D03-459E-A835-6FFCFE230943}" presName="tile4text" presStyleLbl="node1" presStyleIdx="3" presStyleCnt="4">
        <dgm:presLayoutVars>
          <dgm:chMax val="0"/>
          <dgm:chPref val="0"/>
          <dgm:bulletEnabled val="1"/>
        </dgm:presLayoutVars>
      </dgm:prSet>
      <dgm:spPr/>
    </dgm:pt>
    <dgm:pt modelId="{2D8198D8-D13E-4B7D-99CF-FFE79FBABF29}" type="pres">
      <dgm:prSet presAssocID="{AC580227-5D03-459E-A835-6FFCFE230943}" presName="centerTile" presStyleLbl="fgShp" presStyleIdx="0" presStyleCnt="1">
        <dgm:presLayoutVars>
          <dgm:chMax val="0"/>
          <dgm:chPref val="0"/>
        </dgm:presLayoutVars>
      </dgm:prSet>
      <dgm:spPr/>
    </dgm:pt>
  </dgm:ptLst>
  <dgm:cxnLst>
    <dgm:cxn modelId="{F4F81916-B659-4624-AA2F-712D5D32A4DF}" type="presOf" srcId="{AC580227-5D03-459E-A835-6FFCFE230943}" destId="{28E15508-24AD-417B-9A98-F4A218405590}" srcOrd="0" destOrd="0" presId="urn:microsoft.com/office/officeart/2005/8/layout/matrix1"/>
    <dgm:cxn modelId="{C0F2061C-6D56-42BB-AB95-4307F632460A}" srcId="{AC580227-5D03-459E-A835-6FFCFE230943}" destId="{751F2995-7BA9-4339-A9BB-F1A5F5BF833E}" srcOrd="0" destOrd="0" parTransId="{FB9B349B-2C7F-4928-A2A5-15B1376BC203}" sibTransId="{044CC9E6-1FFC-4DC7-AADE-3FAF726709B7}"/>
    <dgm:cxn modelId="{5557BD1E-205D-4682-8DFC-747590ADBE52}" srcId="{751F2995-7BA9-4339-A9BB-F1A5F5BF833E}" destId="{9C212C13-A65D-439C-AB14-B929246EA202}" srcOrd="0" destOrd="0" parTransId="{82F58E8A-A388-490A-AE54-86B9C1A9F43A}" sibTransId="{04D114CA-7E07-46FE-9693-8359D28FC167}"/>
    <dgm:cxn modelId="{52C9191F-CCFE-444D-A04C-C7538EA16B35}" srcId="{751F2995-7BA9-4339-A9BB-F1A5F5BF833E}" destId="{8E5BD221-1CB8-40E0-A33C-EBDD901025E2}" srcOrd="2" destOrd="0" parTransId="{8C67F33B-1EC3-47D4-87E4-A9E1854C9D45}" sibTransId="{B5BEC7AC-E17E-45D0-8A1C-D3D288B39742}"/>
    <dgm:cxn modelId="{71B92820-44F7-4C08-92CC-986EA27EC1F6}" type="presOf" srcId="{9C212C13-A65D-439C-AB14-B929246EA202}" destId="{AB9534D3-5D56-4433-BAD1-3EDA83C578F9}" srcOrd="0" destOrd="0" presId="urn:microsoft.com/office/officeart/2005/8/layout/matrix1"/>
    <dgm:cxn modelId="{EF454F45-9653-40F7-BA4B-CF7060852B2A}" type="presOf" srcId="{DC0CAE6D-4482-4C2D-8A81-408ED6580B2F}" destId="{F8CADF6E-F883-41E1-84B5-417E707C7C75}" srcOrd="0" destOrd="0" presId="urn:microsoft.com/office/officeart/2005/8/layout/matrix1"/>
    <dgm:cxn modelId="{C2CAF145-BFB4-47CB-9C5B-6B1C87C1A118}" type="presOf" srcId="{AB6D600B-BD75-4819-ADD0-02F7F02CFCFD}" destId="{E5C72F89-F19B-441B-BB6C-48811C5DBEAD}" srcOrd="1" destOrd="0" presId="urn:microsoft.com/office/officeart/2005/8/layout/matrix1"/>
    <dgm:cxn modelId="{74C97849-5EA2-4D5D-B7D4-461B28934641}" srcId="{751F2995-7BA9-4339-A9BB-F1A5F5BF833E}" destId="{AB6D600B-BD75-4819-ADD0-02F7F02CFCFD}" srcOrd="3" destOrd="0" parTransId="{83049CF9-3499-4A7B-96AA-C3E812B1D373}" sibTransId="{50AFBC60-053A-4FCB-BF11-3151FF058101}"/>
    <dgm:cxn modelId="{DBB6A755-16EE-4A01-9FB6-59C952A8848B}" type="presOf" srcId="{DC0CAE6D-4482-4C2D-8A81-408ED6580B2F}" destId="{95FB7126-BD79-4417-A494-6CD456682E0C}" srcOrd="1" destOrd="0" presId="urn:microsoft.com/office/officeart/2005/8/layout/matrix1"/>
    <dgm:cxn modelId="{156ED057-FF26-4BAC-9DC1-EEE9DB35BCD4}" type="presOf" srcId="{AB6D600B-BD75-4819-ADD0-02F7F02CFCFD}" destId="{CB88B7DD-1F62-4699-BBBF-AA1BE9E8D115}" srcOrd="0" destOrd="0" presId="urn:microsoft.com/office/officeart/2005/8/layout/matrix1"/>
    <dgm:cxn modelId="{10E77F92-0C3A-40C2-8F45-973C9E79A96A}" type="presOf" srcId="{8E5BD221-1CB8-40E0-A33C-EBDD901025E2}" destId="{28C9CABC-1B5E-4FEC-B944-680E95D75DD5}" srcOrd="1" destOrd="0" presId="urn:microsoft.com/office/officeart/2005/8/layout/matrix1"/>
    <dgm:cxn modelId="{836623A3-0912-4BF0-80EA-0F451188DBB2}" srcId="{751F2995-7BA9-4339-A9BB-F1A5F5BF833E}" destId="{DC0CAE6D-4482-4C2D-8A81-408ED6580B2F}" srcOrd="1" destOrd="0" parTransId="{F4A35872-BCC5-49AB-B364-A6AEF20CC42F}" sibTransId="{6FA1ACCF-735D-4DA3-91CE-3CFA271260D4}"/>
    <dgm:cxn modelId="{2CACDCC3-5E36-48B4-A70D-4F8056265DC6}" type="presOf" srcId="{9C212C13-A65D-439C-AB14-B929246EA202}" destId="{D354DC89-F3C3-476C-A77F-B4B7FBFEC491}" srcOrd="1" destOrd="0" presId="urn:microsoft.com/office/officeart/2005/8/layout/matrix1"/>
    <dgm:cxn modelId="{1100B9C6-2426-4689-BE52-4E22A71F6A7C}" type="presOf" srcId="{751F2995-7BA9-4339-A9BB-F1A5F5BF833E}" destId="{2D8198D8-D13E-4B7D-99CF-FFE79FBABF29}" srcOrd="0" destOrd="0" presId="urn:microsoft.com/office/officeart/2005/8/layout/matrix1"/>
    <dgm:cxn modelId="{4FF092E9-2F78-4FE6-B750-C056A732D3FD}" type="presOf" srcId="{8E5BD221-1CB8-40E0-A33C-EBDD901025E2}" destId="{DDC2CFA4-E257-4B29-AECA-8D5CBFA2B836}" srcOrd="0" destOrd="0" presId="urn:microsoft.com/office/officeart/2005/8/layout/matrix1"/>
    <dgm:cxn modelId="{70361331-D1CD-48EE-A83A-290B95550BA6}" type="presParOf" srcId="{28E15508-24AD-417B-9A98-F4A218405590}" destId="{2D7C64F1-FDF5-45CD-8E79-B432465B8A6A}" srcOrd="0" destOrd="0" presId="urn:microsoft.com/office/officeart/2005/8/layout/matrix1"/>
    <dgm:cxn modelId="{53BBFDEE-691C-49A7-A26B-A93E855F2EA3}" type="presParOf" srcId="{2D7C64F1-FDF5-45CD-8E79-B432465B8A6A}" destId="{AB9534D3-5D56-4433-BAD1-3EDA83C578F9}" srcOrd="0" destOrd="0" presId="urn:microsoft.com/office/officeart/2005/8/layout/matrix1"/>
    <dgm:cxn modelId="{F93826D4-4C17-4200-89A0-324404582920}" type="presParOf" srcId="{2D7C64F1-FDF5-45CD-8E79-B432465B8A6A}" destId="{D354DC89-F3C3-476C-A77F-B4B7FBFEC491}" srcOrd="1" destOrd="0" presId="urn:microsoft.com/office/officeart/2005/8/layout/matrix1"/>
    <dgm:cxn modelId="{964E29D7-F355-4A28-96BD-2A30E4E1ABE5}" type="presParOf" srcId="{2D7C64F1-FDF5-45CD-8E79-B432465B8A6A}" destId="{F8CADF6E-F883-41E1-84B5-417E707C7C75}" srcOrd="2" destOrd="0" presId="urn:microsoft.com/office/officeart/2005/8/layout/matrix1"/>
    <dgm:cxn modelId="{404661BF-FD79-422D-95B5-1975DC15B828}" type="presParOf" srcId="{2D7C64F1-FDF5-45CD-8E79-B432465B8A6A}" destId="{95FB7126-BD79-4417-A494-6CD456682E0C}" srcOrd="3" destOrd="0" presId="urn:microsoft.com/office/officeart/2005/8/layout/matrix1"/>
    <dgm:cxn modelId="{A5891D2A-76F2-4ED3-BC16-B63C6EDD534C}" type="presParOf" srcId="{2D7C64F1-FDF5-45CD-8E79-B432465B8A6A}" destId="{DDC2CFA4-E257-4B29-AECA-8D5CBFA2B836}" srcOrd="4" destOrd="0" presId="urn:microsoft.com/office/officeart/2005/8/layout/matrix1"/>
    <dgm:cxn modelId="{16420578-3BB3-4B4B-8509-2C5ACC68759A}" type="presParOf" srcId="{2D7C64F1-FDF5-45CD-8E79-B432465B8A6A}" destId="{28C9CABC-1B5E-4FEC-B944-680E95D75DD5}" srcOrd="5" destOrd="0" presId="urn:microsoft.com/office/officeart/2005/8/layout/matrix1"/>
    <dgm:cxn modelId="{C9D18CCC-EBB1-4B19-8355-58A52DFC0D63}" type="presParOf" srcId="{2D7C64F1-FDF5-45CD-8E79-B432465B8A6A}" destId="{CB88B7DD-1F62-4699-BBBF-AA1BE9E8D115}" srcOrd="6" destOrd="0" presId="urn:microsoft.com/office/officeart/2005/8/layout/matrix1"/>
    <dgm:cxn modelId="{EE113519-AA85-4169-A796-D58BE915AF6C}" type="presParOf" srcId="{2D7C64F1-FDF5-45CD-8E79-B432465B8A6A}" destId="{E5C72F89-F19B-441B-BB6C-48811C5DBEAD}" srcOrd="7" destOrd="0" presId="urn:microsoft.com/office/officeart/2005/8/layout/matrix1"/>
    <dgm:cxn modelId="{12F7192D-C795-487B-9A81-F57A2CB62BDB}" type="presParOf" srcId="{28E15508-24AD-417B-9A98-F4A218405590}" destId="{2D8198D8-D13E-4B7D-99CF-FFE79FBABF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580227-5D03-459E-A835-6FFCFE23094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51F2995-7BA9-4339-A9BB-F1A5F5BF833E}">
      <dgm:prSet phldrT="[Text]"/>
      <dgm:spPr>
        <a:solidFill>
          <a:schemeClr val="bg2">
            <a:lumMod val="75000"/>
          </a:schemeClr>
        </a:solidFill>
      </dgm:spPr>
      <dgm:t>
        <a:bodyPr/>
        <a:lstStyle/>
        <a:p>
          <a:r>
            <a:rPr lang="en-US"/>
            <a:t>Emotional Intelligence</a:t>
          </a:r>
        </a:p>
      </dgm:t>
    </dgm:pt>
    <dgm:pt modelId="{FB9B349B-2C7F-4928-A2A5-15B1376BC203}" type="parTrans" cxnId="{C0F2061C-6D56-42BB-AB95-4307F632460A}">
      <dgm:prSet/>
      <dgm:spPr/>
      <dgm:t>
        <a:bodyPr/>
        <a:lstStyle/>
        <a:p>
          <a:endParaRPr lang="en-US"/>
        </a:p>
      </dgm:t>
    </dgm:pt>
    <dgm:pt modelId="{044CC9E6-1FFC-4DC7-AADE-3FAF726709B7}" type="sibTrans" cxnId="{C0F2061C-6D56-42BB-AB95-4307F632460A}">
      <dgm:prSet/>
      <dgm:spPr/>
      <dgm:t>
        <a:bodyPr/>
        <a:lstStyle/>
        <a:p>
          <a:endParaRPr lang="en-US"/>
        </a:p>
      </dgm:t>
    </dgm:pt>
    <dgm:pt modelId="{9C212C13-A65D-439C-AB14-B929246EA202}">
      <dgm:prSet phldrT="[Text]"/>
      <dgm:spPr>
        <a:solidFill>
          <a:schemeClr val="accent1">
            <a:lumMod val="75000"/>
            <a:alpha val="50000"/>
          </a:schemeClr>
        </a:solidFill>
      </dgm:spPr>
      <dgm:t>
        <a:bodyPr/>
        <a:lstStyle/>
        <a:p>
          <a:r>
            <a:rPr lang="en-US" b="1">
              <a:solidFill>
                <a:srgbClr val="002060"/>
              </a:solidFill>
            </a:rPr>
            <a:t>Self-Awareness</a:t>
          </a:r>
        </a:p>
      </dgm:t>
    </dgm:pt>
    <dgm:pt modelId="{82F58E8A-A388-490A-AE54-86B9C1A9F43A}" type="parTrans" cxnId="{5557BD1E-205D-4682-8DFC-747590ADBE52}">
      <dgm:prSet/>
      <dgm:spPr/>
      <dgm:t>
        <a:bodyPr/>
        <a:lstStyle/>
        <a:p>
          <a:endParaRPr lang="en-US"/>
        </a:p>
      </dgm:t>
    </dgm:pt>
    <dgm:pt modelId="{04D114CA-7E07-46FE-9693-8359D28FC167}" type="sibTrans" cxnId="{5557BD1E-205D-4682-8DFC-747590ADBE52}">
      <dgm:prSet/>
      <dgm:spPr/>
      <dgm:t>
        <a:bodyPr/>
        <a:lstStyle/>
        <a:p>
          <a:endParaRPr lang="en-US"/>
        </a:p>
      </dgm:t>
    </dgm:pt>
    <dgm:pt modelId="{DC0CAE6D-4482-4C2D-8A81-408ED6580B2F}">
      <dgm:prSet phldrT="[Text]"/>
      <dgm:spPr>
        <a:solidFill>
          <a:schemeClr val="accent2">
            <a:lumMod val="60000"/>
            <a:lumOff val="40000"/>
          </a:schemeClr>
        </a:solidFill>
      </dgm:spPr>
      <dgm:t>
        <a:bodyPr/>
        <a:lstStyle/>
        <a:p>
          <a:r>
            <a:rPr lang="en-US" b="1">
              <a:solidFill>
                <a:srgbClr val="002060"/>
              </a:solidFill>
            </a:rPr>
            <a:t>Self-Management</a:t>
          </a:r>
        </a:p>
      </dgm:t>
    </dgm:pt>
    <dgm:pt modelId="{F4A35872-BCC5-49AB-B364-A6AEF20CC42F}" type="parTrans" cxnId="{836623A3-0912-4BF0-80EA-0F451188DBB2}">
      <dgm:prSet/>
      <dgm:spPr/>
      <dgm:t>
        <a:bodyPr/>
        <a:lstStyle/>
        <a:p>
          <a:endParaRPr lang="en-US"/>
        </a:p>
      </dgm:t>
    </dgm:pt>
    <dgm:pt modelId="{6FA1ACCF-735D-4DA3-91CE-3CFA271260D4}" type="sibTrans" cxnId="{836623A3-0912-4BF0-80EA-0F451188DBB2}">
      <dgm:prSet/>
      <dgm:spPr/>
      <dgm:t>
        <a:bodyPr/>
        <a:lstStyle/>
        <a:p>
          <a:endParaRPr lang="en-US"/>
        </a:p>
      </dgm:t>
    </dgm:pt>
    <dgm:pt modelId="{8E5BD221-1CB8-40E0-A33C-EBDD901025E2}">
      <dgm:prSet phldrT="[Text]"/>
      <dgm:spPr>
        <a:solidFill>
          <a:schemeClr val="accent6">
            <a:lumMod val="60000"/>
            <a:lumOff val="40000"/>
          </a:schemeClr>
        </a:solidFill>
      </dgm:spPr>
      <dgm:t>
        <a:bodyPr/>
        <a:lstStyle/>
        <a:p>
          <a:r>
            <a:rPr lang="en-US" b="1">
              <a:ln>
                <a:noFill/>
              </a:ln>
              <a:solidFill>
                <a:srgbClr val="002060"/>
              </a:solidFill>
            </a:rPr>
            <a:t>Social Awareness</a:t>
          </a:r>
        </a:p>
      </dgm:t>
    </dgm:pt>
    <dgm:pt modelId="{8C67F33B-1EC3-47D4-87E4-A9E1854C9D45}" type="parTrans" cxnId="{52C9191F-CCFE-444D-A04C-C7538EA16B35}">
      <dgm:prSet/>
      <dgm:spPr/>
      <dgm:t>
        <a:bodyPr/>
        <a:lstStyle/>
        <a:p>
          <a:endParaRPr lang="en-US"/>
        </a:p>
      </dgm:t>
    </dgm:pt>
    <dgm:pt modelId="{B5BEC7AC-E17E-45D0-8A1C-D3D288B39742}" type="sibTrans" cxnId="{52C9191F-CCFE-444D-A04C-C7538EA16B35}">
      <dgm:prSet/>
      <dgm:spPr/>
      <dgm:t>
        <a:bodyPr/>
        <a:lstStyle/>
        <a:p>
          <a:endParaRPr lang="en-US"/>
        </a:p>
      </dgm:t>
    </dgm:pt>
    <dgm:pt modelId="{AB6D600B-BD75-4819-ADD0-02F7F02CFCFD}">
      <dgm:prSet phldrT="[Text]"/>
      <dgm:spPr>
        <a:solidFill>
          <a:schemeClr val="accent4">
            <a:lumMod val="60000"/>
            <a:lumOff val="40000"/>
          </a:schemeClr>
        </a:solidFill>
      </dgm:spPr>
      <dgm:t>
        <a:bodyPr/>
        <a:lstStyle/>
        <a:p>
          <a:r>
            <a:rPr lang="en-US" b="1">
              <a:solidFill>
                <a:srgbClr val="002060"/>
              </a:solidFill>
            </a:rPr>
            <a:t>Relationship Management</a:t>
          </a:r>
        </a:p>
      </dgm:t>
    </dgm:pt>
    <dgm:pt modelId="{83049CF9-3499-4A7B-96AA-C3E812B1D373}" type="parTrans" cxnId="{74C97849-5EA2-4D5D-B7D4-461B28934641}">
      <dgm:prSet/>
      <dgm:spPr/>
      <dgm:t>
        <a:bodyPr/>
        <a:lstStyle/>
        <a:p>
          <a:endParaRPr lang="en-US"/>
        </a:p>
      </dgm:t>
    </dgm:pt>
    <dgm:pt modelId="{50AFBC60-053A-4FCB-BF11-3151FF058101}" type="sibTrans" cxnId="{74C97849-5EA2-4D5D-B7D4-461B28934641}">
      <dgm:prSet/>
      <dgm:spPr/>
      <dgm:t>
        <a:bodyPr/>
        <a:lstStyle/>
        <a:p>
          <a:endParaRPr lang="en-US"/>
        </a:p>
      </dgm:t>
    </dgm:pt>
    <dgm:pt modelId="{28E15508-24AD-417B-9A98-F4A218405590}" type="pres">
      <dgm:prSet presAssocID="{AC580227-5D03-459E-A835-6FFCFE230943}" presName="diagram" presStyleCnt="0">
        <dgm:presLayoutVars>
          <dgm:chMax val="1"/>
          <dgm:dir/>
          <dgm:animLvl val="ctr"/>
          <dgm:resizeHandles val="exact"/>
        </dgm:presLayoutVars>
      </dgm:prSet>
      <dgm:spPr/>
    </dgm:pt>
    <dgm:pt modelId="{2D7C64F1-FDF5-45CD-8E79-B432465B8A6A}" type="pres">
      <dgm:prSet presAssocID="{AC580227-5D03-459E-A835-6FFCFE230943}" presName="matrix" presStyleCnt="0"/>
      <dgm:spPr/>
    </dgm:pt>
    <dgm:pt modelId="{AB9534D3-5D56-4433-BAD1-3EDA83C578F9}" type="pres">
      <dgm:prSet presAssocID="{AC580227-5D03-459E-A835-6FFCFE230943}" presName="tile1" presStyleLbl="node1" presStyleIdx="0" presStyleCnt="4"/>
      <dgm:spPr/>
    </dgm:pt>
    <dgm:pt modelId="{D354DC89-F3C3-476C-A77F-B4B7FBFEC491}" type="pres">
      <dgm:prSet presAssocID="{AC580227-5D03-459E-A835-6FFCFE230943}" presName="tile1text" presStyleLbl="node1" presStyleIdx="0" presStyleCnt="4">
        <dgm:presLayoutVars>
          <dgm:chMax val="0"/>
          <dgm:chPref val="0"/>
          <dgm:bulletEnabled val="1"/>
        </dgm:presLayoutVars>
      </dgm:prSet>
      <dgm:spPr/>
    </dgm:pt>
    <dgm:pt modelId="{F8CADF6E-F883-41E1-84B5-417E707C7C75}" type="pres">
      <dgm:prSet presAssocID="{AC580227-5D03-459E-A835-6FFCFE230943}" presName="tile2" presStyleLbl="node1" presStyleIdx="1" presStyleCnt="4"/>
      <dgm:spPr/>
    </dgm:pt>
    <dgm:pt modelId="{95FB7126-BD79-4417-A494-6CD456682E0C}" type="pres">
      <dgm:prSet presAssocID="{AC580227-5D03-459E-A835-6FFCFE230943}" presName="tile2text" presStyleLbl="node1" presStyleIdx="1" presStyleCnt="4">
        <dgm:presLayoutVars>
          <dgm:chMax val="0"/>
          <dgm:chPref val="0"/>
          <dgm:bulletEnabled val="1"/>
        </dgm:presLayoutVars>
      </dgm:prSet>
      <dgm:spPr/>
    </dgm:pt>
    <dgm:pt modelId="{DDC2CFA4-E257-4B29-AECA-8D5CBFA2B836}" type="pres">
      <dgm:prSet presAssocID="{AC580227-5D03-459E-A835-6FFCFE230943}" presName="tile3" presStyleLbl="node1" presStyleIdx="2" presStyleCnt="4"/>
      <dgm:spPr/>
    </dgm:pt>
    <dgm:pt modelId="{28C9CABC-1B5E-4FEC-B944-680E95D75DD5}" type="pres">
      <dgm:prSet presAssocID="{AC580227-5D03-459E-A835-6FFCFE230943}" presName="tile3text" presStyleLbl="node1" presStyleIdx="2" presStyleCnt="4">
        <dgm:presLayoutVars>
          <dgm:chMax val="0"/>
          <dgm:chPref val="0"/>
          <dgm:bulletEnabled val="1"/>
        </dgm:presLayoutVars>
      </dgm:prSet>
      <dgm:spPr/>
    </dgm:pt>
    <dgm:pt modelId="{CB88B7DD-1F62-4699-BBBF-AA1BE9E8D115}" type="pres">
      <dgm:prSet presAssocID="{AC580227-5D03-459E-A835-6FFCFE230943}" presName="tile4" presStyleLbl="node1" presStyleIdx="3" presStyleCnt="4"/>
      <dgm:spPr/>
    </dgm:pt>
    <dgm:pt modelId="{E5C72F89-F19B-441B-BB6C-48811C5DBEAD}" type="pres">
      <dgm:prSet presAssocID="{AC580227-5D03-459E-A835-6FFCFE230943}" presName="tile4text" presStyleLbl="node1" presStyleIdx="3" presStyleCnt="4">
        <dgm:presLayoutVars>
          <dgm:chMax val="0"/>
          <dgm:chPref val="0"/>
          <dgm:bulletEnabled val="1"/>
        </dgm:presLayoutVars>
      </dgm:prSet>
      <dgm:spPr/>
    </dgm:pt>
    <dgm:pt modelId="{2D8198D8-D13E-4B7D-99CF-FFE79FBABF29}" type="pres">
      <dgm:prSet presAssocID="{AC580227-5D03-459E-A835-6FFCFE230943}" presName="centerTile" presStyleLbl="fgShp" presStyleIdx="0" presStyleCnt="1">
        <dgm:presLayoutVars>
          <dgm:chMax val="0"/>
          <dgm:chPref val="0"/>
        </dgm:presLayoutVars>
      </dgm:prSet>
      <dgm:spPr/>
    </dgm:pt>
  </dgm:ptLst>
  <dgm:cxnLst>
    <dgm:cxn modelId="{F4F81916-B659-4624-AA2F-712D5D32A4DF}" type="presOf" srcId="{AC580227-5D03-459E-A835-6FFCFE230943}" destId="{28E15508-24AD-417B-9A98-F4A218405590}" srcOrd="0" destOrd="0" presId="urn:microsoft.com/office/officeart/2005/8/layout/matrix1"/>
    <dgm:cxn modelId="{C0F2061C-6D56-42BB-AB95-4307F632460A}" srcId="{AC580227-5D03-459E-A835-6FFCFE230943}" destId="{751F2995-7BA9-4339-A9BB-F1A5F5BF833E}" srcOrd="0" destOrd="0" parTransId="{FB9B349B-2C7F-4928-A2A5-15B1376BC203}" sibTransId="{044CC9E6-1FFC-4DC7-AADE-3FAF726709B7}"/>
    <dgm:cxn modelId="{5557BD1E-205D-4682-8DFC-747590ADBE52}" srcId="{751F2995-7BA9-4339-A9BB-F1A5F5BF833E}" destId="{9C212C13-A65D-439C-AB14-B929246EA202}" srcOrd="0" destOrd="0" parTransId="{82F58E8A-A388-490A-AE54-86B9C1A9F43A}" sibTransId="{04D114CA-7E07-46FE-9693-8359D28FC167}"/>
    <dgm:cxn modelId="{52C9191F-CCFE-444D-A04C-C7538EA16B35}" srcId="{751F2995-7BA9-4339-A9BB-F1A5F5BF833E}" destId="{8E5BD221-1CB8-40E0-A33C-EBDD901025E2}" srcOrd="2" destOrd="0" parTransId="{8C67F33B-1EC3-47D4-87E4-A9E1854C9D45}" sibTransId="{B5BEC7AC-E17E-45D0-8A1C-D3D288B39742}"/>
    <dgm:cxn modelId="{71B92820-44F7-4C08-92CC-986EA27EC1F6}" type="presOf" srcId="{9C212C13-A65D-439C-AB14-B929246EA202}" destId="{AB9534D3-5D56-4433-BAD1-3EDA83C578F9}" srcOrd="0" destOrd="0" presId="urn:microsoft.com/office/officeart/2005/8/layout/matrix1"/>
    <dgm:cxn modelId="{EF454F45-9653-40F7-BA4B-CF7060852B2A}" type="presOf" srcId="{DC0CAE6D-4482-4C2D-8A81-408ED6580B2F}" destId="{F8CADF6E-F883-41E1-84B5-417E707C7C75}" srcOrd="0" destOrd="0" presId="urn:microsoft.com/office/officeart/2005/8/layout/matrix1"/>
    <dgm:cxn modelId="{C2CAF145-BFB4-47CB-9C5B-6B1C87C1A118}" type="presOf" srcId="{AB6D600B-BD75-4819-ADD0-02F7F02CFCFD}" destId="{E5C72F89-F19B-441B-BB6C-48811C5DBEAD}" srcOrd="1" destOrd="0" presId="urn:microsoft.com/office/officeart/2005/8/layout/matrix1"/>
    <dgm:cxn modelId="{74C97849-5EA2-4D5D-B7D4-461B28934641}" srcId="{751F2995-7BA9-4339-A9BB-F1A5F5BF833E}" destId="{AB6D600B-BD75-4819-ADD0-02F7F02CFCFD}" srcOrd="3" destOrd="0" parTransId="{83049CF9-3499-4A7B-96AA-C3E812B1D373}" sibTransId="{50AFBC60-053A-4FCB-BF11-3151FF058101}"/>
    <dgm:cxn modelId="{DBB6A755-16EE-4A01-9FB6-59C952A8848B}" type="presOf" srcId="{DC0CAE6D-4482-4C2D-8A81-408ED6580B2F}" destId="{95FB7126-BD79-4417-A494-6CD456682E0C}" srcOrd="1" destOrd="0" presId="urn:microsoft.com/office/officeart/2005/8/layout/matrix1"/>
    <dgm:cxn modelId="{156ED057-FF26-4BAC-9DC1-EEE9DB35BCD4}" type="presOf" srcId="{AB6D600B-BD75-4819-ADD0-02F7F02CFCFD}" destId="{CB88B7DD-1F62-4699-BBBF-AA1BE9E8D115}" srcOrd="0" destOrd="0" presId="urn:microsoft.com/office/officeart/2005/8/layout/matrix1"/>
    <dgm:cxn modelId="{10E77F92-0C3A-40C2-8F45-973C9E79A96A}" type="presOf" srcId="{8E5BD221-1CB8-40E0-A33C-EBDD901025E2}" destId="{28C9CABC-1B5E-4FEC-B944-680E95D75DD5}" srcOrd="1" destOrd="0" presId="urn:microsoft.com/office/officeart/2005/8/layout/matrix1"/>
    <dgm:cxn modelId="{836623A3-0912-4BF0-80EA-0F451188DBB2}" srcId="{751F2995-7BA9-4339-A9BB-F1A5F5BF833E}" destId="{DC0CAE6D-4482-4C2D-8A81-408ED6580B2F}" srcOrd="1" destOrd="0" parTransId="{F4A35872-BCC5-49AB-B364-A6AEF20CC42F}" sibTransId="{6FA1ACCF-735D-4DA3-91CE-3CFA271260D4}"/>
    <dgm:cxn modelId="{2CACDCC3-5E36-48B4-A70D-4F8056265DC6}" type="presOf" srcId="{9C212C13-A65D-439C-AB14-B929246EA202}" destId="{D354DC89-F3C3-476C-A77F-B4B7FBFEC491}" srcOrd="1" destOrd="0" presId="urn:microsoft.com/office/officeart/2005/8/layout/matrix1"/>
    <dgm:cxn modelId="{1100B9C6-2426-4689-BE52-4E22A71F6A7C}" type="presOf" srcId="{751F2995-7BA9-4339-A9BB-F1A5F5BF833E}" destId="{2D8198D8-D13E-4B7D-99CF-FFE79FBABF29}" srcOrd="0" destOrd="0" presId="urn:microsoft.com/office/officeart/2005/8/layout/matrix1"/>
    <dgm:cxn modelId="{4FF092E9-2F78-4FE6-B750-C056A732D3FD}" type="presOf" srcId="{8E5BD221-1CB8-40E0-A33C-EBDD901025E2}" destId="{DDC2CFA4-E257-4B29-AECA-8D5CBFA2B836}" srcOrd="0" destOrd="0" presId="urn:microsoft.com/office/officeart/2005/8/layout/matrix1"/>
    <dgm:cxn modelId="{70361331-D1CD-48EE-A83A-290B95550BA6}" type="presParOf" srcId="{28E15508-24AD-417B-9A98-F4A218405590}" destId="{2D7C64F1-FDF5-45CD-8E79-B432465B8A6A}" srcOrd="0" destOrd="0" presId="urn:microsoft.com/office/officeart/2005/8/layout/matrix1"/>
    <dgm:cxn modelId="{53BBFDEE-691C-49A7-A26B-A93E855F2EA3}" type="presParOf" srcId="{2D7C64F1-FDF5-45CD-8E79-B432465B8A6A}" destId="{AB9534D3-5D56-4433-BAD1-3EDA83C578F9}" srcOrd="0" destOrd="0" presId="urn:microsoft.com/office/officeart/2005/8/layout/matrix1"/>
    <dgm:cxn modelId="{F93826D4-4C17-4200-89A0-324404582920}" type="presParOf" srcId="{2D7C64F1-FDF5-45CD-8E79-B432465B8A6A}" destId="{D354DC89-F3C3-476C-A77F-B4B7FBFEC491}" srcOrd="1" destOrd="0" presId="urn:microsoft.com/office/officeart/2005/8/layout/matrix1"/>
    <dgm:cxn modelId="{964E29D7-F355-4A28-96BD-2A30E4E1ABE5}" type="presParOf" srcId="{2D7C64F1-FDF5-45CD-8E79-B432465B8A6A}" destId="{F8CADF6E-F883-41E1-84B5-417E707C7C75}" srcOrd="2" destOrd="0" presId="urn:microsoft.com/office/officeart/2005/8/layout/matrix1"/>
    <dgm:cxn modelId="{404661BF-FD79-422D-95B5-1975DC15B828}" type="presParOf" srcId="{2D7C64F1-FDF5-45CD-8E79-B432465B8A6A}" destId="{95FB7126-BD79-4417-A494-6CD456682E0C}" srcOrd="3" destOrd="0" presId="urn:microsoft.com/office/officeart/2005/8/layout/matrix1"/>
    <dgm:cxn modelId="{A5891D2A-76F2-4ED3-BC16-B63C6EDD534C}" type="presParOf" srcId="{2D7C64F1-FDF5-45CD-8E79-B432465B8A6A}" destId="{DDC2CFA4-E257-4B29-AECA-8D5CBFA2B836}" srcOrd="4" destOrd="0" presId="urn:microsoft.com/office/officeart/2005/8/layout/matrix1"/>
    <dgm:cxn modelId="{16420578-3BB3-4B4B-8509-2C5ACC68759A}" type="presParOf" srcId="{2D7C64F1-FDF5-45CD-8E79-B432465B8A6A}" destId="{28C9CABC-1B5E-4FEC-B944-680E95D75DD5}" srcOrd="5" destOrd="0" presId="urn:microsoft.com/office/officeart/2005/8/layout/matrix1"/>
    <dgm:cxn modelId="{C9D18CCC-EBB1-4B19-8355-58A52DFC0D63}" type="presParOf" srcId="{2D7C64F1-FDF5-45CD-8E79-B432465B8A6A}" destId="{CB88B7DD-1F62-4699-BBBF-AA1BE9E8D115}" srcOrd="6" destOrd="0" presId="urn:microsoft.com/office/officeart/2005/8/layout/matrix1"/>
    <dgm:cxn modelId="{EE113519-AA85-4169-A796-D58BE915AF6C}" type="presParOf" srcId="{2D7C64F1-FDF5-45CD-8E79-B432465B8A6A}" destId="{E5C72F89-F19B-441B-BB6C-48811C5DBEAD}" srcOrd="7" destOrd="0" presId="urn:microsoft.com/office/officeart/2005/8/layout/matrix1"/>
    <dgm:cxn modelId="{12F7192D-C795-487B-9A81-F57A2CB62BDB}" type="presParOf" srcId="{28E15508-24AD-417B-9A98-F4A218405590}" destId="{2D8198D8-D13E-4B7D-99CF-FFE79FBABF29}"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580227-5D03-459E-A835-6FFCFE23094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51F2995-7BA9-4339-A9BB-F1A5F5BF833E}">
      <dgm:prSet phldrT="[Text]"/>
      <dgm:spPr>
        <a:solidFill>
          <a:schemeClr val="bg2">
            <a:lumMod val="75000"/>
          </a:schemeClr>
        </a:solidFill>
      </dgm:spPr>
      <dgm:t>
        <a:bodyPr/>
        <a:lstStyle/>
        <a:p>
          <a:r>
            <a:rPr lang="en-US"/>
            <a:t>Emotional Intelligence</a:t>
          </a:r>
        </a:p>
      </dgm:t>
    </dgm:pt>
    <dgm:pt modelId="{FB9B349B-2C7F-4928-A2A5-15B1376BC203}" type="parTrans" cxnId="{C0F2061C-6D56-42BB-AB95-4307F632460A}">
      <dgm:prSet/>
      <dgm:spPr/>
      <dgm:t>
        <a:bodyPr/>
        <a:lstStyle/>
        <a:p>
          <a:endParaRPr lang="en-US"/>
        </a:p>
      </dgm:t>
    </dgm:pt>
    <dgm:pt modelId="{044CC9E6-1FFC-4DC7-AADE-3FAF726709B7}" type="sibTrans" cxnId="{C0F2061C-6D56-42BB-AB95-4307F632460A}">
      <dgm:prSet/>
      <dgm:spPr/>
      <dgm:t>
        <a:bodyPr/>
        <a:lstStyle/>
        <a:p>
          <a:endParaRPr lang="en-US"/>
        </a:p>
      </dgm:t>
    </dgm:pt>
    <dgm:pt modelId="{9C212C13-A65D-439C-AB14-B929246EA202}">
      <dgm:prSet phldrT="[Text]"/>
      <dgm:spPr>
        <a:solidFill>
          <a:schemeClr val="accent1">
            <a:lumMod val="75000"/>
            <a:alpha val="50000"/>
          </a:schemeClr>
        </a:solidFill>
      </dgm:spPr>
      <dgm:t>
        <a:bodyPr/>
        <a:lstStyle/>
        <a:p>
          <a:r>
            <a:rPr lang="en-US" b="1">
              <a:solidFill>
                <a:srgbClr val="002060"/>
              </a:solidFill>
            </a:rPr>
            <a:t>Self-Awareness</a:t>
          </a:r>
        </a:p>
      </dgm:t>
    </dgm:pt>
    <dgm:pt modelId="{82F58E8A-A388-490A-AE54-86B9C1A9F43A}" type="parTrans" cxnId="{5557BD1E-205D-4682-8DFC-747590ADBE52}">
      <dgm:prSet/>
      <dgm:spPr/>
      <dgm:t>
        <a:bodyPr/>
        <a:lstStyle/>
        <a:p>
          <a:endParaRPr lang="en-US"/>
        </a:p>
      </dgm:t>
    </dgm:pt>
    <dgm:pt modelId="{04D114CA-7E07-46FE-9693-8359D28FC167}" type="sibTrans" cxnId="{5557BD1E-205D-4682-8DFC-747590ADBE52}">
      <dgm:prSet/>
      <dgm:spPr/>
      <dgm:t>
        <a:bodyPr/>
        <a:lstStyle/>
        <a:p>
          <a:endParaRPr lang="en-US"/>
        </a:p>
      </dgm:t>
    </dgm:pt>
    <dgm:pt modelId="{DC0CAE6D-4482-4C2D-8A81-408ED6580B2F}">
      <dgm:prSet phldrT="[Text]"/>
      <dgm:spPr>
        <a:solidFill>
          <a:schemeClr val="accent2">
            <a:lumMod val="60000"/>
            <a:lumOff val="40000"/>
          </a:schemeClr>
        </a:solidFill>
      </dgm:spPr>
      <dgm:t>
        <a:bodyPr/>
        <a:lstStyle/>
        <a:p>
          <a:r>
            <a:rPr lang="en-US" b="1">
              <a:solidFill>
                <a:srgbClr val="002060"/>
              </a:solidFill>
            </a:rPr>
            <a:t>Self-Management</a:t>
          </a:r>
        </a:p>
      </dgm:t>
    </dgm:pt>
    <dgm:pt modelId="{F4A35872-BCC5-49AB-B364-A6AEF20CC42F}" type="parTrans" cxnId="{836623A3-0912-4BF0-80EA-0F451188DBB2}">
      <dgm:prSet/>
      <dgm:spPr/>
      <dgm:t>
        <a:bodyPr/>
        <a:lstStyle/>
        <a:p>
          <a:endParaRPr lang="en-US"/>
        </a:p>
      </dgm:t>
    </dgm:pt>
    <dgm:pt modelId="{6FA1ACCF-735D-4DA3-91CE-3CFA271260D4}" type="sibTrans" cxnId="{836623A3-0912-4BF0-80EA-0F451188DBB2}">
      <dgm:prSet/>
      <dgm:spPr/>
      <dgm:t>
        <a:bodyPr/>
        <a:lstStyle/>
        <a:p>
          <a:endParaRPr lang="en-US"/>
        </a:p>
      </dgm:t>
    </dgm:pt>
    <dgm:pt modelId="{8E5BD221-1CB8-40E0-A33C-EBDD901025E2}">
      <dgm:prSet phldrT="[Text]"/>
      <dgm:spPr>
        <a:solidFill>
          <a:schemeClr val="accent6">
            <a:lumMod val="60000"/>
            <a:lumOff val="40000"/>
          </a:schemeClr>
        </a:solidFill>
      </dgm:spPr>
      <dgm:t>
        <a:bodyPr/>
        <a:lstStyle/>
        <a:p>
          <a:r>
            <a:rPr lang="en-US" b="1">
              <a:ln>
                <a:noFill/>
              </a:ln>
              <a:solidFill>
                <a:srgbClr val="002060"/>
              </a:solidFill>
            </a:rPr>
            <a:t>Social Awareness</a:t>
          </a:r>
        </a:p>
      </dgm:t>
    </dgm:pt>
    <dgm:pt modelId="{8C67F33B-1EC3-47D4-87E4-A9E1854C9D45}" type="parTrans" cxnId="{52C9191F-CCFE-444D-A04C-C7538EA16B35}">
      <dgm:prSet/>
      <dgm:spPr/>
      <dgm:t>
        <a:bodyPr/>
        <a:lstStyle/>
        <a:p>
          <a:endParaRPr lang="en-US"/>
        </a:p>
      </dgm:t>
    </dgm:pt>
    <dgm:pt modelId="{B5BEC7AC-E17E-45D0-8A1C-D3D288B39742}" type="sibTrans" cxnId="{52C9191F-CCFE-444D-A04C-C7538EA16B35}">
      <dgm:prSet/>
      <dgm:spPr/>
      <dgm:t>
        <a:bodyPr/>
        <a:lstStyle/>
        <a:p>
          <a:endParaRPr lang="en-US"/>
        </a:p>
      </dgm:t>
    </dgm:pt>
    <dgm:pt modelId="{AB6D600B-BD75-4819-ADD0-02F7F02CFCFD}">
      <dgm:prSet phldrT="[Text]"/>
      <dgm:spPr>
        <a:solidFill>
          <a:schemeClr val="accent4">
            <a:lumMod val="60000"/>
            <a:lumOff val="40000"/>
          </a:schemeClr>
        </a:solidFill>
      </dgm:spPr>
      <dgm:t>
        <a:bodyPr/>
        <a:lstStyle/>
        <a:p>
          <a:r>
            <a:rPr lang="en-US" b="1">
              <a:solidFill>
                <a:srgbClr val="002060"/>
              </a:solidFill>
            </a:rPr>
            <a:t>Relationship Management</a:t>
          </a:r>
        </a:p>
      </dgm:t>
    </dgm:pt>
    <dgm:pt modelId="{83049CF9-3499-4A7B-96AA-C3E812B1D373}" type="parTrans" cxnId="{74C97849-5EA2-4D5D-B7D4-461B28934641}">
      <dgm:prSet/>
      <dgm:spPr/>
      <dgm:t>
        <a:bodyPr/>
        <a:lstStyle/>
        <a:p>
          <a:endParaRPr lang="en-US"/>
        </a:p>
      </dgm:t>
    </dgm:pt>
    <dgm:pt modelId="{50AFBC60-053A-4FCB-BF11-3151FF058101}" type="sibTrans" cxnId="{74C97849-5EA2-4D5D-B7D4-461B28934641}">
      <dgm:prSet/>
      <dgm:spPr/>
      <dgm:t>
        <a:bodyPr/>
        <a:lstStyle/>
        <a:p>
          <a:endParaRPr lang="en-US"/>
        </a:p>
      </dgm:t>
    </dgm:pt>
    <dgm:pt modelId="{28E15508-24AD-417B-9A98-F4A218405590}" type="pres">
      <dgm:prSet presAssocID="{AC580227-5D03-459E-A835-6FFCFE230943}" presName="diagram" presStyleCnt="0">
        <dgm:presLayoutVars>
          <dgm:chMax val="1"/>
          <dgm:dir/>
          <dgm:animLvl val="ctr"/>
          <dgm:resizeHandles val="exact"/>
        </dgm:presLayoutVars>
      </dgm:prSet>
      <dgm:spPr/>
    </dgm:pt>
    <dgm:pt modelId="{2D7C64F1-FDF5-45CD-8E79-B432465B8A6A}" type="pres">
      <dgm:prSet presAssocID="{AC580227-5D03-459E-A835-6FFCFE230943}" presName="matrix" presStyleCnt="0"/>
      <dgm:spPr/>
    </dgm:pt>
    <dgm:pt modelId="{AB9534D3-5D56-4433-BAD1-3EDA83C578F9}" type="pres">
      <dgm:prSet presAssocID="{AC580227-5D03-459E-A835-6FFCFE230943}" presName="tile1" presStyleLbl="node1" presStyleIdx="0" presStyleCnt="4"/>
      <dgm:spPr/>
    </dgm:pt>
    <dgm:pt modelId="{D354DC89-F3C3-476C-A77F-B4B7FBFEC491}" type="pres">
      <dgm:prSet presAssocID="{AC580227-5D03-459E-A835-6FFCFE230943}" presName="tile1text" presStyleLbl="node1" presStyleIdx="0" presStyleCnt="4">
        <dgm:presLayoutVars>
          <dgm:chMax val="0"/>
          <dgm:chPref val="0"/>
          <dgm:bulletEnabled val="1"/>
        </dgm:presLayoutVars>
      </dgm:prSet>
      <dgm:spPr/>
    </dgm:pt>
    <dgm:pt modelId="{F8CADF6E-F883-41E1-84B5-417E707C7C75}" type="pres">
      <dgm:prSet presAssocID="{AC580227-5D03-459E-A835-6FFCFE230943}" presName="tile2" presStyleLbl="node1" presStyleIdx="1" presStyleCnt="4"/>
      <dgm:spPr/>
    </dgm:pt>
    <dgm:pt modelId="{95FB7126-BD79-4417-A494-6CD456682E0C}" type="pres">
      <dgm:prSet presAssocID="{AC580227-5D03-459E-A835-6FFCFE230943}" presName="tile2text" presStyleLbl="node1" presStyleIdx="1" presStyleCnt="4">
        <dgm:presLayoutVars>
          <dgm:chMax val="0"/>
          <dgm:chPref val="0"/>
          <dgm:bulletEnabled val="1"/>
        </dgm:presLayoutVars>
      </dgm:prSet>
      <dgm:spPr/>
    </dgm:pt>
    <dgm:pt modelId="{DDC2CFA4-E257-4B29-AECA-8D5CBFA2B836}" type="pres">
      <dgm:prSet presAssocID="{AC580227-5D03-459E-A835-6FFCFE230943}" presName="tile3" presStyleLbl="node1" presStyleIdx="2" presStyleCnt="4"/>
      <dgm:spPr/>
    </dgm:pt>
    <dgm:pt modelId="{28C9CABC-1B5E-4FEC-B944-680E95D75DD5}" type="pres">
      <dgm:prSet presAssocID="{AC580227-5D03-459E-A835-6FFCFE230943}" presName="tile3text" presStyleLbl="node1" presStyleIdx="2" presStyleCnt="4">
        <dgm:presLayoutVars>
          <dgm:chMax val="0"/>
          <dgm:chPref val="0"/>
          <dgm:bulletEnabled val="1"/>
        </dgm:presLayoutVars>
      </dgm:prSet>
      <dgm:spPr/>
    </dgm:pt>
    <dgm:pt modelId="{CB88B7DD-1F62-4699-BBBF-AA1BE9E8D115}" type="pres">
      <dgm:prSet presAssocID="{AC580227-5D03-459E-A835-6FFCFE230943}" presName="tile4" presStyleLbl="node1" presStyleIdx="3" presStyleCnt="4"/>
      <dgm:spPr/>
    </dgm:pt>
    <dgm:pt modelId="{E5C72F89-F19B-441B-BB6C-48811C5DBEAD}" type="pres">
      <dgm:prSet presAssocID="{AC580227-5D03-459E-A835-6FFCFE230943}" presName="tile4text" presStyleLbl="node1" presStyleIdx="3" presStyleCnt="4">
        <dgm:presLayoutVars>
          <dgm:chMax val="0"/>
          <dgm:chPref val="0"/>
          <dgm:bulletEnabled val="1"/>
        </dgm:presLayoutVars>
      </dgm:prSet>
      <dgm:spPr/>
    </dgm:pt>
    <dgm:pt modelId="{2D8198D8-D13E-4B7D-99CF-FFE79FBABF29}" type="pres">
      <dgm:prSet presAssocID="{AC580227-5D03-459E-A835-6FFCFE230943}" presName="centerTile" presStyleLbl="fgShp" presStyleIdx="0" presStyleCnt="1">
        <dgm:presLayoutVars>
          <dgm:chMax val="0"/>
          <dgm:chPref val="0"/>
        </dgm:presLayoutVars>
      </dgm:prSet>
      <dgm:spPr/>
    </dgm:pt>
  </dgm:ptLst>
  <dgm:cxnLst>
    <dgm:cxn modelId="{F4F81916-B659-4624-AA2F-712D5D32A4DF}" type="presOf" srcId="{AC580227-5D03-459E-A835-6FFCFE230943}" destId="{28E15508-24AD-417B-9A98-F4A218405590}" srcOrd="0" destOrd="0" presId="urn:microsoft.com/office/officeart/2005/8/layout/matrix1"/>
    <dgm:cxn modelId="{C0F2061C-6D56-42BB-AB95-4307F632460A}" srcId="{AC580227-5D03-459E-A835-6FFCFE230943}" destId="{751F2995-7BA9-4339-A9BB-F1A5F5BF833E}" srcOrd="0" destOrd="0" parTransId="{FB9B349B-2C7F-4928-A2A5-15B1376BC203}" sibTransId="{044CC9E6-1FFC-4DC7-AADE-3FAF726709B7}"/>
    <dgm:cxn modelId="{5557BD1E-205D-4682-8DFC-747590ADBE52}" srcId="{751F2995-7BA9-4339-A9BB-F1A5F5BF833E}" destId="{9C212C13-A65D-439C-AB14-B929246EA202}" srcOrd="0" destOrd="0" parTransId="{82F58E8A-A388-490A-AE54-86B9C1A9F43A}" sibTransId="{04D114CA-7E07-46FE-9693-8359D28FC167}"/>
    <dgm:cxn modelId="{52C9191F-CCFE-444D-A04C-C7538EA16B35}" srcId="{751F2995-7BA9-4339-A9BB-F1A5F5BF833E}" destId="{8E5BD221-1CB8-40E0-A33C-EBDD901025E2}" srcOrd="2" destOrd="0" parTransId="{8C67F33B-1EC3-47D4-87E4-A9E1854C9D45}" sibTransId="{B5BEC7AC-E17E-45D0-8A1C-D3D288B39742}"/>
    <dgm:cxn modelId="{71B92820-44F7-4C08-92CC-986EA27EC1F6}" type="presOf" srcId="{9C212C13-A65D-439C-AB14-B929246EA202}" destId="{AB9534D3-5D56-4433-BAD1-3EDA83C578F9}" srcOrd="0" destOrd="0" presId="urn:microsoft.com/office/officeart/2005/8/layout/matrix1"/>
    <dgm:cxn modelId="{EF454F45-9653-40F7-BA4B-CF7060852B2A}" type="presOf" srcId="{DC0CAE6D-4482-4C2D-8A81-408ED6580B2F}" destId="{F8CADF6E-F883-41E1-84B5-417E707C7C75}" srcOrd="0" destOrd="0" presId="urn:microsoft.com/office/officeart/2005/8/layout/matrix1"/>
    <dgm:cxn modelId="{C2CAF145-BFB4-47CB-9C5B-6B1C87C1A118}" type="presOf" srcId="{AB6D600B-BD75-4819-ADD0-02F7F02CFCFD}" destId="{E5C72F89-F19B-441B-BB6C-48811C5DBEAD}" srcOrd="1" destOrd="0" presId="urn:microsoft.com/office/officeart/2005/8/layout/matrix1"/>
    <dgm:cxn modelId="{74C97849-5EA2-4D5D-B7D4-461B28934641}" srcId="{751F2995-7BA9-4339-A9BB-F1A5F5BF833E}" destId="{AB6D600B-BD75-4819-ADD0-02F7F02CFCFD}" srcOrd="3" destOrd="0" parTransId="{83049CF9-3499-4A7B-96AA-C3E812B1D373}" sibTransId="{50AFBC60-053A-4FCB-BF11-3151FF058101}"/>
    <dgm:cxn modelId="{DBB6A755-16EE-4A01-9FB6-59C952A8848B}" type="presOf" srcId="{DC0CAE6D-4482-4C2D-8A81-408ED6580B2F}" destId="{95FB7126-BD79-4417-A494-6CD456682E0C}" srcOrd="1" destOrd="0" presId="urn:microsoft.com/office/officeart/2005/8/layout/matrix1"/>
    <dgm:cxn modelId="{156ED057-FF26-4BAC-9DC1-EEE9DB35BCD4}" type="presOf" srcId="{AB6D600B-BD75-4819-ADD0-02F7F02CFCFD}" destId="{CB88B7DD-1F62-4699-BBBF-AA1BE9E8D115}" srcOrd="0" destOrd="0" presId="urn:microsoft.com/office/officeart/2005/8/layout/matrix1"/>
    <dgm:cxn modelId="{10E77F92-0C3A-40C2-8F45-973C9E79A96A}" type="presOf" srcId="{8E5BD221-1CB8-40E0-A33C-EBDD901025E2}" destId="{28C9CABC-1B5E-4FEC-B944-680E95D75DD5}" srcOrd="1" destOrd="0" presId="urn:microsoft.com/office/officeart/2005/8/layout/matrix1"/>
    <dgm:cxn modelId="{836623A3-0912-4BF0-80EA-0F451188DBB2}" srcId="{751F2995-7BA9-4339-A9BB-F1A5F5BF833E}" destId="{DC0CAE6D-4482-4C2D-8A81-408ED6580B2F}" srcOrd="1" destOrd="0" parTransId="{F4A35872-BCC5-49AB-B364-A6AEF20CC42F}" sibTransId="{6FA1ACCF-735D-4DA3-91CE-3CFA271260D4}"/>
    <dgm:cxn modelId="{2CACDCC3-5E36-48B4-A70D-4F8056265DC6}" type="presOf" srcId="{9C212C13-A65D-439C-AB14-B929246EA202}" destId="{D354DC89-F3C3-476C-A77F-B4B7FBFEC491}" srcOrd="1" destOrd="0" presId="urn:microsoft.com/office/officeart/2005/8/layout/matrix1"/>
    <dgm:cxn modelId="{1100B9C6-2426-4689-BE52-4E22A71F6A7C}" type="presOf" srcId="{751F2995-7BA9-4339-A9BB-F1A5F5BF833E}" destId="{2D8198D8-D13E-4B7D-99CF-FFE79FBABF29}" srcOrd="0" destOrd="0" presId="urn:microsoft.com/office/officeart/2005/8/layout/matrix1"/>
    <dgm:cxn modelId="{4FF092E9-2F78-4FE6-B750-C056A732D3FD}" type="presOf" srcId="{8E5BD221-1CB8-40E0-A33C-EBDD901025E2}" destId="{DDC2CFA4-E257-4B29-AECA-8D5CBFA2B836}" srcOrd="0" destOrd="0" presId="urn:microsoft.com/office/officeart/2005/8/layout/matrix1"/>
    <dgm:cxn modelId="{70361331-D1CD-48EE-A83A-290B95550BA6}" type="presParOf" srcId="{28E15508-24AD-417B-9A98-F4A218405590}" destId="{2D7C64F1-FDF5-45CD-8E79-B432465B8A6A}" srcOrd="0" destOrd="0" presId="urn:microsoft.com/office/officeart/2005/8/layout/matrix1"/>
    <dgm:cxn modelId="{53BBFDEE-691C-49A7-A26B-A93E855F2EA3}" type="presParOf" srcId="{2D7C64F1-FDF5-45CD-8E79-B432465B8A6A}" destId="{AB9534D3-5D56-4433-BAD1-3EDA83C578F9}" srcOrd="0" destOrd="0" presId="urn:microsoft.com/office/officeart/2005/8/layout/matrix1"/>
    <dgm:cxn modelId="{F93826D4-4C17-4200-89A0-324404582920}" type="presParOf" srcId="{2D7C64F1-FDF5-45CD-8E79-B432465B8A6A}" destId="{D354DC89-F3C3-476C-A77F-B4B7FBFEC491}" srcOrd="1" destOrd="0" presId="urn:microsoft.com/office/officeart/2005/8/layout/matrix1"/>
    <dgm:cxn modelId="{964E29D7-F355-4A28-96BD-2A30E4E1ABE5}" type="presParOf" srcId="{2D7C64F1-FDF5-45CD-8E79-B432465B8A6A}" destId="{F8CADF6E-F883-41E1-84B5-417E707C7C75}" srcOrd="2" destOrd="0" presId="urn:microsoft.com/office/officeart/2005/8/layout/matrix1"/>
    <dgm:cxn modelId="{404661BF-FD79-422D-95B5-1975DC15B828}" type="presParOf" srcId="{2D7C64F1-FDF5-45CD-8E79-B432465B8A6A}" destId="{95FB7126-BD79-4417-A494-6CD456682E0C}" srcOrd="3" destOrd="0" presId="urn:microsoft.com/office/officeart/2005/8/layout/matrix1"/>
    <dgm:cxn modelId="{A5891D2A-76F2-4ED3-BC16-B63C6EDD534C}" type="presParOf" srcId="{2D7C64F1-FDF5-45CD-8E79-B432465B8A6A}" destId="{DDC2CFA4-E257-4B29-AECA-8D5CBFA2B836}" srcOrd="4" destOrd="0" presId="urn:microsoft.com/office/officeart/2005/8/layout/matrix1"/>
    <dgm:cxn modelId="{16420578-3BB3-4B4B-8509-2C5ACC68759A}" type="presParOf" srcId="{2D7C64F1-FDF5-45CD-8E79-B432465B8A6A}" destId="{28C9CABC-1B5E-4FEC-B944-680E95D75DD5}" srcOrd="5" destOrd="0" presId="urn:microsoft.com/office/officeart/2005/8/layout/matrix1"/>
    <dgm:cxn modelId="{C9D18CCC-EBB1-4B19-8355-58A52DFC0D63}" type="presParOf" srcId="{2D7C64F1-FDF5-45CD-8E79-B432465B8A6A}" destId="{CB88B7DD-1F62-4699-BBBF-AA1BE9E8D115}" srcOrd="6" destOrd="0" presId="urn:microsoft.com/office/officeart/2005/8/layout/matrix1"/>
    <dgm:cxn modelId="{EE113519-AA85-4169-A796-D58BE915AF6C}" type="presParOf" srcId="{2D7C64F1-FDF5-45CD-8E79-B432465B8A6A}" destId="{E5C72F89-F19B-441B-BB6C-48811C5DBEAD}" srcOrd="7" destOrd="0" presId="urn:microsoft.com/office/officeart/2005/8/layout/matrix1"/>
    <dgm:cxn modelId="{12F7192D-C795-487B-9A81-F57A2CB62BDB}" type="presParOf" srcId="{28E15508-24AD-417B-9A98-F4A218405590}" destId="{2D8198D8-D13E-4B7D-99CF-FFE79FBABF29}"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580227-5D03-459E-A835-6FFCFE23094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51F2995-7BA9-4339-A9BB-F1A5F5BF833E}">
      <dgm:prSet phldrT="[Text]"/>
      <dgm:spPr>
        <a:solidFill>
          <a:schemeClr val="bg2">
            <a:lumMod val="75000"/>
          </a:schemeClr>
        </a:solidFill>
      </dgm:spPr>
      <dgm:t>
        <a:bodyPr/>
        <a:lstStyle/>
        <a:p>
          <a:r>
            <a:rPr lang="en-US"/>
            <a:t>Emotional Intelligence</a:t>
          </a:r>
        </a:p>
      </dgm:t>
    </dgm:pt>
    <dgm:pt modelId="{FB9B349B-2C7F-4928-A2A5-15B1376BC203}" type="parTrans" cxnId="{C0F2061C-6D56-42BB-AB95-4307F632460A}">
      <dgm:prSet/>
      <dgm:spPr/>
      <dgm:t>
        <a:bodyPr/>
        <a:lstStyle/>
        <a:p>
          <a:endParaRPr lang="en-US"/>
        </a:p>
      </dgm:t>
    </dgm:pt>
    <dgm:pt modelId="{044CC9E6-1FFC-4DC7-AADE-3FAF726709B7}" type="sibTrans" cxnId="{C0F2061C-6D56-42BB-AB95-4307F632460A}">
      <dgm:prSet/>
      <dgm:spPr/>
      <dgm:t>
        <a:bodyPr/>
        <a:lstStyle/>
        <a:p>
          <a:endParaRPr lang="en-US"/>
        </a:p>
      </dgm:t>
    </dgm:pt>
    <dgm:pt modelId="{9C212C13-A65D-439C-AB14-B929246EA202}">
      <dgm:prSet phldrT="[Text]"/>
      <dgm:spPr>
        <a:solidFill>
          <a:schemeClr val="accent1">
            <a:lumMod val="75000"/>
            <a:alpha val="50000"/>
          </a:schemeClr>
        </a:solidFill>
      </dgm:spPr>
      <dgm:t>
        <a:bodyPr/>
        <a:lstStyle/>
        <a:p>
          <a:r>
            <a:rPr lang="en-US" b="1">
              <a:solidFill>
                <a:srgbClr val="002060"/>
              </a:solidFill>
            </a:rPr>
            <a:t>Self-Awareness</a:t>
          </a:r>
        </a:p>
      </dgm:t>
    </dgm:pt>
    <dgm:pt modelId="{82F58E8A-A388-490A-AE54-86B9C1A9F43A}" type="parTrans" cxnId="{5557BD1E-205D-4682-8DFC-747590ADBE52}">
      <dgm:prSet/>
      <dgm:spPr/>
      <dgm:t>
        <a:bodyPr/>
        <a:lstStyle/>
        <a:p>
          <a:endParaRPr lang="en-US"/>
        </a:p>
      </dgm:t>
    </dgm:pt>
    <dgm:pt modelId="{04D114CA-7E07-46FE-9693-8359D28FC167}" type="sibTrans" cxnId="{5557BD1E-205D-4682-8DFC-747590ADBE52}">
      <dgm:prSet/>
      <dgm:spPr/>
      <dgm:t>
        <a:bodyPr/>
        <a:lstStyle/>
        <a:p>
          <a:endParaRPr lang="en-US"/>
        </a:p>
      </dgm:t>
    </dgm:pt>
    <dgm:pt modelId="{DC0CAE6D-4482-4C2D-8A81-408ED6580B2F}">
      <dgm:prSet phldrT="[Text]"/>
      <dgm:spPr>
        <a:solidFill>
          <a:schemeClr val="accent2">
            <a:lumMod val="60000"/>
            <a:lumOff val="40000"/>
          </a:schemeClr>
        </a:solidFill>
      </dgm:spPr>
      <dgm:t>
        <a:bodyPr/>
        <a:lstStyle/>
        <a:p>
          <a:r>
            <a:rPr lang="en-US" b="1">
              <a:solidFill>
                <a:srgbClr val="002060"/>
              </a:solidFill>
            </a:rPr>
            <a:t>Self-Management</a:t>
          </a:r>
        </a:p>
      </dgm:t>
    </dgm:pt>
    <dgm:pt modelId="{F4A35872-BCC5-49AB-B364-A6AEF20CC42F}" type="parTrans" cxnId="{836623A3-0912-4BF0-80EA-0F451188DBB2}">
      <dgm:prSet/>
      <dgm:spPr/>
      <dgm:t>
        <a:bodyPr/>
        <a:lstStyle/>
        <a:p>
          <a:endParaRPr lang="en-US"/>
        </a:p>
      </dgm:t>
    </dgm:pt>
    <dgm:pt modelId="{6FA1ACCF-735D-4DA3-91CE-3CFA271260D4}" type="sibTrans" cxnId="{836623A3-0912-4BF0-80EA-0F451188DBB2}">
      <dgm:prSet/>
      <dgm:spPr/>
      <dgm:t>
        <a:bodyPr/>
        <a:lstStyle/>
        <a:p>
          <a:endParaRPr lang="en-US"/>
        </a:p>
      </dgm:t>
    </dgm:pt>
    <dgm:pt modelId="{8E5BD221-1CB8-40E0-A33C-EBDD901025E2}">
      <dgm:prSet phldrT="[Text]"/>
      <dgm:spPr>
        <a:solidFill>
          <a:schemeClr val="accent6">
            <a:lumMod val="60000"/>
            <a:lumOff val="40000"/>
          </a:schemeClr>
        </a:solidFill>
      </dgm:spPr>
      <dgm:t>
        <a:bodyPr/>
        <a:lstStyle/>
        <a:p>
          <a:r>
            <a:rPr lang="en-US" b="1">
              <a:ln>
                <a:noFill/>
              </a:ln>
              <a:solidFill>
                <a:srgbClr val="002060"/>
              </a:solidFill>
            </a:rPr>
            <a:t>Social Awareness</a:t>
          </a:r>
        </a:p>
      </dgm:t>
    </dgm:pt>
    <dgm:pt modelId="{8C67F33B-1EC3-47D4-87E4-A9E1854C9D45}" type="parTrans" cxnId="{52C9191F-CCFE-444D-A04C-C7538EA16B35}">
      <dgm:prSet/>
      <dgm:spPr/>
      <dgm:t>
        <a:bodyPr/>
        <a:lstStyle/>
        <a:p>
          <a:endParaRPr lang="en-US"/>
        </a:p>
      </dgm:t>
    </dgm:pt>
    <dgm:pt modelId="{B5BEC7AC-E17E-45D0-8A1C-D3D288B39742}" type="sibTrans" cxnId="{52C9191F-CCFE-444D-A04C-C7538EA16B35}">
      <dgm:prSet/>
      <dgm:spPr/>
      <dgm:t>
        <a:bodyPr/>
        <a:lstStyle/>
        <a:p>
          <a:endParaRPr lang="en-US"/>
        </a:p>
      </dgm:t>
    </dgm:pt>
    <dgm:pt modelId="{AB6D600B-BD75-4819-ADD0-02F7F02CFCFD}">
      <dgm:prSet phldrT="[Text]"/>
      <dgm:spPr>
        <a:solidFill>
          <a:schemeClr val="accent4">
            <a:lumMod val="60000"/>
            <a:lumOff val="40000"/>
          </a:schemeClr>
        </a:solidFill>
      </dgm:spPr>
      <dgm:t>
        <a:bodyPr/>
        <a:lstStyle/>
        <a:p>
          <a:r>
            <a:rPr lang="en-US" b="1">
              <a:solidFill>
                <a:srgbClr val="002060"/>
              </a:solidFill>
            </a:rPr>
            <a:t>Relationship Management</a:t>
          </a:r>
        </a:p>
      </dgm:t>
    </dgm:pt>
    <dgm:pt modelId="{83049CF9-3499-4A7B-96AA-C3E812B1D373}" type="parTrans" cxnId="{74C97849-5EA2-4D5D-B7D4-461B28934641}">
      <dgm:prSet/>
      <dgm:spPr/>
      <dgm:t>
        <a:bodyPr/>
        <a:lstStyle/>
        <a:p>
          <a:endParaRPr lang="en-US"/>
        </a:p>
      </dgm:t>
    </dgm:pt>
    <dgm:pt modelId="{50AFBC60-053A-4FCB-BF11-3151FF058101}" type="sibTrans" cxnId="{74C97849-5EA2-4D5D-B7D4-461B28934641}">
      <dgm:prSet/>
      <dgm:spPr/>
      <dgm:t>
        <a:bodyPr/>
        <a:lstStyle/>
        <a:p>
          <a:endParaRPr lang="en-US"/>
        </a:p>
      </dgm:t>
    </dgm:pt>
    <dgm:pt modelId="{28E15508-24AD-417B-9A98-F4A218405590}" type="pres">
      <dgm:prSet presAssocID="{AC580227-5D03-459E-A835-6FFCFE230943}" presName="diagram" presStyleCnt="0">
        <dgm:presLayoutVars>
          <dgm:chMax val="1"/>
          <dgm:dir/>
          <dgm:animLvl val="ctr"/>
          <dgm:resizeHandles val="exact"/>
        </dgm:presLayoutVars>
      </dgm:prSet>
      <dgm:spPr/>
    </dgm:pt>
    <dgm:pt modelId="{2D7C64F1-FDF5-45CD-8E79-B432465B8A6A}" type="pres">
      <dgm:prSet presAssocID="{AC580227-5D03-459E-A835-6FFCFE230943}" presName="matrix" presStyleCnt="0"/>
      <dgm:spPr/>
    </dgm:pt>
    <dgm:pt modelId="{AB9534D3-5D56-4433-BAD1-3EDA83C578F9}" type="pres">
      <dgm:prSet presAssocID="{AC580227-5D03-459E-A835-6FFCFE230943}" presName="tile1" presStyleLbl="node1" presStyleIdx="0" presStyleCnt="4"/>
      <dgm:spPr/>
    </dgm:pt>
    <dgm:pt modelId="{D354DC89-F3C3-476C-A77F-B4B7FBFEC491}" type="pres">
      <dgm:prSet presAssocID="{AC580227-5D03-459E-A835-6FFCFE230943}" presName="tile1text" presStyleLbl="node1" presStyleIdx="0" presStyleCnt="4">
        <dgm:presLayoutVars>
          <dgm:chMax val="0"/>
          <dgm:chPref val="0"/>
          <dgm:bulletEnabled val="1"/>
        </dgm:presLayoutVars>
      </dgm:prSet>
      <dgm:spPr/>
    </dgm:pt>
    <dgm:pt modelId="{F8CADF6E-F883-41E1-84B5-417E707C7C75}" type="pres">
      <dgm:prSet presAssocID="{AC580227-5D03-459E-A835-6FFCFE230943}" presName="tile2" presStyleLbl="node1" presStyleIdx="1" presStyleCnt="4"/>
      <dgm:spPr/>
    </dgm:pt>
    <dgm:pt modelId="{95FB7126-BD79-4417-A494-6CD456682E0C}" type="pres">
      <dgm:prSet presAssocID="{AC580227-5D03-459E-A835-6FFCFE230943}" presName="tile2text" presStyleLbl="node1" presStyleIdx="1" presStyleCnt="4">
        <dgm:presLayoutVars>
          <dgm:chMax val="0"/>
          <dgm:chPref val="0"/>
          <dgm:bulletEnabled val="1"/>
        </dgm:presLayoutVars>
      </dgm:prSet>
      <dgm:spPr/>
    </dgm:pt>
    <dgm:pt modelId="{DDC2CFA4-E257-4B29-AECA-8D5CBFA2B836}" type="pres">
      <dgm:prSet presAssocID="{AC580227-5D03-459E-A835-6FFCFE230943}" presName="tile3" presStyleLbl="node1" presStyleIdx="2" presStyleCnt="4"/>
      <dgm:spPr/>
    </dgm:pt>
    <dgm:pt modelId="{28C9CABC-1B5E-4FEC-B944-680E95D75DD5}" type="pres">
      <dgm:prSet presAssocID="{AC580227-5D03-459E-A835-6FFCFE230943}" presName="tile3text" presStyleLbl="node1" presStyleIdx="2" presStyleCnt="4">
        <dgm:presLayoutVars>
          <dgm:chMax val="0"/>
          <dgm:chPref val="0"/>
          <dgm:bulletEnabled val="1"/>
        </dgm:presLayoutVars>
      </dgm:prSet>
      <dgm:spPr/>
    </dgm:pt>
    <dgm:pt modelId="{CB88B7DD-1F62-4699-BBBF-AA1BE9E8D115}" type="pres">
      <dgm:prSet presAssocID="{AC580227-5D03-459E-A835-6FFCFE230943}" presName="tile4" presStyleLbl="node1" presStyleIdx="3" presStyleCnt="4"/>
      <dgm:spPr/>
    </dgm:pt>
    <dgm:pt modelId="{E5C72F89-F19B-441B-BB6C-48811C5DBEAD}" type="pres">
      <dgm:prSet presAssocID="{AC580227-5D03-459E-A835-6FFCFE230943}" presName="tile4text" presStyleLbl="node1" presStyleIdx="3" presStyleCnt="4">
        <dgm:presLayoutVars>
          <dgm:chMax val="0"/>
          <dgm:chPref val="0"/>
          <dgm:bulletEnabled val="1"/>
        </dgm:presLayoutVars>
      </dgm:prSet>
      <dgm:spPr/>
    </dgm:pt>
    <dgm:pt modelId="{2D8198D8-D13E-4B7D-99CF-FFE79FBABF29}" type="pres">
      <dgm:prSet presAssocID="{AC580227-5D03-459E-A835-6FFCFE230943}" presName="centerTile" presStyleLbl="fgShp" presStyleIdx="0" presStyleCnt="1">
        <dgm:presLayoutVars>
          <dgm:chMax val="0"/>
          <dgm:chPref val="0"/>
        </dgm:presLayoutVars>
      </dgm:prSet>
      <dgm:spPr/>
    </dgm:pt>
  </dgm:ptLst>
  <dgm:cxnLst>
    <dgm:cxn modelId="{F4F81916-B659-4624-AA2F-712D5D32A4DF}" type="presOf" srcId="{AC580227-5D03-459E-A835-6FFCFE230943}" destId="{28E15508-24AD-417B-9A98-F4A218405590}" srcOrd="0" destOrd="0" presId="urn:microsoft.com/office/officeart/2005/8/layout/matrix1"/>
    <dgm:cxn modelId="{C0F2061C-6D56-42BB-AB95-4307F632460A}" srcId="{AC580227-5D03-459E-A835-6FFCFE230943}" destId="{751F2995-7BA9-4339-A9BB-F1A5F5BF833E}" srcOrd="0" destOrd="0" parTransId="{FB9B349B-2C7F-4928-A2A5-15B1376BC203}" sibTransId="{044CC9E6-1FFC-4DC7-AADE-3FAF726709B7}"/>
    <dgm:cxn modelId="{5557BD1E-205D-4682-8DFC-747590ADBE52}" srcId="{751F2995-7BA9-4339-A9BB-F1A5F5BF833E}" destId="{9C212C13-A65D-439C-AB14-B929246EA202}" srcOrd="0" destOrd="0" parTransId="{82F58E8A-A388-490A-AE54-86B9C1A9F43A}" sibTransId="{04D114CA-7E07-46FE-9693-8359D28FC167}"/>
    <dgm:cxn modelId="{52C9191F-CCFE-444D-A04C-C7538EA16B35}" srcId="{751F2995-7BA9-4339-A9BB-F1A5F5BF833E}" destId="{8E5BD221-1CB8-40E0-A33C-EBDD901025E2}" srcOrd="2" destOrd="0" parTransId="{8C67F33B-1EC3-47D4-87E4-A9E1854C9D45}" sibTransId="{B5BEC7AC-E17E-45D0-8A1C-D3D288B39742}"/>
    <dgm:cxn modelId="{71B92820-44F7-4C08-92CC-986EA27EC1F6}" type="presOf" srcId="{9C212C13-A65D-439C-AB14-B929246EA202}" destId="{AB9534D3-5D56-4433-BAD1-3EDA83C578F9}" srcOrd="0" destOrd="0" presId="urn:microsoft.com/office/officeart/2005/8/layout/matrix1"/>
    <dgm:cxn modelId="{EF454F45-9653-40F7-BA4B-CF7060852B2A}" type="presOf" srcId="{DC0CAE6D-4482-4C2D-8A81-408ED6580B2F}" destId="{F8CADF6E-F883-41E1-84B5-417E707C7C75}" srcOrd="0" destOrd="0" presId="urn:microsoft.com/office/officeart/2005/8/layout/matrix1"/>
    <dgm:cxn modelId="{C2CAF145-BFB4-47CB-9C5B-6B1C87C1A118}" type="presOf" srcId="{AB6D600B-BD75-4819-ADD0-02F7F02CFCFD}" destId="{E5C72F89-F19B-441B-BB6C-48811C5DBEAD}" srcOrd="1" destOrd="0" presId="urn:microsoft.com/office/officeart/2005/8/layout/matrix1"/>
    <dgm:cxn modelId="{74C97849-5EA2-4D5D-B7D4-461B28934641}" srcId="{751F2995-7BA9-4339-A9BB-F1A5F5BF833E}" destId="{AB6D600B-BD75-4819-ADD0-02F7F02CFCFD}" srcOrd="3" destOrd="0" parTransId="{83049CF9-3499-4A7B-96AA-C3E812B1D373}" sibTransId="{50AFBC60-053A-4FCB-BF11-3151FF058101}"/>
    <dgm:cxn modelId="{DBB6A755-16EE-4A01-9FB6-59C952A8848B}" type="presOf" srcId="{DC0CAE6D-4482-4C2D-8A81-408ED6580B2F}" destId="{95FB7126-BD79-4417-A494-6CD456682E0C}" srcOrd="1" destOrd="0" presId="urn:microsoft.com/office/officeart/2005/8/layout/matrix1"/>
    <dgm:cxn modelId="{156ED057-FF26-4BAC-9DC1-EEE9DB35BCD4}" type="presOf" srcId="{AB6D600B-BD75-4819-ADD0-02F7F02CFCFD}" destId="{CB88B7DD-1F62-4699-BBBF-AA1BE9E8D115}" srcOrd="0" destOrd="0" presId="urn:microsoft.com/office/officeart/2005/8/layout/matrix1"/>
    <dgm:cxn modelId="{10E77F92-0C3A-40C2-8F45-973C9E79A96A}" type="presOf" srcId="{8E5BD221-1CB8-40E0-A33C-EBDD901025E2}" destId="{28C9CABC-1B5E-4FEC-B944-680E95D75DD5}" srcOrd="1" destOrd="0" presId="urn:microsoft.com/office/officeart/2005/8/layout/matrix1"/>
    <dgm:cxn modelId="{836623A3-0912-4BF0-80EA-0F451188DBB2}" srcId="{751F2995-7BA9-4339-A9BB-F1A5F5BF833E}" destId="{DC0CAE6D-4482-4C2D-8A81-408ED6580B2F}" srcOrd="1" destOrd="0" parTransId="{F4A35872-BCC5-49AB-B364-A6AEF20CC42F}" sibTransId="{6FA1ACCF-735D-4DA3-91CE-3CFA271260D4}"/>
    <dgm:cxn modelId="{2CACDCC3-5E36-48B4-A70D-4F8056265DC6}" type="presOf" srcId="{9C212C13-A65D-439C-AB14-B929246EA202}" destId="{D354DC89-F3C3-476C-A77F-B4B7FBFEC491}" srcOrd="1" destOrd="0" presId="urn:microsoft.com/office/officeart/2005/8/layout/matrix1"/>
    <dgm:cxn modelId="{1100B9C6-2426-4689-BE52-4E22A71F6A7C}" type="presOf" srcId="{751F2995-7BA9-4339-A9BB-F1A5F5BF833E}" destId="{2D8198D8-D13E-4B7D-99CF-FFE79FBABF29}" srcOrd="0" destOrd="0" presId="urn:microsoft.com/office/officeart/2005/8/layout/matrix1"/>
    <dgm:cxn modelId="{4FF092E9-2F78-4FE6-B750-C056A732D3FD}" type="presOf" srcId="{8E5BD221-1CB8-40E0-A33C-EBDD901025E2}" destId="{DDC2CFA4-E257-4B29-AECA-8D5CBFA2B836}" srcOrd="0" destOrd="0" presId="urn:microsoft.com/office/officeart/2005/8/layout/matrix1"/>
    <dgm:cxn modelId="{70361331-D1CD-48EE-A83A-290B95550BA6}" type="presParOf" srcId="{28E15508-24AD-417B-9A98-F4A218405590}" destId="{2D7C64F1-FDF5-45CD-8E79-B432465B8A6A}" srcOrd="0" destOrd="0" presId="urn:microsoft.com/office/officeart/2005/8/layout/matrix1"/>
    <dgm:cxn modelId="{53BBFDEE-691C-49A7-A26B-A93E855F2EA3}" type="presParOf" srcId="{2D7C64F1-FDF5-45CD-8E79-B432465B8A6A}" destId="{AB9534D3-5D56-4433-BAD1-3EDA83C578F9}" srcOrd="0" destOrd="0" presId="urn:microsoft.com/office/officeart/2005/8/layout/matrix1"/>
    <dgm:cxn modelId="{F93826D4-4C17-4200-89A0-324404582920}" type="presParOf" srcId="{2D7C64F1-FDF5-45CD-8E79-B432465B8A6A}" destId="{D354DC89-F3C3-476C-A77F-B4B7FBFEC491}" srcOrd="1" destOrd="0" presId="urn:microsoft.com/office/officeart/2005/8/layout/matrix1"/>
    <dgm:cxn modelId="{964E29D7-F355-4A28-96BD-2A30E4E1ABE5}" type="presParOf" srcId="{2D7C64F1-FDF5-45CD-8E79-B432465B8A6A}" destId="{F8CADF6E-F883-41E1-84B5-417E707C7C75}" srcOrd="2" destOrd="0" presId="urn:microsoft.com/office/officeart/2005/8/layout/matrix1"/>
    <dgm:cxn modelId="{404661BF-FD79-422D-95B5-1975DC15B828}" type="presParOf" srcId="{2D7C64F1-FDF5-45CD-8E79-B432465B8A6A}" destId="{95FB7126-BD79-4417-A494-6CD456682E0C}" srcOrd="3" destOrd="0" presId="urn:microsoft.com/office/officeart/2005/8/layout/matrix1"/>
    <dgm:cxn modelId="{A5891D2A-76F2-4ED3-BC16-B63C6EDD534C}" type="presParOf" srcId="{2D7C64F1-FDF5-45CD-8E79-B432465B8A6A}" destId="{DDC2CFA4-E257-4B29-AECA-8D5CBFA2B836}" srcOrd="4" destOrd="0" presId="urn:microsoft.com/office/officeart/2005/8/layout/matrix1"/>
    <dgm:cxn modelId="{16420578-3BB3-4B4B-8509-2C5ACC68759A}" type="presParOf" srcId="{2D7C64F1-FDF5-45CD-8E79-B432465B8A6A}" destId="{28C9CABC-1B5E-4FEC-B944-680E95D75DD5}" srcOrd="5" destOrd="0" presId="urn:microsoft.com/office/officeart/2005/8/layout/matrix1"/>
    <dgm:cxn modelId="{C9D18CCC-EBB1-4B19-8355-58A52DFC0D63}" type="presParOf" srcId="{2D7C64F1-FDF5-45CD-8E79-B432465B8A6A}" destId="{CB88B7DD-1F62-4699-BBBF-AA1BE9E8D115}" srcOrd="6" destOrd="0" presId="urn:microsoft.com/office/officeart/2005/8/layout/matrix1"/>
    <dgm:cxn modelId="{EE113519-AA85-4169-A796-D58BE915AF6C}" type="presParOf" srcId="{2D7C64F1-FDF5-45CD-8E79-B432465B8A6A}" destId="{E5C72F89-F19B-441B-BB6C-48811C5DBEAD}" srcOrd="7" destOrd="0" presId="urn:microsoft.com/office/officeart/2005/8/layout/matrix1"/>
    <dgm:cxn modelId="{12F7192D-C795-487B-9A81-F57A2CB62BDB}" type="presParOf" srcId="{28E15508-24AD-417B-9A98-F4A218405590}" destId="{2D8198D8-D13E-4B7D-99CF-FFE79FBABF29}"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580227-5D03-459E-A835-6FFCFE23094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51F2995-7BA9-4339-A9BB-F1A5F5BF833E}">
      <dgm:prSet phldrT="[Text]"/>
      <dgm:spPr>
        <a:solidFill>
          <a:schemeClr val="bg2">
            <a:lumMod val="75000"/>
          </a:schemeClr>
        </a:solidFill>
      </dgm:spPr>
      <dgm:t>
        <a:bodyPr/>
        <a:lstStyle/>
        <a:p>
          <a:r>
            <a:rPr lang="en-US"/>
            <a:t>Emotional Intelligence</a:t>
          </a:r>
        </a:p>
      </dgm:t>
    </dgm:pt>
    <dgm:pt modelId="{FB9B349B-2C7F-4928-A2A5-15B1376BC203}" type="parTrans" cxnId="{C0F2061C-6D56-42BB-AB95-4307F632460A}">
      <dgm:prSet/>
      <dgm:spPr/>
      <dgm:t>
        <a:bodyPr/>
        <a:lstStyle/>
        <a:p>
          <a:endParaRPr lang="en-US"/>
        </a:p>
      </dgm:t>
    </dgm:pt>
    <dgm:pt modelId="{044CC9E6-1FFC-4DC7-AADE-3FAF726709B7}" type="sibTrans" cxnId="{C0F2061C-6D56-42BB-AB95-4307F632460A}">
      <dgm:prSet/>
      <dgm:spPr/>
      <dgm:t>
        <a:bodyPr/>
        <a:lstStyle/>
        <a:p>
          <a:endParaRPr lang="en-US"/>
        </a:p>
      </dgm:t>
    </dgm:pt>
    <dgm:pt modelId="{9C212C13-A65D-439C-AB14-B929246EA202}">
      <dgm:prSet phldrT="[Text]"/>
      <dgm:spPr>
        <a:solidFill>
          <a:schemeClr val="accent1">
            <a:lumMod val="75000"/>
            <a:alpha val="50000"/>
          </a:schemeClr>
        </a:solidFill>
      </dgm:spPr>
      <dgm:t>
        <a:bodyPr/>
        <a:lstStyle/>
        <a:p>
          <a:r>
            <a:rPr lang="en-US" b="1">
              <a:solidFill>
                <a:srgbClr val="002060"/>
              </a:solidFill>
            </a:rPr>
            <a:t>Self-Awareness</a:t>
          </a:r>
        </a:p>
      </dgm:t>
    </dgm:pt>
    <dgm:pt modelId="{82F58E8A-A388-490A-AE54-86B9C1A9F43A}" type="parTrans" cxnId="{5557BD1E-205D-4682-8DFC-747590ADBE52}">
      <dgm:prSet/>
      <dgm:spPr/>
      <dgm:t>
        <a:bodyPr/>
        <a:lstStyle/>
        <a:p>
          <a:endParaRPr lang="en-US"/>
        </a:p>
      </dgm:t>
    </dgm:pt>
    <dgm:pt modelId="{04D114CA-7E07-46FE-9693-8359D28FC167}" type="sibTrans" cxnId="{5557BD1E-205D-4682-8DFC-747590ADBE52}">
      <dgm:prSet/>
      <dgm:spPr/>
      <dgm:t>
        <a:bodyPr/>
        <a:lstStyle/>
        <a:p>
          <a:endParaRPr lang="en-US"/>
        </a:p>
      </dgm:t>
    </dgm:pt>
    <dgm:pt modelId="{DC0CAE6D-4482-4C2D-8A81-408ED6580B2F}">
      <dgm:prSet phldrT="[Text]"/>
      <dgm:spPr>
        <a:solidFill>
          <a:schemeClr val="accent2">
            <a:lumMod val="60000"/>
            <a:lumOff val="40000"/>
          </a:schemeClr>
        </a:solidFill>
      </dgm:spPr>
      <dgm:t>
        <a:bodyPr/>
        <a:lstStyle/>
        <a:p>
          <a:r>
            <a:rPr lang="en-US" b="1">
              <a:solidFill>
                <a:srgbClr val="002060"/>
              </a:solidFill>
            </a:rPr>
            <a:t>Self-Management</a:t>
          </a:r>
        </a:p>
      </dgm:t>
    </dgm:pt>
    <dgm:pt modelId="{F4A35872-BCC5-49AB-B364-A6AEF20CC42F}" type="parTrans" cxnId="{836623A3-0912-4BF0-80EA-0F451188DBB2}">
      <dgm:prSet/>
      <dgm:spPr/>
      <dgm:t>
        <a:bodyPr/>
        <a:lstStyle/>
        <a:p>
          <a:endParaRPr lang="en-US"/>
        </a:p>
      </dgm:t>
    </dgm:pt>
    <dgm:pt modelId="{6FA1ACCF-735D-4DA3-91CE-3CFA271260D4}" type="sibTrans" cxnId="{836623A3-0912-4BF0-80EA-0F451188DBB2}">
      <dgm:prSet/>
      <dgm:spPr/>
      <dgm:t>
        <a:bodyPr/>
        <a:lstStyle/>
        <a:p>
          <a:endParaRPr lang="en-US"/>
        </a:p>
      </dgm:t>
    </dgm:pt>
    <dgm:pt modelId="{8E5BD221-1CB8-40E0-A33C-EBDD901025E2}">
      <dgm:prSet phldrT="[Text]"/>
      <dgm:spPr>
        <a:solidFill>
          <a:schemeClr val="accent6">
            <a:lumMod val="60000"/>
            <a:lumOff val="40000"/>
          </a:schemeClr>
        </a:solidFill>
      </dgm:spPr>
      <dgm:t>
        <a:bodyPr/>
        <a:lstStyle/>
        <a:p>
          <a:r>
            <a:rPr lang="en-US" b="1">
              <a:ln>
                <a:noFill/>
              </a:ln>
              <a:solidFill>
                <a:srgbClr val="002060"/>
              </a:solidFill>
            </a:rPr>
            <a:t>Social Awareness</a:t>
          </a:r>
        </a:p>
      </dgm:t>
    </dgm:pt>
    <dgm:pt modelId="{8C67F33B-1EC3-47D4-87E4-A9E1854C9D45}" type="parTrans" cxnId="{52C9191F-CCFE-444D-A04C-C7538EA16B35}">
      <dgm:prSet/>
      <dgm:spPr/>
      <dgm:t>
        <a:bodyPr/>
        <a:lstStyle/>
        <a:p>
          <a:endParaRPr lang="en-US"/>
        </a:p>
      </dgm:t>
    </dgm:pt>
    <dgm:pt modelId="{B5BEC7AC-E17E-45D0-8A1C-D3D288B39742}" type="sibTrans" cxnId="{52C9191F-CCFE-444D-A04C-C7538EA16B35}">
      <dgm:prSet/>
      <dgm:spPr/>
      <dgm:t>
        <a:bodyPr/>
        <a:lstStyle/>
        <a:p>
          <a:endParaRPr lang="en-US"/>
        </a:p>
      </dgm:t>
    </dgm:pt>
    <dgm:pt modelId="{AB6D600B-BD75-4819-ADD0-02F7F02CFCFD}">
      <dgm:prSet phldrT="[Text]"/>
      <dgm:spPr>
        <a:solidFill>
          <a:schemeClr val="accent4">
            <a:lumMod val="60000"/>
            <a:lumOff val="40000"/>
          </a:schemeClr>
        </a:solidFill>
      </dgm:spPr>
      <dgm:t>
        <a:bodyPr/>
        <a:lstStyle/>
        <a:p>
          <a:r>
            <a:rPr lang="en-US" b="1">
              <a:solidFill>
                <a:srgbClr val="002060"/>
              </a:solidFill>
            </a:rPr>
            <a:t>Relationship Management</a:t>
          </a:r>
        </a:p>
      </dgm:t>
    </dgm:pt>
    <dgm:pt modelId="{83049CF9-3499-4A7B-96AA-C3E812B1D373}" type="parTrans" cxnId="{74C97849-5EA2-4D5D-B7D4-461B28934641}">
      <dgm:prSet/>
      <dgm:spPr/>
      <dgm:t>
        <a:bodyPr/>
        <a:lstStyle/>
        <a:p>
          <a:endParaRPr lang="en-US"/>
        </a:p>
      </dgm:t>
    </dgm:pt>
    <dgm:pt modelId="{50AFBC60-053A-4FCB-BF11-3151FF058101}" type="sibTrans" cxnId="{74C97849-5EA2-4D5D-B7D4-461B28934641}">
      <dgm:prSet/>
      <dgm:spPr/>
      <dgm:t>
        <a:bodyPr/>
        <a:lstStyle/>
        <a:p>
          <a:endParaRPr lang="en-US"/>
        </a:p>
      </dgm:t>
    </dgm:pt>
    <dgm:pt modelId="{28E15508-24AD-417B-9A98-F4A218405590}" type="pres">
      <dgm:prSet presAssocID="{AC580227-5D03-459E-A835-6FFCFE230943}" presName="diagram" presStyleCnt="0">
        <dgm:presLayoutVars>
          <dgm:chMax val="1"/>
          <dgm:dir/>
          <dgm:animLvl val="ctr"/>
          <dgm:resizeHandles val="exact"/>
        </dgm:presLayoutVars>
      </dgm:prSet>
      <dgm:spPr/>
    </dgm:pt>
    <dgm:pt modelId="{2D7C64F1-FDF5-45CD-8E79-B432465B8A6A}" type="pres">
      <dgm:prSet presAssocID="{AC580227-5D03-459E-A835-6FFCFE230943}" presName="matrix" presStyleCnt="0"/>
      <dgm:spPr/>
    </dgm:pt>
    <dgm:pt modelId="{AB9534D3-5D56-4433-BAD1-3EDA83C578F9}" type="pres">
      <dgm:prSet presAssocID="{AC580227-5D03-459E-A835-6FFCFE230943}" presName="tile1" presStyleLbl="node1" presStyleIdx="0" presStyleCnt="4"/>
      <dgm:spPr/>
    </dgm:pt>
    <dgm:pt modelId="{D354DC89-F3C3-476C-A77F-B4B7FBFEC491}" type="pres">
      <dgm:prSet presAssocID="{AC580227-5D03-459E-A835-6FFCFE230943}" presName="tile1text" presStyleLbl="node1" presStyleIdx="0" presStyleCnt="4">
        <dgm:presLayoutVars>
          <dgm:chMax val="0"/>
          <dgm:chPref val="0"/>
          <dgm:bulletEnabled val="1"/>
        </dgm:presLayoutVars>
      </dgm:prSet>
      <dgm:spPr/>
    </dgm:pt>
    <dgm:pt modelId="{F8CADF6E-F883-41E1-84B5-417E707C7C75}" type="pres">
      <dgm:prSet presAssocID="{AC580227-5D03-459E-A835-6FFCFE230943}" presName="tile2" presStyleLbl="node1" presStyleIdx="1" presStyleCnt="4"/>
      <dgm:spPr/>
    </dgm:pt>
    <dgm:pt modelId="{95FB7126-BD79-4417-A494-6CD456682E0C}" type="pres">
      <dgm:prSet presAssocID="{AC580227-5D03-459E-A835-6FFCFE230943}" presName="tile2text" presStyleLbl="node1" presStyleIdx="1" presStyleCnt="4">
        <dgm:presLayoutVars>
          <dgm:chMax val="0"/>
          <dgm:chPref val="0"/>
          <dgm:bulletEnabled val="1"/>
        </dgm:presLayoutVars>
      </dgm:prSet>
      <dgm:spPr/>
    </dgm:pt>
    <dgm:pt modelId="{DDC2CFA4-E257-4B29-AECA-8D5CBFA2B836}" type="pres">
      <dgm:prSet presAssocID="{AC580227-5D03-459E-A835-6FFCFE230943}" presName="tile3" presStyleLbl="node1" presStyleIdx="2" presStyleCnt="4"/>
      <dgm:spPr/>
    </dgm:pt>
    <dgm:pt modelId="{28C9CABC-1B5E-4FEC-B944-680E95D75DD5}" type="pres">
      <dgm:prSet presAssocID="{AC580227-5D03-459E-A835-6FFCFE230943}" presName="tile3text" presStyleLbl="node1" presStyleIdx="2" presStyleCnt="4">
        <dgm:presLayoutVars>
          <dgm:chMax val="0"/>
          <dgm:chPref val="0"/>
          <dgm:bulletEnabled val="1"/>
        </dgm:presLayoutVars>
      </dgm:prSet>
      <dgm:spPr/>
    </dgm:pt>
    <dgm:pt modelId="{CB88B7DD-1F62-4699-BBBF-AA1BE9E8D115}" type="pres">
      <dgm:prSet presAssocID="{AC580227-5D03-459E-A835-6FFCFE230943}" presName="tile4" presStyleLbl="node1" presStyleIdx="3" presStyleCnt="4"/>
      <dgm:spPr/>
    </dgm:pt>
    <dgm:pt modelId="{E5C72F89-F19B-441B-BB6C-48811C5DBEAD}" type="pres">
      <dgm:prSet presAssocID="{AC580227-5D03-459E-A835-6FFCFE230943}" presName="tile4text" presStyleLbl="node1" presStyleIdx="3" presStyleCnt="4">
        <dgm:presLayoutVars>
          <dgm:chMax val="0"/>
          <dgm:chPref val="0"/>
          <dgm:bulletEnabled val="1"/>
        </dgm:presLayoutVars>
      </dgm:prSet>
      <dgm:spPr/>
    </dgm:pt>
    <dgm:pt modelId="{2D8198D8-D13E-4B7D-99CF-FFE79FBABF29}" type="pres">
      <dgm:prSet presAssocID="{AC580227-5D03-459E-A835-6FFCFE230943}" presName="centerTile" presStyleLbl="fgShp" presStyleIdx="0" presStyleCnt="1">
        <dgm:presLayoutVars>
          <dgm:chMax val="0"/>
          <dgm:chPref val="0"/>
        </dgm:presLayoutVars>
      </dgm:prSet>
      <dgm:spPr/>
    </dgm:pt>
  </dgm:ptLst>
  <dgm:cxnLst>
    <dgm:cxn modelId="{F4F81916-B659-4624-AA2F-712D5D32A4DF}" type="presOf" srcId="{AC580227-5D03-459E-A835-6FFCFE230943}" destId="{28E15508-24AD-417B-9A98-F4A218405590}" srcOrd="0" destOrd="0" presId="urn:microsoft.com/office/officeart/2005/8/layout/matrix1"/>
    <dgm:cxn modelId="{C0F2061C-6D56-42BB-AB95-4307F632460A}" srcId="{AC580227-5D03-459E-A835-6FFCFE230943}" destId="{751F2995-7BA9-4339-A9BB-F1A5F5BF833E}" srcOrd="0" destOrd="0" parTransId="{FB9B349B-2C7F-4928-A2A5-15B1376BC203}" sibTransId="{044CC9E6-1FFC-4DC7-AADE-3FAF726709B7}"/>
    <dgm:cxn modelId="{5557BD1E-205D-4682-8DFC-747590ADBE52}" srcId="{751F2995-7BA9-4339-A9BB-F1A5F5BF833E}" destId="{9C212C13-A65D-439C-AB14-B929246EA202}" srcOrd="0" destOrd="0" parTransId="{82F58E8A-A388-490A-AE54-86B9C1A9F43A}" sibTransId="{04D114CA-7E07-46FE-9693-8359D28FC167}"/>
    <dgm:cxn modelId="{52C9191F-CCFE-444D-A04C-C7538EA16B35}" srcId="{751F2995-7BA9-4339-A9BB-F1A5F5BF833E}" destId="{8E5BD221-1CB8-40E0-A33C-EBDD901025E2}" srcOrd="2" destOrd="0" parTransId="{8C67F33B-1EC3-47D4-87E4-A9E1854C9D45}" sibTransId="{B5BEC7AC-E17E-45D0-8A1C-D3D288B39742}"/>
    <dgm:cxn modelId="{71B92820-44F7-4C08-92CC-986EA27EC1F6}" type="presOf" srcId="{9C212C13-A65D-439C-AB14-B929246EA202}" destId="{AB9534D3-5D56-4433-BAD1-3EDA83C578F9}" srcOrd="0" destOrd="0" presId="urn:microsoft.com/office/officeart/2005/8/layout/matrix1"/>
    <dgm:cxn modelId="{EF454F45-9653-40F7-BA4B-CF7060852B2A}" type="presOf" srcId="{DC0CAE6D-4482-4C2D-8A81-408ED6580B2F}" destId="{F8CADF6E-F883-41E1-84B5-417E707C7C75}" srcOrd="0" destOrd="0" presId="urn:microsoft.com/office/officeart/2005/8/layout/matrix1"/>
    <dgm:cxn modelId="{C2CAF145-BFB4-47CB-9C5B-6B1C87C1A118}" type="presOf" srcId="{AB6D600B-BD75-4819-ADD0-02F7F02CFCFD}" destId="{E5C72F89-F19B-441B-BB6C-48811C5DBEAD}" srcOrd="1" destOrd="0" presId="urn:microsoft.com/office/officeart/2005/8/layout/matrix1"/>
    <dgm:cxn modelId="{74C97849-5EA2-4D5D-B7D4-461B28934641}" srcId="{751F2995-7BA9-4339-A9BB-F1A5F5BF833E}" destId="{AB6D600B-BD75-4819-ADD0-02F7F02CFCFD}" srcOrd="3" destOrd="0" parTransId="{83049CF9-3499-4A7B-96AA-C3E812B1D373}" sibTransId="{50AFBC60-053A-4FCB-BF11-3151FF058101}"/>
    <dgm:cxn modelId="{DBB6A755-16EE-4A01-9FB6-59C952A8848B}" type="presOf" srcId="{DC0CAE6D-4482-4C2D-8A81-408ED6580B2F}" destId="{95FB7126-BD79-4417-A494-6CD456682E0C}" srcOrd="1" destOrd="0" presId="urn:microsoft.com/office/officeart/2005/8/layout/matrix1"/>
    <dgm:cxn modelId="{156ED057-FF26-4BAC-9DC1-EEE9DB35BCD4}" type="presOf" srcId="{AB6D600B-BD75-4819-ADD0-02F7F02CFCFD}" destId="{CB88B7DD-1F62-4699-BBBF-AA1BE9E8D115}" srcOrd="0" destOrd="0" presId="urn:microsoft.com/office/officeart/2005/8/layout/matrix1"/>
    <dgm:cxn modelId="{10E77F92-0C3A-40C2-8F45-973C9E79A96A}" type="presOf" srcId="{8E5BD221-1CB8-40E0-A33C-EBDD901025E2}" destId="{28C9CABC-1B5E-4FEC-B944-680E95D75DD5}" srcOrd="1" destOrd="0" presId="urn:microsoft.com/office/officeart/2005/8/layout/matrix1"/>
    <dgm:cxn modelId="{836623A3-0912-4BF0-80EA-0F451188DBB2}" srcId="{751F2995-7BA9-4339-A9BB-F1A5F5BF833E}" destId="{DC0CAE6D-4482-4C2D-8A81-408ED6580B2F}" srcOrd="1" destOrd="0" parTransId="{F4A35872-BCC5-49AB-B364-A6AEF20CC42F}" sibTransId="{6FA1ACCF-735D-4DA3-91CE-3CFA271260D4}"/>
    <dgm:cxn modelId="{2CACDCC3-5E36-48B4-A70D-4F8056265DC6}" type="presOf" srcId="{9C212C13-A65D-439C-AB14-B929246EA202}" destId="{D354DC89-F3C3-476C-A77F-B4B7FBFEC491}" srcOrd="1" destOrd="0" presId="urn:microsoft.com/office/officeart/2005/8/layout/matrix1"/>
    <dgm:cxn modelId="{1100B9C6-2426-4689-BE52-4E22A71F6A7C}" type="presOf" srcId="{751F2995-7BA9-4339-A9BB-F1A5F5BF833E}" destId="{2D8198D8-D13E-4B7D-99CF-FFE79FBABF29}" srcOrd="0" destOrd="0" presId="urn:microsoft.com/office/officeart/2005/8/layout/matrix1"/>
    <dgm:cxn modelId="{4FF092E9-2F78-4FE6-B750-C056A732D3FD}" type="presOf" srcId="{8E5BD221-1CB8-40E0-A33C-EBDD901025E2}" destId="{DDC2CFA4-E257-4B29-AECA-8D5CBFA2B836}" srcOrd="0" destOrd="0" presId="urn:microsoft.com/office/officeart/2005/8/layout/matrix1"/>
    <dgm:cxn modelId="{70361331-D1CD-48EE-A83A-290B95550BA6}" type="presParOf" srcId="{28E15508-24AD-417B-9A98-F4A218405590}" destId="{2D7C64F1-FDF5-45CD-8E79-B432465B8A6A}" srcOrd="0" destOrd="0" presId="urn:microsoft.com/office/officeart/2005/8/layout/matrix1"/>
    <dgm:cxn modelId="{53BBFDEE-691C-49A7-A26B-A93E855F2EA3}" type="presParOf" srcId="{2D7C64F1-FDF5-45CD-8E79-B432465B8A6A}" destId="{AB9534D3-5D56-4433-BAD1-3EDA83C578F9}" srcOrd="0" destOrd="0" presId="urn:microsoft.com/office/officeart/2005/8/layout/matrix1"/>
    <dgm:cxn modelId="{F93826D4-4C17-4200-89A0-324404582920}" type="presParOf" srcId="{2D7C64F1-FDF5-45CD-8E79-B432465B8A6A}" destId="{D354DC89-F3C3-476C-A77F-B4B7FBFEC491}" srcOrd="1" destOrd="0" presId="urn:microsoft.com/office/officeart/2005/8/layout/matrix1"/>
    <dgm:cxn modelId="{964E29D7-F355-4A28-96BD-2A30E4E1ABE5}" type="presParOf" srcId="{2D7C64F1-FDF5-45CD-8E79-B432465B8A6A}" destId="{F8CADF6E-F883-41E1-84B5-417E707C7C75}" srcOrd="2" destOrd="0" presId="urn:microsoft.com/office/officeart/2005/8/layout/matrix1"/>
    <dgm:cxn modelId="{404661BF-FD79-422D-95B5-1975DC15B828}" type="presParOf" srcId="{2D7C64F1-FDF5-45CD-8E79-B432465B8A6A}" destId="{95FB7126-BD79-4417-A494-6CD456682E0C}" srcOrd="3" destOrd="0" presId="urn:microsoft.com/office/officeart/2005/8/layout/matrix1"/>
    <dgm:cxn modelId="{A5891D2A-76F2-4ED3-BC16-B63C6EDD534C}" type="presParOf" srcId="{2D7C64F1-FDF5-45CD-8E79-B432465B8A6A}" destId="{DDC2CFA4-E257-4B29-AECA-8D5CBFA2B836}" srcOrd="4" destOrd="0" presId="urn:microsoft.com/office/officeart/2005/8/layout/matrix1"/>
    <dgm:cxn modelId="{16420578-3BB3-4B4B-8509-2C5ACC68759A}" type="presParOf" srcId="{2D7C64F1-FDF5-45CD-8E79-B432465B8A6A}" destId="{28C9CABC-1B5E-4FEC-B944-680E95D75DD5}" srcOrd="5" destOrd="0" presId="urn:microsoft.com/office/officeart/2005/8/layout/matrix1"/>
    <dgm:cxn modelId="{C9D18CCC-EBB1-4B19-8355-58A52DFC0D63}" type="presParOf" srcId="{2D7C64F1-FDF5-45CD-8E79-B432465B8A6A}" destId="{CB88B7DD-1F62-4699-BBBF-AA1BE9E8D115}" srcOrd="6" destOrd="0" presId="urn:microsoft.com/office/officeart/2005/8/layout/matrix1"/>
    <dgm:cxn modelId="{EE113519-AA85-4169-A796-D58BE915AF6C}" type="presParOf" srcId="{2D7C64F1-FDF5-45CD-8E79-B432465B8A6A}" destId="{E5C72F89-F19B-441B-BB6C-48811C5DBEAD}" srcOrd="7" destOrd="0" presId="urn:microsoft.com/office/officeart/2005/8/layout/matrix1"/>
    <dgm:cxn modelId="{12F7192D-C795-487B-9A81-F57A2CB62BDB}" type="presParOf" srcId="{28E15508-24AD-417B-9A98-F4A218405590}" destId="{2D8198D8-D13E-4B7D-99CF-FFE79FBABF29}"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ADF3D-4D90-46BB-820D-2211A85F79F2}">
      <dsp:nvSpPr>
        <dsp:cNvPr id="0" name=""/>
        <dsp:cNvSpPr/>
      </dsp:nvSpPr>
      <dsp:spPr>
        <a:xfrm rot="5400000">
          <a:off x="1513103" y="1124994"/>
          <a:ext cx="1087828" cy="181012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5B8A82-B389-47FE-B088-62621B628295}">
      <dsp:nvSpPr>
        <dsp:cNvPr id="0" name=""/>
        <dsp:cNvSpPr/>
      </dsp:nvSpPr>
      <dsp:spPr>
        <a:xfrm>
          <a:off x="1331517" y="1665831"/>
          <a:ext cx="1634188" cy="1432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tx1"/>
              </a:solidFill>
            </a:rPr>
            <a:t>Passive</a:t>
          </a:r>
        </a:p>
      </dsp:txBody>
      <dsp:txXfrm>
        <a:off x="1331517" y="1665831"/>
        <a:ext cx="1634188" cy="1432461"/>
      </dsp:txXfrm>
    </dsp:sp>
    <dsp:sp modelId="{F6F7509F-ACC3-4704-8CC6-B866FECA1DC9}">
      <dsp:nvSpPr>
        <dsp:cNvPr id="0" name=""/>
        <dsp:cNvSpPr/>
      </dsp:nvSpPr>
      <dsp:spPr>
        <a:xfrm>
          <a:off x="2657368" y="991731"/>
          <a:ext cx="308337" cy="30833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9B419D-951A-4957-8B8B-7CA94AE184C0}">
      <dsp:nvSpPr>
        <dsp:cNvPr id="0" name=""/>
        <dsp:cNvSpPr/>
      </dsp:nvSpPr>
      <dsp:spPr>
        <a:xfrm rot="5400000">
          <a:off x="3513669" y="629952"/>
          <a:ext cx="1087828" cy="181012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A2D25C-419C-48B1-B660-21D9A5C12688}">
      <dsp:nvSpPr>
        <dsp:cNvPr id="0" name=""/>
        <dsp:cNvSpPr/>
      </dsp:nvSpPr>
      <dsp:spPr>
        <a:xfrm>
          <a:off x="3332083" y="1170789"/>
          <a:ext cx="1634188" cy="1432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tx1"/>
              </a:solidFill>
            </a:rPr>
            <a:t>Selective</a:t>
          </a:r>
        </a:p>
      </dsp:txBody>
      <dsp:txXfrm>
        <a:off x="3332083" y="1170789"/>
        <a:ext cx="1634188" cy="1432461"/>
      </dsp:txXfrm>
    </dsp:sp>
    <dsp:sp modelId="{7AF7B2BD-7F91-4AD5-9DE9-9D386AD8ECC2}">
      <dsp:nvSpPr>
        <dsp:cNvPr id="0" name=""/>
        <dsp:cNvSpPr/>
      </dsp:nvSpPr>
      <dsp:spPr>
        <a:xfrm>
          <a:off x="4657934" y="496689"/>
          <a:ext cx="308337" cy="30833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CC0A74-3AB2-42C5-BF10-652455FD522D}">
      <dsp:nvSpPr>
        <dsp:cNvPr id="0" name=""/>
        <dsp:cNvSpPr/>
      </dsp:nvSpPr>
      <dsp:spPr>
        <a:xfrm rot="5400000">
          <a:off x="5514234" y="134910"/>
          <a:ext cx="1087828" cy="181012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344287-2399-4011-B862-41BB7ACA837C}">
      <dsp:nvSpPr>
        <dsp:cNvPr id="0" name=""/>
        <dsp:cNvSpPr/>
      </dsp:nvSpPr>
      <dsp:spPr>
        <a:xfrm>
          <a:off x="5332649" y="675747"/>
          <a:ext cx="1634188" cy="1432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tx1"/>
              </a:solidFill>
            </a:rPr>
            <a:t>Active</a:t>
          </a:r>
        </a:p>
      </dsp:txBody>
      <dsp:txXfrm>
        <a:off x="5332649" y="675747"/>
        <a:ext cx="1634188" cy="1432461"/>
      </dsp:txXfrm>
    </dsp:sp>
    <dsp:sp modelId="{F62844FC-28E6-4F79-9166-EDC52FCCA697}">
      <dsp:nvSpPr>
        <dsp:cNvPr id="0" name=""/>
        <dsp:cNvSpPr/>
      </dsp:nvSpPr>
      <dsp:spPr>
        <a:xfrm>
          <a:off x="6658500" y="1647"/>
          <a:ext cx="308337" cy="30833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A03866-6987-4D50-B1C7-46A2D22A06EC}">
      <dsp:nvSpPr>
        <dsp:cNvPr id="0" name=""/>
        <dsp:cNvSpPr/>
      </dsp:nvSpPr>
      <dsp:spPr>
        <a:xfrm rot="5400000">
          <a:off x="7514800" y="-360131"/>
          <a:ext cx="1087828" cy="181012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1CBE0-044D-4507-B47E-CDA86541E81A}">
      <dsp:nvSpPr>
        <dsp:cNvPr id="0" name=""/>
        <dsp:cNvSpPr/>
      </dsp:nvSpPr>
      <dsp:spPr>
        <a:xfrm>
          <a:off x="7333215" y="180705"/>
          <a:ext cx="1634188" cy="1432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tx1"/>
              </a:solidFill>
            </a:rPr>
            <a:t>Empathetic</a:t>
          </a:r>
        </a:p>
        <a:p>
          <a:pPr marL="171450" lvl="1" indent="-171450" algn="l" defTabSz="800100">
            <a:lnSpc>
              <a:spcPct val="90000"/>
            </a:lnSpc>
            <a:spcBef>
              <a:spcPct val="0"/>
            </a:spcBef>
            <a:spcAft>
              <a:spcPct val="15000"/>
            </a:spcAft>
            <a:buChar char="•"/>
          </a:pPr>
          <a:endParaRPr lang="en-US" sz="1800" b="1" kern="1200">
            <a:solidFill>
              <a:schemeClr val="tx1"/>
            </a:solidFill>
          </a:endParaRPr>
        </a:p>
      </dsp:txBody>
      <dsp:txXfrm>
        <a:off x="7333215" y="180705"/>
        <a:ext cx="1634188" cy="14324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534D3-5D56-4433-BAD1-3EDA83C578F9}">
      <dsp:nvSpPr>
        <dsp:cNvPr id="0" name=""/>
        <dsp:cNvSpPr/>
      </dsp:nvSpPr>
      <dsp:spPr>
        <a:xfrm rot="16200000">
          <a:off x="506809" y="-506809"/>
          <a:ext cx="2148681" cy="3162300"/>
        </a:xfrm>
        <a:prstGeom prst="round1Rect">
          <a:avLst/>
        </a:prstGeom>
        <a:solidFill>
          <a:schemeClr val="accent1">
            <a:lumMod val="7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a:solidFill>
                <a:srgbClr val="002060"/>
              </a:solidFill>
            </a:rPr>
            <a:t>Self-Awareness</a:t>
          </a:r>
        </a:p>
      </dsp:txBody>
      <dsp:txXfrm rot="5400000">
        <a:off x="0" y="0"/>
        <a:ext cx="3162300" cy="1611511"/>
      </dsp:txXfrm>
    </dsp:sp>
    <dsp:sp modelId="{F8CADF6E-F883-41E1-84B5-417E707C7C75}">
      <dsp:nvSpPr>
        <dsp:cNvPr id="0" name=""/>
        <dsp:cNvSpPr/>
      </dsp:nvSpPr>
      <dsp:spPr>
        <a:xfrm>
          <a:off x="3162300" y="0"/>
          <a:ext cx="3162300" cy="2148681"/>
        </a:xfrm>
        <a:prstGeom prst="round1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a:solidFill>
                <a:srgbClr val="002060"/>
              </a:solidFill>
            </a:rPr>
            <a:t>Self-Management</a:t>
          </a:r>
        </a:p>
      </dsp:txBody>
      <dsp:txXfrm>
        <a:off x="3162300" y="0"/>
        <a:ext cx="3162300" cy="1611511"/>
      </dsp:txXfrm>
    </dsp:sp>
    <dsp:sp modelId="{DDC2CFA4-E257-4B29-AECA-8D5CBFA2B836}">
      <dsp:nvSpPr>
        <dsp:cNvPr id="0" name=""/>
        <dsp:cNvSpPr/>
      </dsp:nvSpPr>
      <dsp:spPr>
        <a:xfrm rot="10800000">
          <a:off x="0" y="2148681"/>
          <a:ext cx="3162300" cy="2148681"/>
        </a:xfrm>
        <a:prstGeom prst="round1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a:ln>
                <a:noFill/>
              </a:ln>
              <a:solidFill>
                <a:srgbClr val="002060"/>
              </a:solidFill>
            </a:rPr>
            <a:t>Social Awareness</a:t>
          </a:r>
        </a:p>
      </dsp:txBody>
      <dsp:txXfrm rot="10800000">
        <a:off x="0" y="2685851"/>
        <a:ext cx="3162300" cy="1611511"/>
      </dsp:txXfrm>
    </dsp:sp>
    <dsp:sp modelId="{CB88B7DD-1F62-4699-BBBF-AA1BE9E8D115}">
      <dsp:nvSpPr>
        <dsp:cNvPr id="0" name=""/>
        <dsp:cNvSpPr/>
      </dsp:nvSpPr>
      <dsp:spPr>
        <a:xfrm rot="5400000">
          <a:off x="3669109" y="1641872"/>
          <a:ext cx="2148681" cy="3162300"/>
        </a:xfrm>
        <a:prstGeom prst="round1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a:solidFill>
                <a:srgbClr val="002060"/>
              </a:solidFill>
            </a:rPr>
            <a:t>Relationship Management</a:t>
          </a:r>
        </a:p>
      </dsp:txBody>
      <dsp:txXfrm rot="-5400000">
        <a:off x="3162300" y="2685851"/>
        <a:ext cx="3162300" cy="1611511"/>
      </dsp:txXfrm>
    </dsp:sp>
    <dsp:sp modelId="{2D8198D8-D13E-4B7D-99CF-FFE79FBABF29}">
      <dsp:nvSpPr>
        <dsp:cNvPr id="0" name=""/>
        <dsp:cNvSpPr/>
      </dsp:nvSpPr>
      <dsp:spPr>
        <a:xfrm>
          <a:off x="2213610" y="1611511"/>
          <a:ext cx="1897380" cy="1074340"/>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Emotional Intelligence</a:t>
          </a:r>
        </a:p>
      </dsp:txBody>
      <dsp:txXfrm>
        <a:off x="2266055" y="1663956"/>
        <a:ext cx="1792490" cy="969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534D3-5D56-4433-BAD1-3EDA83C578F9}">
      <dsp:nvSpPr>
        <dsp:cNvPr id="0" name=""/>
        <dsp:cNvSpPr/>
      </dsp:nvSpPr>
      <dsp:spPr>
        <a:xfrm rot="16200000">
          <a:off x="432399" y="-432399"/>
          <a:ext cx="1448415" cy="2313214"/>
        </a:xfrm>
        <a:prstGeom prst="round1Rect">
          <a:avLst/>
        </a:prstGeom>
        <a:solidFill>
          <a:schemeClr val="accent1">
            <a:lumMod val="7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Self-Awareness</a:t>
          </a:r>
        </a:p>
      </dsp:txBody>
      <dsp:txXfrm rot="5400000">
        <a:off x="0" y="0"/>
        <a:ext cx="2313214" cy="1086311"/>
      </dsp:txXfrm>
    </dsp:sp>
    <dsp:sp modelId="{F8CADF6E-F883-41E1-84B5-417E707C7C75}">
      <dsp:nvSpPr>
        <dsp:cNvPr id="0" name=""/>
        <dsp:cNvSpPr/>
      </dsp:nvSpPr>
      <dsp:spPr>
        <a:xfrm>
          <a:off x="2313214" y="0"/>
          <a:ext cx="2313214" cy="1448415"/>
        </a:xfrm>
        <a:prstGeom prst="round1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Self-Management</a:t>
          </a:r>
        </a:p>
      </dsp:txBody>
      <dsp:txXfrm>
        <a:off x="2313214" y="0"/>
        <a:ext cx="2313214" cy="1086311"/>
      </dsp:txXfrm>
    </dsp:sp>
    <dsp:sp modelId="{DDC2CFA4-E257-4B29-AECA-8D5CBFA2B836}">
      <dsp:nvSpPr>
        <dsp:cNvPr id="0" name=""/>
        <dsp:cNvSpPr/>
      </dsp:nvSpPr>
      <dsp:spPr>
        <a:xfrm rot="10800000">
          <a:off x="0" y="1448415"/>
          <a:ext cx="2313214" cy="1448415"/>
        </a:xfrm>
        <a:prstGeom prst="round1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ln>
                <a:noFill/>
              </a:ln>
              <a:solidFill>
                <a:srgbClr val="002060"/>
              </a:solidFill>
            </a:rPr>
            <a:t>Social Awareness</a:t>
          </a:r>
        </a:p>
      </dsp:txBody>
      <dsp:txXfrm rot="10800000">
        <a:off x="0" y="1810519"/>
        <a:ext cx="2313214" cy="1086311"/>
      </dsp:txXfrm>
    </dsp:sp>
    <dsp:sp modelId="{CB88B7DD-1F62-4699-BBBF-AA1BE9E8D115}">
      <dsp:nvSpPr>
        <dsp:cNvPr id="0" name=""/>
        <dsp:cNvSpPr/>
      </dsp:nvSpPr>
      <dsp:spPr>
        <a:xfrm rot="5400000">
          <a:off x="2745614" y="1016015"/>
          <a:ext cx="1448415" cy="2313214"/>
        </a:xfrm>
        <a:prstGeom prst="round1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Relationship Management</a:t>
          </a:r>
        </a:p>
      </dsp:txBody>
      <dsp:txXfrm rot="-5400000">
        <a:off x="2313214" y="1810518"/>
        <a:ext cx="2313214" cy="1086311"/>
      </dsp:txXfrm>
    </dsp:sp>
    <dsp:sp modelId="{2D8198D8-D13E-4B7D-99CF-FFE79FBABF29}">
      <dsp:nvSpPr>
        <dsp:cNvPr id="0" name=""/>
        <dsp:cNvSpPr/>
      </dsp:nvSpPr>
      <dsp:spPr>
        <a:xfrm>
          <a:off x="1619250" y="1086311"/>
          <a:ext cx="1387928" cy="724207"/>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Emotional Intelligence</a:t>
          </a:r>
        </a:p>
      </dsp:txBody>
      <dsp:txXfrm>
        <a:off x="1654603" y="1121664"/>
        <a:ext cx="1317222" cy="6535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534D3-5D56-4433-BAD1-3EDA83C578F9}">
      <dsp:nvSpPr>
        <dsp:cNvPr id="0" name=""/>
        <dsp:cNvSpPr/>
      </dsp:nvSpPr>
      <dsp:spPr>
        <a:xfrm rot="16200000">
          <a:off x="432399" y="-432399"/>
          <a:ext cx="1448415" cy="2313214"/>
        </a:xfrm>
        <a:prstGeom prst="round1Rect">
          <a:avLst/>
        </a:prstGeom>
        <a:solidFill>
          <a:schemeClr val="accent1">
            <a:lumMod val="7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Self-Awareness</a:t>
          </a:r>
        </a:p>
      </dsp:txBody>
      <dsp:txXfrm rot="5400000">
        <a:off x="0" y="0"/>
        <a:ext cx="2313214" cy="1086311"/>
      </dsp:txXfrm>
    </dsp:sp>
    <dsp:sp modelId="{F8CADF6E-F883-41E1-84B5-417E707C7C75}">
      <dsp:nvSpPr>
        <dsp:cNvPr id="0" name=""/>
        <dsp:cNvSpPr/>
      </dsp:nvSpPr>
      <dsp:spPr>
        <a:xfrm>
          <a:off x="2313214" y="0"/>
          <a:ext cx="2313214" cy="1448415"/>
        </a:xfrm>
        <a:prstGeom prst="round1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Self-Management</a:t>
          </a:r>
        </a:p>
      </dsp:txBody>
      <dsp:txXfrm>
        <a:off x="2313214" y="0"/>
        <a:ext cx="2313214" cy="1086311"/>
      </dsp:txXfrm>
    </dsp:sp>
    <dsp:sp modelId="{DDC2CFA4-E257-4B29-AECA-8D5CBFA2B836}">
      <dsp:nvSpPr>
        <dsp:cNvPr id="0" name=""/>
        <dsp:cNvSpPr/>
      </dsp:nvSpPr>
      <dsp:spPr>
        <a:xfrm rot="10800000">
          <a:off x="0" y="1448415"/>
          <a:ext cx="2313214" cy="1448415"/>
        </a:xfrm>
        <a:prstGeom prst="round1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ln>
                <a:noFill/>
              </a:ln>
              <a:solidFill>
                <a:srgbClr val="002060"/>
              </a:solidFill>
            </a:rPr>
            <a:t>Social Awareness</a:t>
          </a:r>
        </a:p>
      </dsp:txBody>
      <dsp:txXfrm rot="10800000">
        <a:off x="0" y="1810519"/>
        <a:ext cx="2313214" cy="1086311"/>
      </dsp:txXfrm>
    </dsp:sp>
    <dsp:sp modelId="{CB88B7DD-1F62-4699-BBBF-AA1BE9E8D115}">
      <dsp:nvSpPr>
        <dsp:cNvPr id="0" name=""/>
        <dsp:cNvSpPr/>
      </dsp:nvSpPr>
      <dsp:spPr>
        <a:xfrm rot="5400000">
          <a:off x="2745614" y="1016015"/>
          <a:ext cx="1448415" cy="2313214"/>
        </a:xfrm>
        <a:prstGeom prst="round1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Relationship Management</a:t>
          </a:r>
        </a:p>
      </dsp:txBody>
      <dsp:txXfrm rot="-5400000">
        <a:off x="2313214" y="1810518"/>
        <a:ext cx="2313214" cy="1086311"/>
      </dsp:txXfrm>
    </dsp:sp>
    <dsp:sp modelId="{2D8198D8-D13E-4B7D-99CF-FFE79FBABF29}">
      <dsp:nvSpPr>
        <dsp:cNvPr id="0" name=""/>
        <dsp:cNvSpPr/>
      </dsp:nvSpPr>
      <dsp:spPr>
        <a:xfrm>
          <a:off x="1619250" y="1086311"/>
          <a:ext cx="1387928" cy="724207"/>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Emotional Intelligence</a:t>
          </a:r>
        </a:p>
      </dsp:txBody>
      <dsp:txXfrm>
        <a:off x="1654603" y="1121664"/>
        <a:ext cx="1317222" cy="6535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534D3-5D56-4433-BAD1-3EDA83C578F9}">
      <dsp:nvSpPr>
        <dsp:cNvPr id="0" name=""/>
        <dsp:cNvSpPr/>
      </dsp:nvSpPr>
      <dsp:spPr>
        <a:xfrm rot="16200000">
          <a:off x="432399" y="-432399"/>
          <a:ext cx="1448415" cy="2313214"/>
        </a:xfrm>
        <a:prstGeom prst="round1Rect">
          <a:avLst/>
        </a:prstGeom>
        <a:solidFill>
          <a:schemeClr val="accent1">
            <a:lumMod val="7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Self-Awareness</a:t>
          </a:r>
        </a:p>
      </dsp:txBody>
      <dsp:txXfrm rot="5400000">
        <a:off x="0" y="0"/>
        <a:ext cx="2313214" cy="1086311"/>
      </dsp:txXfrm>
    </dsp:sp>
    <dsp:sp modelId="{F8CADF6E-F883-41E1-84B5-417E707C7C75}">
      <dsp:nvSpPr>
        <dsp:cNvPr id="0" name=""/>
        <dsp:cNvSpPr/>
      </dsp:nvSpPr>
      <dsp:spPr>
        <a:xfrm>
          <a:off x="2313214" y="0"/>
          <a:ext cx="2313214" cy="1448415"/>
        </a:xfrm>
        <a:prstGeom prst="round1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Self-Management</a:t>
          </a:r>
        </a:p>
      </dsp:txBody>
      <dsp:txXfrm>
        <a:off x="2313214" y="0"/>
        <a:ext cx="2313214" cy="1086311"/>
      </dsp:txXfrm>
    </dsp:sp>
    <dsp:sp modelId="{DDC2CFA4-E257-4B29-AECA-8D5CBFA2B836}">
      <dsp:nvSpPr>
        <dsp:cNvPr id="0" name=""/>
        <dsp:cNvSpPr/>
      </dsp:nvSpPr>
      <dsp:spPr>
        <a:xfrm rot="10800000">
          <a:off x="0" y="1448415"/>
          <a:ext cx="2313214" cy="1448415"/>
        </a:xfrm>
        <a:prstGeom prst="round1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ln>
                <a:noFill/>
              </a:ln>
              <a:solidFill>
                <a:srgbClr val="002060"/>
              </a:solidFill>
            </a:rPr>
            <a:t>Social Awareness</a:t>
          </a:r>
        </a:p>
      </dsp:txBody>
      <dsp:txXfrm rot="10800000">
        <a:off x="0" y="1810519"/>
        <a:ext cx="2313214" cy="1086311"/>
      </dsp:txXfrm>
    </dsp:sp>
    <dsp:sp modelId="{CB88B7DD-1F62-4699-BBBF-AA1BE9E8D115}">
      <dsp:nvSpPr>
        <dsp:cNvPr id="0" name=""/>
        <dsp:cNvSpPr/>
      </dsp:nvSpPr>
      <dsp:spPr>
        <a:xfrm rot="5400000">
          <a:off x="2745614" y="1016015"/>
          <a:ext cx="1448415" cy="2313214"/>
        </a:xfrm>
        <a:prstGeom prst="round1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Relationship Management</a:t>
          </a:r>
        </a:p>
      </dsp:txBody>
      <dsp:txXfrm rot="-5400000">
        <a:off x="2313214" y="1810518"/>
        <a:ext cx="2313214" cy="1086311"/>
      </dsp:txXfrm>
    </dsp:sp>
    <dsp:sp modelId="{2D8198D8-D13E-4B7D-99CF-FFE79FBABF29}">
      <dsp:nvSpPr>
        <dsp:cNvPr id="0" name=""/>
        <dsp:cNvSpPr/>
      </dsp:nvSpPr>
      <dsp:spPr>
        <a:xfrm>
          <a:off x="1619250" y="1086311"/>
          <a:ext cx="1387928" cy="724207"/>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Emotional Intelligence</a:t>
          </a:r>
        </a:p>
      </dsp:txBody>
      <dsp:txXfrm>
        <a:off x="1654603" y="1121664"/>
        <a:ext cx="1317222" cy="6535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534D3-5D56-4433-BAD1-3EDA83C578F9}">
      <dsp:nvSpPr>
        <dsp:cNvPr id="0" name=""/>
        <dsp:cNvSpPr/>
      </dsp:nvSpPr>
      <dsp:spPr>
        <a:xfrm rot="16200000">
          <a:off x="432399" y="-432399"/>
          <a:ext cx="1448415" cy="2313214"/>
        </a:xfrm>
        <a:prstGeom prst="round1Rect">
          <a:avLst/>
        </a:prstGeom>
        <a:solidFill>
          <a:schemeClr val="accent1">
            <a:lumMod val="7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Self-Awareness</a:t>
          </a:r>
        </a:p>
      </dsp:txBody>
      <dsp:txXfrm rot="5400000">
        <a:off x="0" y="0"/>
        <a:ext cx="2313214" cy="1086311"/>
      </dsp:txXfrm>
    </dsp:sp>
    <dsp:sp modelId="{F8CADF6E-F883-41E1-84B5-417E707C7C75}">
      <dsp:nvSpPr>
        <dsp:cNvPr id="0" name=""/>
        <dsp:cNvSpPr/>
      </dsp:nvSpPr>
      <dsp:spPr>
        <a:xfrm>
          <a:off x="2313214" y="0"/>
          <a:ext cx="2313214" cy="1448415"/>
        </a:xfrm>
        <a:prstGeom prst="round1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Self-Management</a:t>
          </a:r>
        </a:p>
      </dsp:txBody>
      <dsp:txXfrm>
        <a:off x="2313214" y="0"/>
        <a:ext cx="2313214" cy="1086311"/>
      </dsp:txXfrm>
    </dsp:sp>
    <dsp:sp modelId="{DDC2CFA4-E257-4B29-AECA-8D5CBFA2B836}">
      <dsp:nvSpPr>
        <dsp:cNvPr id="0" name=""/>
        <dsp:cNvSpPr/>
      </dsp:nvSpPr>
      <dsp:spPr>
        <a:xfrm rot="10800000">
          <a:off x="0" y="1448415"/>
          <a:ext cx="2313214" cy="1448415"/>
        </a:xfrm>
        <a:prstGeom prst="round1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ln>
                <a:noFill/>
              </a:ln>
              <a:solidFill>
                <a:srgbClr val="002060"/>
              </a:solidFill>
            </a:rPr>
            <a:t>Social Awareness</a:t>
          </a:r>
        </a:p>
      </dsp:txBody>
      <dsp:txXfrm rot="10800000">
        <a:off x="0" y="1810519"/>
        <a:ext cx="2313214" cy="1086311"/>
      </dsp:txXfrm>
    </dsp:sp>
    <dsp:sp modelId="{CB88B7DD-1F62-4699-BBBF-AA1BE9E8D115}">
      <dsp:nvSpPr>
        <dsp:cNvPr id="0" name=""/>
        <dsp:cNvSpPr/>
      </dsp:nvSpPr>
      <dsp:spPr>
        <a:xfrm rot="5400000">
          <a:off x="2745614" y="1016015"/>
          <a:ext cx="1448415" cy="2313214"/>
        </a:xfrm>
        <a:prstGeom prst="round1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002060"/>
              </a:solidFill>
            </a:rPr>
            <a:t>Relationship Management</a:t>
          </a:r>
        </a:p>
      </dsp:txBody>
      <dsp:txXfrm rot="-5400000">
        <a:off x="2313214" y="1810518"/>
        <a:ext cx="2313214" cy="1086311"/>
      </dsp:txXfrm>
    </dsp:sp>
    <dsp:sp modelId="{2D8198D8-D13E-4B7D-99CF-FFE79FBABF29}">
      <dsp:nvSpPr>
        <dsp:cNvPr id="0" name=""/>
        <dsp:cNvSpPr/>
      </dsp:nvSpPr>
      <dsp:spPr>
        <a:xfrm>
          <a:off x="1619250" y="1086311"/>
          <a:ext cx="1387928" cy="724207"/>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Emotional Intelligence</a:t>
          </a:r>
        </a:p>
      </dsp:txBody>
      <dsp:txXfrm>
        <a:off x="1654603" y="1121664"/>
        <a:ext cx="1317222" cy="653501"/>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D696C-0992-49B0-9A1E-AF320E49AE44}" type="datetimeFigureOut">
              <a:rPr lang="en-US" smtClean="0"/>
              <a:t>18/11/2025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25F7B-E364-4EBE-B501-8BFDB444E0ED}" type="slidenum">
              <a:rPr lang="en-US" smtClean="0"/>
              <a:t>‹#›</a:t>
            </a:fld>
            <a:endParaRPr lang="en-US"/>
          </a:p>
        </p:txBody>
      </p:sp>
    </p:spTree>
    <p:extLst>
      <p:ext uri="{BB962C8B-B14F-4D97-AF65-F5344CB8AC3E}">
        <p14:creationId xmlns:p14="http://schemas.microsoft.com/office/powerpoint/2010/main" val="4259614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en.wikipedia.org/wiki/Thomas_Carlyle" TargetMode="External"/><Relationship Id="rId2" Type="http://schemas.openxmlformats.org/officeDocument/2006/relationships/slide" Target="../slides/slide145.xml"/><Relationship Id="rId1" Type="http://schemas.openxmlformats.org/officeDocument/2006/relationships/notesMaster" Target="../notesMasters/notesMaster1.xml"/><Relationship Id="rId5" Type="http://schemas.openxmlformats.org/officeDocument/2006/relationships/hyperlink" Target="https://www.google.com/search?sca_esv=e7d273e99eea7fed&amp;q=London&amp;si=AMgyJEvmed8FkyEkpEJ8jfGhZkakcy5kQho_c4G-QJRdklshMpeYi-dZEJZwGS-H6XtFIWD5s3c0y1wnfbrrqGofb0n5vrNPi-Kk_WNTt2FBPIA1pyrAVyOoORsPlKc7VIUEsmyqYR3JCGABafMRfhjuT1RgO5lzTWkd9cOATkwvX4tnZQFzM3jC3aRpocdZ9jHWoQVzS3hG&amp;sa=X&amp;ved=2ahUKEwiA-7GNiMiNAxUGzwIHHdLyCBwQmxN6BAgfEAI" TargetMode="External"/><Relationship Id="rId4" Type="http://schemas.openxmlformats.org/officeDocument/2006/relationships/hyperlink" Target="https://www.google.com/search?sca_esv=e7d273e99eea7fed&amp;q=Ecclefechan&amp;si=AMgyJEveiRpRWbYSNPkEPxCUbItHSvun4xkRgDDPLmrOjDx35Kq1UPlhfc1K4n-pG0Qc_jCGyDzshlJ1XAIWwC8FiudWLtlRt0Y10bZWaJ6p10sdax_ebX1UuGjsSnxXOpO07MZyrqKviDIRbHZLPtOn85STIhA2B2YsLj4eBp8juqkRtHM7IMghPjZ5ayoTFbnZB3Tx_w3l&amp;sa=X&amp;ved=2ahUKEwiA-7GNiMiNAxUGzwIHHdLyCBwQmxN6BAgcEAI"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psychology.yale.edu/people/peter-salovey" TargetMode="External"/><Relationship Id="rId2" Type="http://schemas.openxmlformats.org/officeDocument/2006/relationships/slide" Target="../slides/slide137.xml"/><Relationship Id="rId1" Type="http://schemas.openxmlformats.org/officeDocument/2006/relationships/notesMaster" Target="../notesMasters/notesMaster1.xml"/><Relationship Id="rId5" Type="http://schemas.openxmlformats.org/officeDocument/2006/relationships/hyperlink" Target="https://www.amazon.co.uk/Emotional-Intelligence-Matter-More-Than/dp/0747528306" TargetMode="External"/><Relationship Id="rId4" Type="http://schemas.openxmlformats.org/officeDocument/2006/relationships/hyperlink" Target="https://www.unh.edu/unhtoday/expert/mayer-john-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D2D2D"/>
                </a:solidFill>
                <a:effectLst/>
                <a:latin typeface="Indeed Sans"/>
              </a:rPr>
              <a:t>.</a:t>
            </a:r>
            <a:endParaRPr lang="en-US" dirty="0"/>
          </a:p>
        </p:txBody>
      </p:sp>
      <p:sp>
        <p:nvSpPr>
          <p:cNvPr id="4" name="Slide Number Placeholder 3"/>
          <p:cNvSpPr>
            <a:spLocks noGrp="1"/>
          </p:cNvSpPr>
          <p:nvPr>
            <p:ph type="sldNum" sz="quarter" idx="5"/>
          </p:nvPr>
        </p:nvSpPr>
        <p:spPr/>
        <p:txBody>
          <a:bodyPr/>
          <a:lstStyle/>
          <a:p>
            <a:fld id="{4C825F7B-E364-4EBE-B501-8BFDB444E0ED}" type="slidenum">
              <a:rPr lang="en-US" smtClean="0"/>
              <a:t>1</a:t>
            </a:fld>
            <a:endParaRPr lang="en-US"/>
          </a:p>
        </p:txBody>
      </p:sp>
    </p:spTree>
    <p:extLst>
      <p:ext uri="{BB962C8B-B14F-4D97-AF65-F5344CB8AC3E}">
        <p14:creationId xmlns:p14="http://schemas.microsoft.com/office/powerpoint/2010/main" val="1216839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4837B-8B49-6A1A-68F1-9C4D14D0F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4D067-1A88-3DA8-5FE5-BF50010E8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6F682-0871-7A5F-A535-ED7FED45FAFD}"/>
              </a:ext>
            </a:extLst>
          </p:cNvPr>
          <p:cNvSpPr>
            <a:spLocks noGrp="1"/>
          </p:cNvSpPr>
          <p:nvPr>
            <p:ph type="body" idx="1"/>
          </p:nvPr>
        </p:nvSpPr>
        <p:spPr/>
        <p:txBody>
          <a:bodyPr/>
          <a:lstStyle/>
          <a:p>
            <a:pPr>
              <a:buNone/>
            </a:pPr>
            <a:r>
              <a:rPr lang="en-US" dirty="0"/>
              <a:t>Walk through each frame briefly, narrating with exaggerated expressions to highlight miscommunication.</a:t>
            </a:r>
          </a:p>
          <a:p>
            <a:pPr>
              <a:buNone/>
            </a:pPr>
            <a:r>
              <a:rPr lang="en-US" dirty="0"/>
              <a:t>Frame 1: “How the customer explained it” → exaggerated misunderstanding.</a:t>
            </a:r>
          </a:p>
          <a:p>
            <a:pPr>
              <a:buNone/>
            </a:pPr>
            <a:r>
              <a:rPr lang="en-US" dirty="0"/>
              <a:t>Frame 2: “How the project leader understood it” → assumption.</a:t>
            </a:r>
          </a:p>
          <a:p>
            <a:pPr>
              <a:buNone/>
            </a:pPr>
            <a:r>
              <a:rPr lang="en-US" dirty="0"/>
              <a:t>Frame 3–10: Keep participants laughing but thoughtful—each image reveals the cost of miscommunication.</a:t>
            </a:r>
          </a:p>
          <a:p>
            <a:pPr>
              <a:buNone/>
            </a:pPr>
            <a:r>
              <a:rPr lang="en-US" dirty="0"/>
              <a:t>Debrief: </a:t>
            </a:r>
            <a:r>
              <a:rPr lang="en-US" i="1" dirty="0"/>
              <a:t>“What went wrong here? Where was the breakdown? Is this too far from our own customer interactions?”</a:t>
            </a:r>
            <a:endParaRPr lang="en-US" dirty="0"/>
          </a:p>
          <a:p>
            <a:r>
              <a:rPr lang="en-US" dirty="0"/>
              <a:t>Key Message: Everyone interprets communication through their own lens. Without clear, two-way understanding, misalignment is inevitable.</a:t>
            </a:r>
          </a:p>
          <a:p>
            <a:pPr algn="l"/>
            <a:endParaRPr lang="en-US" b="0" i="0" dirty="0">
              <a:solidFill>
                <a:srgbClr val="242424"/>
              </a:solidFill>
              <a:effectLst/>
              <a:latin typeface="source-serif-pro"/>
            </a:endParaRPr>
          </a:p>
          <a:p>
            <a:pPr algn="l"/>
            <a:endParaRPr lang="en-US" b="0" i="0" dirty="0">
              <a:solidFill>
                <a:srgbClr val="242424"/>
              </a:solidFill>
              <a:effectLst/>
              <a:latin typeface="source-serif-pro"/>
            </a:endParaRPr>
          </a:p>
        </p:txBody>
      </p:sp>
      <p:sp>
        <p:nvSpPr>
          <p:cNvPr id="4" name="Slide Number Placeholder 3">
            <a:extLst>
              <a:ext uri="{FF2B5EF4-FFF2-40B4-BE49-F238E27FC236}">
                <a16:creationId xmlns:a16="http://schemas.microsoft.com/office/drawing/2014/main" id="{81F6043A-889C-3061-67FF-F90FF7AAD726}"/>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10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5344166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32B64-E2A6-750A-6162-1D3DA705A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0689B-7408-0883-E73B-B4EF2318F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D49E1F-0059-1C2B-718E-5151CF3B4790}"/>
              </a:ext>
            </a:extLst>
          </p:cNvPr>
          <p:cNvSpPr>
            <a:spLocks noGrp="1"/>
          </p:cNvSpPr>
          <p:nvPr>
            <p:ph type="body" idx="1"/>
          </p:nvPr>
        </p:nvSpPr>
        <p:spPr/>
        <p:txBody>
          <a:bodyPr>
            <a:normAutofit/>
          </a:bodyPr>
          <a:lstStyle/>
          <a:p>
            <a:r>
              <a:rPr lang="en-GB" sz="1200" dirty="0"/>
              <a:t>The ability to understand both your own and someone else’s emotions is known as EQ – or Emotional Quotient.</a:t>
            </a:r>
          </a:p>
          <a:p>
            <a:r>
              <a:rPr lang="en-GB" sz="1200" dirty="0"/>
              <a:t> </a:t>
            </a:r>
          </a:p>
          <a:p>
            <a:endParaRPr lang="en-GB" sz="1200" dirty="0"/>
          </a:p>
          <a:p>
            <a:r>
              <a:rPr lang="en-GB" sz="1200" dirty="0"/>
              <a:t>Individuals who are capable of identifying, reading and managing their own emotions and those of others around them are known to have high EQ levels.</a:t>
            </a:r>
          </a:p>
          <a:p>
            <a:r>
              <a:rPr lang="en-GB" sz="1200" dirty="0"/>
              <a:t> </a:t>
            </a:r>
          </a:p>
          <a:p>
            <a:endParaRPr lang="en-GB" sz="1200" dirty="0"/>
          </a:p>
          <a:p>
            <a:r>
              <a:rPr lang="en-GB" sz="1200" dirty="0"/>
              <a:t>Developing your EQ abilities is key to building rapport, demonstrating competence and building trust in the sales process leading to long term sales success.</a:t>
            </a:r>
          </a:p>
          <a:p>
            <a:endParaRPr lang="en-US" dirty="0"/>
          </a:p>
        </p:txBody>
      </p:sp>
      <p:sp>
        <p:nvSpPr>
          <p:cNvPr id="4" name="Slide Number Placeholder 3">
            <a:extLst>
              <a:ext uri="{FF2B5EF4-FFF2-40B4-BE49-F238E27FC236}">
                <a16:creationId xmlns:a16="http://schemas.microsoft.com/office/drawing/2014/main" id="{47A7AA4A-A5A3-FA97-BA5C-95901E8AB3EF}"/>
              </a:ext>
            </a:extLst>
          </p:cNvPr>
          <p:cNvSpPr>
            <a:spLocks noGrp="1"/>
          </p:cNvSpPr>
          <p:nvPr>
            <p:ph type="sldNum" sz="quarter" idx="10"/>
          </p:nvPr>
        </p:nvSpPr>
        <p:spPr/>
        <p:txBody>
          <a:bodyPr/>
          <a:lstStyle/>
          <a:p>
            <a:fld id="{C6A94BA6-186B-4406-94AA-18CFE40C022B}" type="slidenum">
              <a:rPr lang="en-US" smtClean="0"/>
              <a:pPr/>
              <a:t>138</a:t>
            </a:fld>
            <a:endParaRPr lang="en-US"/>
          </a:p>
        </p:txBody>
      </p:sp>
    </p:spTree>
    <p:extLst>
      <p:ext uri="{BB962C8B-B14F-4D97-AF65-F5344CB8AC3E}">
        <p14:creationId xmlns:p14="http://schemas.microsoft.com/office/powerpoint/2010/main" val="33737587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825F7B-E364-4EBE-B501-8BFDB444E0ED}" type="slidenum">
              <a:rPr lang="en-US" smtClean="0"/>
              <a:t>139</a:t>
            </a:fld>
            <a:endParaRPr lang="en-US"/>
          </a:p>
        </p:txBody>
      </p:sp>
    </p:spTree>
    <p:extLst>
      <p:ext uri="{BB962C8B-B14F-4D97-AF65-F5344CB8AC3E}">
        <p14:creationId xmlns:p14="http://schemas.microsoft.com/office/powerpoint/2010/main" val="39623751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 brains are wired to make us emotional creatures.</a:t>
            </a:r>
            <a:r>
              <a:rPr lang="en-US" baseline="0" dirty="0"/>
              <a:t> We experience the emotional response to an event before it reaches the part of the brain that thinks rationally and reacts to the emotion.</a:t>
            </a:r>
          </a:p>
          <a:p>
            <a:endParaRPr lang="en-US" baseline="0" dirty="0"/>
          </a:p>
          <a:p>
            <a:r>
              <a:rPr lang="en-US" baseline="0" dirty="0"/>
              <a:t>The more we think about what we are feeling – and do something productive with that feeling – the more developed this pathway becomes. The more traffic in both directions the better.</a:t>
            </a:r>
          </a:p>
          <a:p>
            <a:endParaRPr lang="en-US" baseline="0" dirty="0"/>
          </a:p>
          <a:p>
            <a:r>
              <a:rPr lang="en-US" baseline="0" dirty="0"/>
              <a:t>This means if I typically yell when I’m feeling angry, I have to learn to choose an alternative reaction. I must practice this new reaction many times before it will replace my urge to yell.</a:t>
            </a:r>
            <a:endParaRPr lang="en-US" dirty="0"/>
          </a:p>
        </p:txBody>
      </p:sp>
      <p:sp>
        <p:nvSpPr>
          <p:cNvPr id="4" name="Slide Number Placeholder 3"/>
          <p:cNvSpPr>
            <a:spLocks noGrp="1"/>
          </p:cNvSpPr>
          <p:nvPr>
            <p:ph type="sldNum" sz="quarter" idx="10"/>
          </p:nvPr>
        </p:nvSpPr>
        <p:spPr/>
        <p:txBody>
          <a:bodyPr/>
          <a:lstStyle/>
          <a:p>
            <a:fld id="{C6A94BA6-186B-4406-94AA-18CFE40C022B}" type="slidenum">
              <a:rPr lang="en-US" smtClean="0"/>
              <a:pPr/>
              <a:t>141</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1" i="0" dirty="0">
                <a:solidFill>
                  <a:srgbClr val="303030"/>
                </a:solidFill>
                <a:effectLst/>
                <a:latin typeface="Montserrat" panose="00000500000000000000" pitchFamily="2" charset="0"/>
              </a:rPr>
              <a:t>Self-Awareness:</a:t>
            </a:r>
            <a:r>
              <a:rPr lang="en-US" b="0" i="0" dirty="0">
                <a:solidFill>
                  <a:srgbClr val="303030"/>
                </a:solidFill>
                <a:effectLst/>
                <a:latin typeface="Montserrat" panose="00000500000000000000" pitchFamily="2" charset="0"/>
              </a:rPr>
              <a:t> The ability to </a:t>
            </a:r>
            <a:r>
              <a:rPr lang="en-US" b="0" i="0" dirty="0" err="1">
                <a:solidFill>
                  <a:srgbClr val="303030"/>
                </a:solidFill>
                <a:effectLst/>
                <a:latin typeface="Montserrat" panose="00000500000000000000" pitchFamily="2" charset="0"/>
              </a:rPr>
              <a:t>recognise</a:t>
            </a:r>
            <a:r>
              <a:rPr lang="en-US" b="0" i="0" dirty="0">
                <a:solidFill>
                  <a:srgbClr val="303030"/>
                </a:solidFill>
                <a:effectLst/>
                <a:latin typeface="Montserrat" panose="00000500000000000000" pitchFamily="2" charset="0"/>
              </a:rPr>
              <a:t> and understand your own emotions. This is the foundation of emotional intelligence, enabling you to see how your feelings affect your thoughts and </a:t>
            </a:r>
            <a:r>
              <a:rPr lang="en-US" b="0" i="0" dirty="0" err="1">
                <a:solidFill>
                  <a:srgbClr val="303030"/>
                </a:solidFill>
                <a:effectLst/>
                <a:latin typeface="Montserrat" panose="00000500000000000000" pitchFamily="2" charset="0"/>
              </a:rPr>
              <a:t>behaviour</a:t>
            </a:r>
            <a:r>
              <a:rPr lang="en-US" b="0" i="0" dirty="0">
                <a:solidFill>
                  <a:srgbClr val="303030"/>
                </a:solidFill>
                <a:effectLst/>
                <a:latin typeface="Montserrat" panose="00000500000000000000" pitchFamily="2" charset="0"/>
              </a:rPr>
              <a:t>.</a:t>
            </a:r>
          </a:p>
          <a:p>
            <a:pPr algn="l">
              <a:buNone/>
            </a:pPr>
            <a:r>
              <a:rPr lang="en-US" b="1" i="0" dirty="0">
                <a:solidFill>
                  <a:srgbClr val="303030"/>
                </a:solidFill>
                <a:effectLst/>
                <a:latin typeface="Montserrat" panose="00000500000000000000" pitchFamily="2" charset="0"/>
              </a:rPr>
              <a:t>Self-Management:</a:t>
            </a:r>
            <a:r>
              <a:rPr lang="en-US" b="0" i="0" dirty="0">
                <a:solidFill>
                  <a:srgbClr val="303030"/>
                </a:solidFill>
                <a:effectLst/>
                <a:latin typeface="Montserrat" panose="00000500000000000000" pitchFamily="2" charset="0"/>
              </a:rPr>
              <a:t> Once you’re aware of your emotions, self-management is the ability to control impulsive feelings and </a:t>
            </a:r>
            <a:r>
              <a:rPr lang="en-US" b="0" i="0" dirty="0" err="1">
                <a:solidFill>
                  <a:srgbClr val="303030"/>
                </a:solidFill>
                <a:effectLst/>
                <a:latin typeface="Montserrat" panose="00000500000000000000" pitchFamily="2" charset="0"/>
              </a:rPr>
              <a:t>behaviours</a:t>
            </a:r>
            <a:r>
              <a:rPr lang="en-US" b="0" i="0" dirty="0">
                <a:solidFill>
                  <a:srgbClr val="303030"/>
                </a:solidFill>
                <a:effectLst/>
                <a:latin typeface="Montserrat" panose="00000500000000000000" pitchFamily="2" charset="0"/>
              </a:rPr>
              <a:t>, manage your emotions in healthy ways, and take initiative.</a:t>
            </a:r>
          </a:p>
          <a:p>
            <a:pPr algn="l">
              <a:buNone/>
            </a:pPr>
            <a:r>
              <a:rPr lang="en-US" b="1" i="0" dirty="0">
                <a:solidFill>
                  <a:srgbClr val="303030"/>
                </a:solidFill>
                <a:effectLst/>
                <a:latin typeface="Montserrat" panose="00000500000000000000" pitchFamily="2" charset="0"/>
              </a:rPr>
              <a:t>Social Awareness:</a:t>
            </a:r>
            <a:r>
              <a:rPr lang="en-US" b="0" i="0" dirty="0">
                <a:solidFill>
                  <a:srgbClr val="303030"/>
                </a:solidFill>
                <a:effectLst/>
                <a:latin typeface="Montserrat" panose="00000500000000000000" pitchFamily="2" charset="0"/>
              </a:rPr>
              <a:t> This involves the ability to understand the emotions, needs, and concerns of other people, pick up on emotional cues, and feel comfortable socially.</a:t>
            </a:r>
          </a:p>
          <a:p>
            <a:pPr algn="l"/>
            <a:r>
              <a:rPr lang="en-US" b="1" i="0" dirty="0">
                <a:solidFill>
                  <a:srgbClr val="303030"/>
                </a:solidFill>
                <a:effectLst/>
                <a:latin typeface="Montserrat" panose="00000500000000000000" pitchFamily="2" charset="0"/>
              </a:rPr>
              <a:t>Social Interaction: </a:t>
            </a:r>
            <a:r>
              <a:rPr lang="en-US" b="0" i="0" dirty="0">
                <a:solidFill>
                  <a:srgbClr val="303030"/>
                </a:solidFill>
                <a:effectLst/>
                <a:latin typeface="Montserrat" panose="00000500000000000000" pitchFamily="2" charset="0"/>
              </a:rPr>
              <a:t>The ability to develop and maintain good relationships, communicate clearly, inspire and influence others, work well in a team, and manage conflict.</a:t>
            </a:r>
          </a:p>
          <a:p>
            <a:endParaRPr lang="en-US" dirty="0"/>
          </a:p>
        </p:txBody>
      </p:sp>
      <p:sp>
        <p:nvSpPr>
          <p:cNvPr id="4" name="Slide Number Placeholder 3"/>
          <p:cNvSpPr>
            <a:spLocks noGrp="1"/>
          </p:cNvSpPr>
          <p:nvPr>
            <p:ph type="sldNum" sz="quarter" idx="5"/>
          </p:nvPr>
        </p:nvSpPr>
        <p:spPr/>
        <p:txBody>
          <a:bodyPr/>
          <a:lstStyle/>
          <a:p>
            <a:fld id="{4C825F7B-E364-4EBE-B501-8BFDB444E0ED}" type="slidenum">
              <a:rPr lang="en-US" smtClean="0"/>
              <a:t>142</a:t>
            </a:fld>
            <a:endParaRPr lang="en-US"/>
          </a:p>
        </p:txBody>
      </p:sp>
    </p:spTree>
    <p:extLst>
      <p:ext uri="{BB962C8B-B14F-4D97-AF65-F5344CB8AC3E}">
        <p14:creationId xmlns:p14="http://schemas.microsoft.com/office/powerpoint/2010/main" val="31929479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F6AFA-FD15-F8DE-6BF8-E952CD48D7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75D56-DB0B-388E-B479-6E8D6DD63A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E16C00-FAED-7CCB-ECB5-300F87E53D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Arial Regular"/>
                <a:ea typeface="+mn-ea"/>
                <a:cs typeface="+mn-cs"/>
              </a:rPr>
              <a:t>Tell them before they do the exercise so they are totally honest. You do not need to share</a:t>
            </a:r>
            <a:endParaRPr lang="ar-AE" b="0"/>
          </a:p>
        </p:txBody>
      </p:sp>
      <p:sp>
        <p:nvSpPr>
          <p:cNvPr id="4" name="Slide Number Placeholder 3">
            <a:extLst>
              <a:ext uri="{FF2B5EF4-FFF2-40B4-BE49-F238E27FC236}">
                <a16:creationId xmlns:a16="http://schemas.microsoft.com/office/drawing/2014/main" id="{484B6213-257F-2EC5-93AB-DF4A1FCEA84D}"/>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143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3855953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08170-DC1B-D7AC-205A-A0A67C2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80D91-14ED-B9DA-2AC4-0885486FF4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EE326D-DBEE-32C2-A971-1014A6000C04}"/>
              </a:ext>
            </a:extLst>
          </p:cNvPr>
          <p:cNvSpPr>
            <a:spLocks noGrp="1"/>
          </p:cNvSpPr>
          <p:nvPr>
            <p:ph type="body" idx="1"/>
          </p:nvPr>
        </p:nvSpPr>
        <p:spPr/>
        <p:txBody>
          <a:bodyPr/>
          <a:lstStyle/>
          <a:p>
            <a:r>
              <a:rPr lang="en-US"/>
              <a:t>What each one mean explain here</a:t>
            </a:r>
          </a:p>
        </p:txBody>
      </p:sp>
      <p:sp>
        <p:nvSpPr>
          <p:cNvPr id="4" name="Slide Number Placeholder 3">
            <a:extLst>
              <a:ext uri="{FF2B5EF4-FFF2-40B4-BE49-F238E27FC236}">
                <a16:creationId xmlns:a16="http://schemas.microsoft.com/office/drawing/2014/main" id="{3F5F9A09-FE66-4F0B-061B-88A6EF30295B}"/>
              </a:ext>
            </a:extLst>
          </p:cNvPr>
          <p:cNvSpPr>
            <a:spLocks noGrp="1"/>
          </p:cNvSpPr>
          <p:nvPr>
            <p:ph type="sldNum" sz="quarter" idx="5"/>
          </p:nvPr>
        </p:nvSpPr>
        <p:spPr/>
        <p:txBody>
          <a:bodyPr/>
          <a:lstStyle/>
          <a:p>
            <a:fld id="{4C825F7B-E364-4EBE-B501-8BFDB444E0ED}" type="slidenum">
              <a:rPr lang="en-US" smtClean="0"/>
              <a:t>144</a:t>
            </a:fld>
            <a:endParaRPr lang="en-US"/>
          </a:p>
        </p:txBody>
      </p:sp>
    </p:spTree>
    <p:extLst>
      <p:ext uri="{BB962C8B-B14F-4D97-AF65-F5344CB8AC3E}">
        <p14:creationId xmlns:p14="http://schemas.microsoft.com/office/powerpoint/2010/main" val="42399014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63121-1289-B2C1-FFFE-6907311EE0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F22350-C905-B877-051E-82BF43058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1A711-4331-0A10-6DE3-F249A7CDF746}"/>
              </a:ext>
            </a:extLst>
          </p:cNvPr>
          <p:cNvSpPr>
            <a:spLocks noGrp="1"/>
          </p:cNvSpPr>
          <p:nvPr>
            <p:ph type="body" idx="1"/>
          </p:nvPr>
        </p:nvSpPr>
        <p:spPr/>
        <p:txBody>
          <a:bodyPr/>
          <a:lstStyle/>
          <a:p>
            <a:pPr algn="l">
              <a:lnSpc>
                <a:spcPts val="1650"/>
              </a:lnSpc>
              <a:spcAft>
                <a:spcPts val="450"/>
              </a:spcAft>
              <a:buNone/>
            </a:pPr>
            <a:r>
              <a:rPr lang="en-US" b="0" i="0">
                <a:solidFill>
                  <a:srgbClr val="474747"/>
                </a:solidFill>
                <a:effectLst/>
                <a:latin typeface="Arial" panose="020B0604020202020204" pitchFamily="34" charset="0"/>
              </a:rPr>
              <a:t>Thomas Carlyle was a Scottish essayist, historian, and philosopher. Known as the "sage of Chelsea", his writings strongly influenced the intellectual and artistic culture of the Victorian era. Carlyle was born in </a:t>
            </a:r>
            <a:r>
              <a:rPr lang="en-US" b="0" i="0" err="1">
                <a:solidFill>
                  <a:srgbClr val="474747"/>
                </a:solidFill>
                <a:effectLst/>
                <a:latin typeface="Arial" panose="020B0604020202020204" pitchFamily="34" charset="0"/>
              </a:rPr>
              <a:t>Ecclefechan</a:t>
            </a:r>
            <a:r>
              <a:rPr lang="en-US" b="0" i="0">
                <a:solidFill>
                  <a:srgbClr val="474747"/>
                </a:solidFill>
                <a:effectLst/>
                <a:latin typeface="Arial" panose="020B0604020202020204" pitchFamily="34" charset="0"/>
              </a:rPr>
              <a:t>, a village in Dumfriesshire. </a:t>
            </a:r>
            <a:r>
              <a:rPr lang="en-US" b="0" i="0" u="none" strike="noStrike">
                <a:solidFill>
                  <a:srgbClr val="1A0DAB"/>
                </a:solidFill>
                <a:effectLst/>
                <a:latin typeface="Arial" panose="020B0604020202020204" pitchFamily="34" charset="0"/>
                <a:hlinkClick r:id="rId3"/>
              </a:rPr>
              <a:t>Wikipedia</a:t>
            </a:r>
            <a:endParaRPr lang="en-US" b="0" i="0">
              <a:solidFill>
                <a:srgbClr val="474747"/>
              </a:solidFill>
              <a:effectLst/>
              <a:latin typeface="Arial" panose="020B0604020202020204" pitchFamily="34" charset="0"/>
            </a:endParaRPr>
          </a:p>
          <a:p>
            <a:pPr algn="l">
              <a:lnSpc>
                <a:spcPts val="1650"/>
              </a:lnSpc>
              <a:spcBef>
                <a:spcPts val="600"/>
              </a:spcBef>
              <a:buNone/>
            </a:pPr>
            <a:r>
              <a:rPr lang="en-US" b="1" i="0">
                <a:solidFill>
                  <a:srgbClr val="1F1F1F"/>
                </a:solidFill>
                <a:effectLst/>
                <a:latin typeface="Arial" panose="020B0604020202020204" pitchFamily="34" charset="0"/>
              </a:rPr>
              <a:t>Born: </a:t>
            </a:r>
            <a:r>
              <a:rPr lang="en-US" b="0" i="0">
                <a:solidFill>
                  <a:srgbClr val="474747"/>
                </a:solidFill>
                <a:effectLst/>
                <a:latin typeface="Arial" panose="020B0604020202020204" pitchFamily="34" charset="0"/>
              </a:rPr>
              <a:t>December 4, 1795, </a:t>
            </a:r>
            <a:r>
              <a:rPr lang="en-US" b="0" i="0" u="none" strike="noStrike" err="1">
                <a:solidFill>
                  <a:srgbClr val="1A0DAB"/>
                </a:solidFill>
                <a:effectLst/>
                <a:latin typeface="Arial" panose="020B0604020202020204" pitchFamily="34" charset="0"/>
                <a:hlinkClick r:id="rId4"/>
              </a:rPr>
              <a:t>Ecclefechan</a:t>
            </a:r>
            <a:r>
              <a:rPr lang="en-US" b="0" i="0" u="none" strike="noStrike">
                <a:solidFill>
                  <a:srgbClr val="1A0DAB"/>
                </a:solidFill>
                <a:effectLst/>
                <a:latin typeface="Arial" panose="020B0604020202020204" pitchFamily="34" charset="0"/>
                <a:hlinkClick r:id="rId4"/>
              </a:rPr>
              <a:t>, United Kingdom</a:t>
            </a:r>
            <a:endParaRPr lang="en-US" b="0" i="0">
              <a:solidFill>
                <a:srgbClr val="1F1F1F"/>
              </a:solidFill>
              <a:effectLst/>
              <a:latin typeface="Arial" panose="020B0604020202020204" pitchFamily="34" charset="0"/>
            </a:endParaRPr>
          </a:p>
          <a:p>
            <a:pPr algn="l">
              <a:lnSpc>
                <a:spcPts val="1650"/>
              </a:lnSpc>
              <a:spcBef>
                <a:spcPts val="600"/>
              </a:spcBef>
            </a:pPr>
            <a:r>
              <a:rPr lang="en-US" b="1" i="0">
                <a:solidFill>
                  <a:srgbClr val="1F1F1F"/>
                </a:solidFill>
                <a:effectLst/>
                <a:latin typeface="Arial" panose="020B0604020202020204" pitchFamily="34" charset="0"/>
              </a:rPr>
              <a:t>Died: </a:t>
            </a:r>
            <a:r>
              <a:rPr lang="en-US" b="0" i="0">
                <a:solidFill>
                  <a:srgbClr val="474747"/>
                </a:solidFill>
                <a:effectLst/>
                <a:latin typeface="Arial" panose="020B0604020202020204" pitchFamily="34" charset="0"/>
              </a:rPr>
              <a:t>February 5, 1881 (age 85 years), </a:t>
            </a:r>
            <a:r>
              <a:rPr lang="en-US" b="0" i="0" u="none" strike="noStrike">
                <a:solidFill>
                  <a:srgbClr val="1A0DAB"/>
                </a:solidFill>
                <a:effectLst/>
                <a:latin typeface="Arial" panose="020B0604020202020204" pitchFamily="34" charset="0"/>
                <a:hlinkClick r:id="rId5"/>
              </a:rPr>
              <a:t>London, United Kingdom</a:t>
            </a:r>
            <a:endParaRPr lang="en-US" b="0" i="0">
              <a:solidFill>
                <a:srgbClr val="1F1F1F"/>
              </a:solidFill>
              <a:effectLst/>
              <a:latin typeface="Arial" panose="020B0604020202020204" pitchFamily="34" charset="0"/>
            </a:endParaRPr>
          </a:p>
          <a:p>
            <a:endParaRPr lang="en-US"/>
          </a:p>
        </p:txBody>
      </p:sp>
      <p:sp>
        <p:nvSpPr>
          <p:cNvPr id="4" name="Slide Number Placeholder 3">
            <a:extLst>
              <a:ext uri="{FF2B5EF4-FFF2-40B4-BE49-F238E27FC236}">
                <a16:creationId xmlns:a16="http://schemas.microsoft.com/office/drawing/2014/main" id="{3DAC2FA0-E14B-5ECA-BF65-9FFB4148B126}"/>
              </a:ext>
            </a:extLst>
          </p:cNvPr>
          <p:cNvSpPr>
            <a:spLocks noGrp="1"/>
          </p:cNvSpPr>
          <p:nvPr>
            <p:ph type="sldNum" sz="quarter" idx="5"/>
          </p:nvPr>
        </p:nvSpPr>
        <p:spPr/>
        <p:txBody>
          <a:bodyPr/>
          <a:lstStyle/>
          <a:p>
            <a:fld id="{4C825F7B-E364-4EBE-B501-8BFDB444E0ED}" type="slidenum">
              <a:rPr lang="en-US" smtClean="0"/>
              <a:t>145</a:t>
            </a:fld>
            <a:endParaRPr lang="en-US"/>
          </a:p>
        </p:txBody>
      </p:sp>
    </p:spTree>
    <p:extLst>
      <p:ext uri="{BB962C8B-B14F-4D97-AF65-F5344CB8AC3E}">
        <p14:creationId xmlns:p14="http://schemas.microsoft.com/office/powerpoint/2010/main" val="15981633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C792E-C92C-DC51-3076-FC1D703F0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A32C7-3488-91B3-CB36-83E630FBB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2EB14-70AF-80CF-A737-C430E625E9CC}"/>
              </a:ext>
            </a:extLst>
          </p:cNvPr>
          <p:cNvSpPr>
            <a:spLocks noGrp="1"/>
          </p:cNvSpPr>
          <p:nvPr>
            <p:ph type="body" idx="1"/>
          </p:nvPr>
        </p:nvSpPr>
        <p:spPr/>
        <p:txBody>
          <a:bodyPr/>
          <a:lstStyle/>
          <a:p>
            <a:r>
              <a:rPr lang="en-US"/>
              <a:t>Physiological</a:t>
            </a:r>
            <a:r>
              <a:rPr lang="en-US" baseline="0"/>
              <a:t> </a:t>
            </a:r>
            <a:r>
              <a:rPr lang="en-US"/>
              <a:t>Signs:</a:t>
            </a:r>
            <a:r>
              <a:rPr lang="en-US" baseline="0"/>
              <a:t> thoughts speed up, mind goes blank, feeling hot, feeling numb, heart beats increase, muscle tension, tunnel vision, tightness in throat, tingling, trembling or shaking</a:t>
            </a:r>
            <a:endParaRPr lang="en-US"/>
          </a:p>
          <a:p>
            <a:endParaRPr lang="en-US"/>
          </a:p>
        </p:txBody>
      </p:sp>
      <p:sp>
        <p:nvSpPr>
          <p:cNvPr id="4" name="Slide Number Placeholder 3">
            <a:extLst>
              <a:ext uri="{FF2B5EF4-FFF2-40B4-BE49-F238E27FC236}">
                <a16:creationId xmlns:a16="http://schemas.microsoft.com/office/drawing/2014/main" id="{77A4B6AF-7E43-0448-E9FE-FA4FEC276ED7}"/>
              </a:ext>
            </a:extLst>
          </p:cNvPr>
          <p:cNvSpPr>
            <a:spLocks noGrp="1"/>
          </p:cNvSpPr>
          <p:nvPr>
            <p:ph type="sldNum" sz="quarter" idx="5"/>
          </p:nvPr>
        </p:nvSpPr>
        <p:spPr/>
        <p:txBody>
          <a:bodyPr/>
          <a:lstStyle/>
          <a:p>
            <a:fld id="{4C825F7B-E364-4EBE-B501-8BFDB444E0ED}" type="slidenum">
              <a:rPr lang="en-US" smtClean="0"/>
              <a:t>146</a:t>
            </a:fld>
            <a:endParaRPr lang="en-US"/>
          </a:p>
        </p:txBody>
      </p:sp>
    </p:spTree>
    <p:extLst>
      <p:ext uri="{BB962C8B-B14F-4D97-AF65-F5344CB8AC3E}">
        <p14:creationId xmlns:p14="http://schemas.microsoft.com/office/powerpoint/2010/main" val="6938673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295A-F260-4026-79DB-8800D2B10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954A4-9CD3-8E81-3198-78C8AC9DB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CE965-980A-A069-0790-83CE721B86AB}"/>
              </a:ext>
            </a:extLst>
          </p:cNvPr>
          <p:cNvSpPr>
            <a:spLocks noGrp="1"/>
          </p:cNvSpPr>
          <p:nvPr>
            <p:ph type="body" idx="1"/>
          </p:nvPr>
        </p:nvSpPr>
        <p:spPr/>
        <p:txBody>
          <a:bodyPr/>
          <a:lstStyle/>
          <a:p>
            <a:pPr algn="l">
              <a:lnSpc>
                <a:spcPts val="1650"/>
              </a:lnSpc>
              <a:spcAft>
                <a:spcPts val="450"/>
              </a:spcAft>
              <a:buNone/>
            </a:pPr>
            <a:r>
              <a:rPr lang="en-US" b="0" i="0">
                <a:solidFill>
                  <a:srgbClr val="474747"/>
                </a:solidFill>
                <a:effectLst/>
                <a:latin typeface="Arial" panose="020B0604020202020204" pitchFamily="34" charset="0"/>
              </a:rPr>
              <a:t>Plato was an ancient Greek philosopher of the Classical period during the 5th century BCE who is considered a foundational thinker in Western philosophy and an innovator of the written dialogue and dialectic forms. </a:t>
            </a:r>
            <a:endParaRPr lang="en-US"/>
          </a:p>
        </p:txBody>
      </p:sp>
      <p:sp>
        <p:nvSpPr>
          <p:cNvPr id="4" name="Slide Number Placeholder 3">
            <a:extLst>
              <a:ext uri="{FF2B5EF4-FFF2-40B4-BE49-F238E27FC236}">
                <a16:creationId xmlns:a16="http://schemas.microsoft.com/office/drawing/2014/main" id="{DE465B55-E954-5356-69B9-68BC015F9634}"/>
              </a:ext>
            </a:extLst>
          </p:cNvPr>
          <p:cNvSpPr>
            <a:spLocks noGrp="1"/>
          </p:cNvSpPr>
          <p:nvPr>
            <p:ph type="sldNum" sz="quarter" idx="5"/>
          </p:nvPr>
        </p:nvSpPr>
        <p:spPr/>
        <p:txBody>
          <a:bodyPr/>
          <a:lstStyle/>
          <a:p>
            <a:fld id="{4C825F7B-E364-4EBE-B501-8BFDB444E0ED}" type="slidenum">
              <a:rPr lang="en-US" smtClean="0"/>
              <a:t>147</a:t>
            </a:fld>
            <a:endParaRPr lang="en-US"/>
          </a:p>
        </p:txBody>
      </p:sp>
    </p:spTree>
    <p:extLst>
      <p:ext uri="{BB962C8B-B14F-4D97-AF65-F5344CB8AC3E}">
        <p14:creationId xmlns:p14="http://schemas.microsoft.com/office/powerpoint/2010/main" val="20779831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42BFC-A74F-9D77-2F25-1AA0098886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443B8-78AE-E983-7119-71A6A4C831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DB3AE-7389-99BE-EB0B-57F6C3DF934F}"/>
              </a:ext>
            </a:extLst>
          </p:cNvPr>
          <p:cNvSpPr>
            <a:spLocks noGrp="1"/>
          </p:cNvSpPr>
          <p:nvPr>
            <p:ph type="body" idx="1"/>
          </p:nvPr>
        </p:nvSpPr>
        <p:spPr/>
        <p:txBody>
          <a:bodyPr/>
          <a:lstStyle/>
          <a:p>
            <a:pPr marL="0" marR="0" lvl="0" indent="0" algn="l" defTabSz="914400" rtl="0" eaLnBrk="1" fontAlgn="auto" latinLnBrk="0" hangingPunct="1">
              <a:lnSpc>
                <a:spcPts val="1650"/>
              </a:lnSpc>
              <a:spcBef>
                <a:spcPts val="0"/>
              </a:spcBef>
              <a:spcAft>
                <a:spcPts val="450"/>
              </a:spcAft>
              <a:buClrTx/>
              <a:buSzTx/>
              <a:buFontTx/>
              <a:buNone/>
              <a:tabLst/>
              <a:defRPr/>
            </a:pPr>
            <a:r>
              <a:rPr lang="en-US"/>
              <a:t>Think about What are your emotional triggers? While you think about it, let’s watch a video from the incredible clip</a:t>
            </a:r>
          </a:p>
          <a:p>
            <a:pPr algn="l">
              <a:lnSpc>
                <a:spcPts val="1650"/>
              </a:lnSpc>
              <a:spcAft>
                <a:spcPts val="450"/>
              </a:spcAft>
              <a:buNone/>
            </a:pPr>
            <a:endParaRPr lang="en-US"/>
          </a:p>
        </p:txBody>
      </p:sp>
      <p:sp>
        <p:nvSpPr>
          <p:cNvPr id="4" name="Slide Number Placeholder 3">
            <a:extLst>
              <a:ext uri="{FF2B5EF4-FFF2-40B4-BE49-F238E27FC236}">
                <a16:creationId xmlns:a16="http://schemas.microsoft.com/office/drawing/2014/main" id="{6385AA01-59BE-D281-7EEE-7AF3685A9627}"/>
              </a:ext>
            </a:extLst>
          </p:cNvPr>
          <p:cNvSpPr>
            <a:spLocks noGrp="1"/>
          </p:cNvSpPr>
          <p:nvPr>
            <p:ph type="sldNum" sz="quarter" idx="5"/>
          </p:nvPr>
        </p:nvSpPr>
        <p:spPr/>
        <p:txBody>
          <a:bodyPr/>
          <a:lstStyle/>
          <a:p>
            <a:fld id="{4C825F7B-E364-4EBE-B501-8BFDB444E0ED}" type="slidenum">
              <a:rPr lang="en-US" smtClean="0"/>
              <a:t>148</a:t>
            </a:fld>
            <a:endParaRPr lang="en-US"/>
          </a:p>
        </p:txBody>
      </p:sp>
    </p:spTree>
    <p:extLst>
      <p:ext uri="{BB962C8B-B14F-4D97-AF65-F5344CB8AC3E}">
        <p14:creationId xmlns:p14="http://schemas.microsoft.com/office/powerpoint/2010/main" val="268681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8D25-CB95-0B05-9FE5-2E4DB9B18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80558-F155-6133-1138-3BE9420CF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7D052-8168-8116-C8B1-762B6B0ABD78}"/>
              </a:ext>
            </a:extLst>
          </p:cNvPr>
          <p:cNvSpPr>
            <a:spLocks noGrp="1"/>
          </p:cNvSpPr>
          <p:nvPr>
            <p:ph type="body" idx="1"/>
          </p:nvPr>
        </p:nvSpPr>
        <p:spPr/>
        <p:txBody>
          <a:bodyPr/>
          <a:lstStyle/>
          <a:p>
            <a:pPr>
              <a:buFont typeface="Arial" panose="020B0604020202020204" pitchFamily="34" charset="0"/>
              <a:buChar char="•"/>
            </a:pPr>
            <a:r>
              <a:rPr lang="en-US"/>
              <a:t>Say: </a:t>
            </a:r>
            <a:r>
              <a:rPr lang="en-US" i="1"/>
              <a:t>“Beyond just solving problems, these are the core emotional needs in any conversation.”</a:t>
            </a:r>
            <a:endParaRPr lang="en-US"/>
          </a:p>
          <a:p>
            <a:pPr>
              <a:buFont typeface="Arial" panose="020B0604020202020204" pitchFamily="34" charset="0"/>
              <a:buNone/>
            </a:pPr>
            <a:endParaRPr lang="en-US"/>
          </a:p>
          <a:p>
            <a:pPr>
              <a:buFont typeface="Arial" panose="020B0604020202020204" pitchFamily="34" charset="0"/>
              <a:buNone/>
            </a:pPr>
            <a:r>
              <a:rPr lang="en-US"/>
              <a:t>Ask: </a:t>
            </a:r>
            <a:r>
              <a:rPr lang="en-US" i="1"/>
              <a:t>“When a customer gets upset, what are they really asking for?”</a:t>
            </a:r>
            <a:endParaRPr lang="en-US"/>
          </a:p>
          <a:p>
            <a:pPr>
              <a:buFont typeface="Arial" panose="020B0604020202020204" pitchFamily="34" charset="0"/>
              <a:buChar char="•"/>
            </a:pPr>
            <a:r>
              <a:rPr lang="en-US"/>
              <a:t>Explain each:</a:t>
            </a:r>
          </a:p>
          <a:p>
            <a:pPr marL="742950" lvl="1" indent="-285750">
              <a:buFont typeface="Arial" panose="020B0604020202020204" pitchFamily="34" charset="0"/>
              <a:buChar char="•"/>
            </a:pPr>
            <a:r>
              <a:rPr lang="en-US"/>
              <a:t>Heard: They want to be listened to without interruption.</a:t>
            </a:r>
          </a:p>
          <a:p>
            <a:pPr marL="742950" lvl="1" indent="-285750">
              <a:buFont typeface="Arial" panose="020B0604020202020204" pitchFamily="34" charset="0"/>
              <a:buChar char="•"/>
            </a:pPr>
            <a:r>
              <a:rPr lang="en-US"/>
              <a:t>Felt: They want their emotions to be acknowledged.</a:t>
            </a:r>
          </a:p>
          <a:p>
            <a:pPr marL="742950" lvl="1" indent="-285750">
              <a:buFont typeface="Arial" panose="020B0604020202020204" pitchFamily="34" charset="0"/>
              <a:buChar char="•"/>
            </a:pPr>
            <a:r>
              <a:rPr lang="en-US"/>
              <a:t>Understood: They want validation that their situation makes sense.</a:t>
            </a:r>
          </a:p>
          <a:p>
            <a:pPr>
              <a:buFont typeface="Arial" panose="020B0604020202020204" pitchFamily="34" charset="0"/>
              <a:buNone/>
            </a:pPr>
            <a:r>
              <a:rPr lang="en-US"/>
              <a:t>These are key to building connection before offering a solution.</a:t>
            </a:r>
          </a:p>
          <a:p>
            <a:endParaRPr lang="ar-AE" b="1"/>
          </a:p>
        </p:txBody>
      </p:sp>
      <p:sp>
        <p:nvSpPr>
          <p:cNvPr id="4" name="Slide Number Placeholder 3">
            <a:extLst>
              <a:ext uri="{FF2B5EF4-FFF2-40B4-BE49-F238E27FC236}">
                <a16:creationId xmlns:a16="http://schemas.microsoft.com/office/drawing/2014/main" id="{2BDB3540-13EA-0ABF-D217-E8029110E209}"/>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11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918779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BDA54-1DE7-9296-591C-1C49669D10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15110-D461-4B33-1E2C-C716BA7F1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149EF-DF41-63F7-2F4F-8CB3EDBD3EAF}"/>
              </a:ext>
            </a:extLst>
          </p:cNvPr>
          <p:cNvSpPr>
            <a:spLocks noGrp="1"/>
          </p:cNvSpPr>
          <p:nvPr>
            <p:ph type="body" idx="1"/>
          </p:nvPr>
        </p:nvSpPr>
        <p:spPr/>
        <p:txBody>
          <a:bodyPr/>
          <a:lstStyle/>
          <a:p>
            <a:r>
              <a:rPr lang="en-US"/>
              <a:t>What are your emotional triggers?</a:t>
            </a:r>
          </a:p>
          <a:p>
            <a:r>
              <a:rPr lang="en-US" baseline="0"/>
              <a:t>Do you know the emotional triggers of your stakeholders?</a:t>
            </a:r>
          </a:p>
          <a:p>
            <a:endParaRPr lang="en-US" baseline="0"/>
          </a:p>
          <a:p>
            <a:r>
              <a:rPr lang="en-US" baseline="0"/>
              <a:t>You don’t have to answer this, but take few seconds to think about it</a:t>
            </a:r>
            <a:endParaRPr lang="en-US"/>
          </a:p>
        </p:txBody>
      </p:sp>
      <p:sp>
        <p:nvSpPr>
          <p:cNvPr id="4" name="Slide Number Placeholder 3">
            <a:extLst>
              <a:ext uri="{FF2B5EF4-FFF2-40B4-BE49-F238E27FC236}">
                <a16:creationId xmlns:a16="http://schemas.microsoft.com/office/drawing/2014/main" id="{B0F31B45-0A57-02FC-54C6-062466E41A65}"/>
              </a:ext>
            </a:extLst>
          </p:cNvPr>
          <p:cNvSpPr>
            <a:spLocks noGrp="1"/>
          </p:cNvSpPr>
          <p:nvPr>
            <p:ph type="sldNum"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31774"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7617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49399-8993-BD19-CEBC-2628B46BDD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DFD0B-BBAE-0650-6735-D9E14BFA3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60420-6C1C-536E-D097-E9169FD5DFD9}"/>
              </a:ext>
            </a:extLst>
          </p:cNvPr>
          <p:cNvSpPr>
            <a:spLocks noGrp="1"/>
          </p:cNvSpPr>
          <p:nvPr>
            <p:ph type="body" idx="1"/>
          </p:nvPr>
        </p:nvSpPr>
        <p:spPr/>
        <p:txBody>
          <a:bodyPr/>
          <a:lstStyle/>
          <a:p>
            <a:pPr algn="l">
              <a:lnSpc>
                <a:spcPts val="1650"/>
              </a:lnSpc>
              <a:spcAft>
                <a:spcPts val="450"/>
              </a:spcAft>
              <a:buNone/>
            </a:pPr>
            <a:r>
              <a:rPr lang="en-US" b="0" i="0">
                <a:solidFill>
                  <a:srgbClr val="474747"/>
                </a:solidFill>
                <a:effectLst/>
                <a:latin typeface="Arial" panose="020B0604020202020204" pitchFamily="34" charset="0"/>
              </a:rPr>
              <a:t>It is very important you are self aware about the emotions you are feeling</a:t>
            </a:r>
            <a:endParaRPr lang="en-US"/>
          </a:p>
        </p:txBody>
      </p:sp>
      <p:sp>
        <p:nvSpPr>
          <p:cNvPr id="4" name="Slide Number Placeholder 3">
            <a:extLst>
              <a:ext uri="{FF2B5EF4-FFF2-40B4-BE49-F238E27FC236}">
                <a16:creationId xmlns:a16="http://schemas.microsoft.com/office/drawing/2014/main" id="{2D041C56-6CF4-4F52-57AC-88F733AB61D5}"/>
              </a:ext>
            </a:extLst>
          </p:cNvPr>
          <p:cNvSpPr>
            <a:spLocks noGrp="1"/>
          </p:cNvSpPr>
          <p:nvPr>
            <p:ph type="sldNum" sz="quarter" idx="5"/>
          </p:nvPr>
        </p:nvSpPr>
        <p:spPr/>
        <p:txBody>
          <a:bodyPr/>
          <a:lstStyle/>
          <a:p>
            <a:fld id="{4C825F7B-E364-4EBE-B501-8BFDB444E0ED}" type="slidenum">
              <a:rPr lang="en-US" smtClean="0"/>
              <a:t>150</a:t>
            </a:fld>
            <a:endParaRPr lang="en-US"/>
          </a:p>
        </p:txBody>
      </p:sp>
    </p:spTree>
    <p:extLst>
      <p:ext uri="{BB962C8B-B14F-4D97-AF65-F5344CB8AC3E}">
        <p14:creationId xmlns:p14="http://schemas.microsoft.com/office/powerpoint/2010/main" val="8442562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7385-D78F-CD2A-F9CA-954122C45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40B09-2225-EA3B-EF24-5EF87BB374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09554-3CDB-6F27-163D-38D745A2CD12}"/>
              </a:ext>
            </a:extLst>
          </p:cNvPr>
          <p:cNvSpPr>
            <a:spLocks noGrp="1"/>
          </p:cNvSpPr>
          <p:nvPr>
            <p:ph type="body" idx="1"/>
          </p:nvPr>
        </p:nvSpPr>
        <p:spPr/>
        <p:txBody>
          <a:bodyPr/>
          <a:lstStyle/>
          <a:p>
            <a:pPr algn="l">
              <a:lnSpc>
                <a:spcPts val="1650"/>
              </a:lnSpc>
              <a:spcAft>
                <a:spcPts val="450"/>
              </a:spcAft>
              <a:buNone/>
            </a:pPr>
            <a:r>
              <a:rPr lang="en-US" b="0" i="0" dirty="0">
                <a:solidFill>
                  <a:srgbClr val="474747"/>
                </a:solidFill>
                <a:effectLst/>
                <a:latin typeface="Arial" panose="020B0604020202020204" pitchFamily="34" charset="0"/>
              </a:rPr>
              <a:t>It is very important you are self aware about the emotions you are feeling</a:t>
            </a:r>
          </a:p>
        </p:txBody>
      </p:sp>
      <p:sp>
        <p:nvSpPr>
          <p:cNvPr id="4" name="Slide Number Placeholder 3">
            <a:extLst>
              <a:ext uri="{FF2B5EF4-FFF2-40B4-BE49-F238E27FC236}">
                <a16:creationId xmlns:a16="http://schemas.microsoft.com/office/drawing/2014/main" id="{43CA0A15-12FF-79F3-CABC-005F4369A2D9}"/>
              </a:ext>
            </a:extLst>
          </p:cNvPr>
          <p:cNvSpPr>
            <a:spLocks noGrp="1"/>
          </p:cNvSpPr>
          <p:nvPr>
            <p:ph type="sldNum" sz="quarter" idx="5"/>
          </p:nvPr>
        </p:nvSpPr>
        <p:spPr/>
        <p:txBody>
          <a:bodyPr/>
          <a:lstStyle/>
          <a:p>
            <a:fld id="{4C825F7B-E364-4EBE-B501-8BFDB444E0ED}" type="slidenum">
              <a:rPr lang="en-US" smtClean="0"/>
              <a:t>151</a:t>
            </a:fld>
            <a:endParaRPr lang="en-US"/>
          </a:p>
        </p:txBody>
      </p:sp>
    </p:spTree>
    <p:extLst>
      <p:ext uri="{BB962C8B-B14F-4D97-AF65-F5344CB8AC3E}">
        <p14:creationId xmlns:p14="http://schemas.microsoft.com/office/powerpoint/2010/main" val="40890353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BB06C-CABC-01D5-6840-DF409232DB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6E885D-90E5-01D7-225F-11D4A232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B95A7-B0FA-376C-675C-A362EE4A97A6}"/>
              </a:ext>
            </a:extLst>
          </p:cNvPr>
          <p:cNvSpPr>
            <a:spLocks noGrp="1"/>
          </p:cNvSpPr>
          <p:nvPr>
            <p:ph type="body" idx="1"/>
          </p:nvPr>
        </p:nvSpPr>
        <p:spPr/>
        <p:txBody>
          <a:bodyPr/>
          <a:lstStyle/>
          <a:p>
            <a:r>
              <a:rPr lang="en-US" dirty="0"/>
              <a:t>Physiological</a:t>
            </a:r>
            <a:r>
              <a:rPr lang="en-US" baseline="0" dirty="0"/>
              <a:t> </a:t>
            </a:r>
            <a:r>
              <a:rPr lang="en-US" dirty="0"/>
              <a:t>Signs:</a:t>
            </a:r>
            <a:r>
              <a:rPr lang="en-US" baseline="0" dirty="0"/>
              <a:t> thoughts speed up, mind goes blank, feeling hot, feeling numb, heart beats increase, muscle tension, tunnel vision, tightness in throat, tingling, trembling or shaking</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chemeClr val="tx2"/>
                </a:solidFill>
              </a:rPr>
              <a:t>Self-Regulation</a:t>
            </a:r>
            <a:r>
              <a:rPr lang="en-GB" dirty="0"/>
              <a:t> - Respond to situations calmly as your communication is more effective when you’re in this state and the feeling will spread to others.</a:t>
            </a:r>
          </a:p>
          <a:p>
            <a:endParaRPr lang="en-US" dirty="0"/>
          </a:p>
          <a:p>
            <a:r>
              <a:rPr lang="en-US" b="1" dirty="0"/>
              <a:t>🫁 Breathe → Pause → Choose Response</a:t>
            </a:r>
            <a:endParaRPr lang="en-US" dirty="0"/>
          </a:p>
          <a:p>
            <a:r>
              <a:rPr lang="en-US" dirty="0"/>
              <a:t>In emotionally charged situations, our instinct is often to react quickly.</a:t>
            </a:r>
          </a:p>
          <a:p>
            <a:r>
              <a:rPr lang="en-US" dirty="0"/>
              <a:t>By simply taking a breath and pausing, we create a mental space to </a:t>
            </a:r>
            <a:r>
              <a:rPr lang="en-US" i="1" dirty="0"/>
              <a:t>choose</a:t>
            </a:r>
            <a:r>
              <a:rPr lang="en-US" dirty="0"/>
              <a:t> a more thoughtful response.</a:t>
            </a:r>
          </a:p>
          <a:p>
            <a:r>
              <a:rPr lang="en-US" dirty="0"/>
              <a:t>This practice helps shift us from </a:t>
            </a:r>
            <a:r>
              <a:rPr lang="en-US" i="1" dirty="0"/>
              <a:t>reactive</a:t>
            </a:r>
            <a:r>
              <a:rPr lang="en-US" dirty="0"/>
              <a:t> to </a:t>
            </a:r>
            <a:r>
              <a:rPr lang="en-US" i="1" dirty="0"/>
              <a:t>intentional</a:t>
            </a:r>
            <a:r>
              <a:rPr lang="en-US" dirty="0"/>
              <a:t>. It’s a small action with a big impact.</a:t>
            </a:r>
          </a:p>
          <a:p>
            <a:r>
              <a:rPr lang="en-US" b="1" dirty="0"/>
              <a:t>🧘 Respond to Situations Calmly</a:t>
            </a:r>
            <a:endParaRPr lang="en-US" dirty="0"/>
          </a:p>
          <a:p>
            <a:r>
              <a:rPr lang="en-US" dirty="0"/>
              <a:t>Calmness is not about ignoring problems—it's about managing </a:t>
            </a:r>
            <a:r>
              <a:rPr lang="en-US" i="1" dirty="0"/>
              <a:t>how</a:t>
            </a:r>
            <a:r>
              <a:rPr lang="en-US" dirty="0"/>
              <a:t> we show up.</a:t>
            </a:r>
          </a:p>
          <a:p>
            <a:r>
              <a:rPr lang="en-US" dirty="0"/>
              <a:t>When we stay calm, we’re more likely to de-escalate situations and think clearly.</a:t>
            </a:r>
          </a:p>
          <a:p>
            <a:r>
              <a:rPr lang="en-US" dirty="0"/>
              <a:t>This also models emotional control for others, especially in high-pressure environments like sales or customer service.</a:t>
            </a:r>
          </a:p>
          <a:p>
            <a:r>
              <a:rPr lang="en-US" b="1" dirty="0"/>
              <a:t>💬 Use Positive Body Language</a:t>
            </a:r>
            <a:endParaRPr lang="en-US" dirty="0"/>
          </a:p>
          <a:p>
            <a:r>
              <a:rPr lang="en-US" dirty="0"/>
              <a:t>Your nonverbal signals often speak louder than your words.</a:t>
            </a:r>
          </a:p>
          <a:p>
            <a:r>
              <a:rPr lang="en-US" dirty="0"/>
              <a:t>Open posture, eye contact, and a relaxed tone can convey confidence and composure—even when you’re under pressure.</a:t>
            </a:r>
          </a:p>
          <a:p>
            <a:r>
              <a:rPr lang="en-US" dirty="0"/>
              <a:t>This builds trust and keeps conversations constructive, even during conflict.</a:t>
            </a:r>
          </a:p>
          <a:p>
            <a:r>
              <a:rPr lang="en-US" b="1" dirty="0"/>
              <a:t>🔄 Reframe: "They’re not rejecting me—they need more clarity."</a:t>
            </a:r>
            <a:endParaRPr lang="en-US" dirty="0"/>
          </a:p>
          <a:p>
            <a:r>
              <a:rPr lang="en-US" dirty="0"/>
              <a:t>Reframing means shifting how we interpret a situation.</a:t>
            </a:r>
          </a:p>
          <a:p>
            <a:r>
              <a:rPr lang="en-US" dirty="0"/>
              <a:t>For example: Instead of taking the situation personally, shift your perspective to maintain calm and respond constructively:</a:t>
            </a:r>
          </a:p>
          <a:p>
            <a:r>
              <a:rPr lang="en-US" b="1" dirty="0"/>
              <a:t>Customer says, “I’ll go to another dealer”</a:t>
            </a:r>
            <a:br>
              <a:rPr lang="en-US" dirty="0"/>
            </a:br>
            <a:r>
              <a:rPr lang="en-US" dirty="0"/>
              <a:t>→ </a:t>
            </a:r>
            <a:r>
              <a:rPr lang="en-US" i="1" dirty="0"/>
              <a:t>Reframe:</a:t>
            </a:r>
            <a:r>
              <a:rPr lang="en-US" dirty="0"/>
              <a:t> “They might feel uncertain or need more reassurance. I can focus on understanding what’s missing for them.”</a:t>
            </a:r>
            <a:br>
              <a:rPr lang="en-US" dirty="0"/>
            </a:br>
            <a:r>
              <a:rPr lang="en-US" i="1" dirty="0"/>
              <a:t>(Instead of: “They’re rejecting me or the brand.”)</a:t>
            </a:r>
            <a:endParaRPr lang="en-US" dirty="0"/>
          </a:p>
          <a:p>
            <a:r>
              <a:rPr lang="en-US" b="1" dirty="0"/>
              <a:t>Last-minute cancellation</a:t>
            </a:r>
            <a:br>
              <a:rPr lang="en-US" dirty="0"/>
            </a:br>
            <a:r>
              <a:rPr lang="en-US" dirty="0"/>
              <a:t>→ </a:t>
            </a:r>
            <a:r>
              <a:rPr lang="en-US" i="1" dirty="0"/>
              <a:t>Reframe:</a:t>
            </a:r>
            <a:r>
              <a:rPr lang="en-US" dirty="0"/>
              <a:t> “Something important may have come up. I’ll stay professional and follow up later.”</a:t>
            </a:r>
            <a:br>
              <a:rPr lang="en-US" dirty="0"/>
            </a:br>
            <a:r>
              <a:rPr lang="en-US" i="1" dirty="0"/>
              <a:t>(Instead of: “They don’t respect my time.”)</a:t>
            </a:r>
            <a:endParaRPr lang="en-US" dirty="0"/>
          </a:p>
          <a:p>
            <a:r>
              <a:rPr lang="en-US" b="1" dirty="0"/>
              <a:t>Customer doubts your recommendation</a:t>
            </a:r>
            <a:br>
              <a:rPr lang="en-US" dirty="0"/>
            </a:br>
            <a:r>
              <a:rPr lang="en-US" dirty="0"/>
              <a:t>→ </a:t>
            </a:r>
            <a:r>
              <a:rPr lang="en-US" i="1" dirty="0"/>
              <a:t>Reframe:</a:t>
            </a:r>
            <a:r>
              <a:rPr lang="en-US" dirty="0"/>
              <a:t> “They need more information or don’t fully understand the value yet. This is an opportunity to clarify.”</a:t>
            </a:r>
            <a:br>
              <a:rPr lang="en-US" dirty="0"/>
            </a:br>
            <a:r>
              <a:rPr lang="en-US" i="1" dirty="0"/>
              <a:t>(Instead of: “They don’t trust me.”)</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F8153AE-514F-852E-C0DA-AEDD3D3C91EC}"/>
              </a:ext>
            </a:extLst>
          </p:cNvPr>
          <p:cNvSpPr>
            <a:spLocks noGrp="1"/>
          </p:cNvSpPr>
          <p:nvPr>
            <p:ph type="sldNum" sz="quarter" idx="5"/>
          </p:nvPr>
        </p:nvSpPr>
        <p:spPr/>
        <p:txBody>
          <a:bodyPr/>
          <a:lstStyle/>
          <a:p>
            <a:fld id="{4C825F7B-E364-4EBE-B501-8BFDB444E0ED}" type="slidenum">
              <a:rPr lang="en-US" smtClean="0"/>
              <a:t>152</a:t>
            </a:fld>
            <a:endParaRPr lang="en-US"/>
          </a:p>
        </p:txBody>
      </p:sp>
    </p:spTree>
    <p:extLst>
      <p:ext uri="{BB962C8B-B14F-4D97-AF65-F5344CB8AC3E}">
        <p14:creationId xmlns:p14="http://schemas.microsoft.com/office/powerpoint/2010/main" val="36012142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81F4-1A51-B24D-8A39-E14F58996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38205-B3EF-17EB-81A9-9F96A5626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9225E-6186-FA7F-3311-E02CC743991B}"/>
              </a:ext>
            </a:extLst>
          </p:cNvPr>
          <p:cNvSpPr>
            <a:spLocks noGrp="1"/>
          </p:cNvSpPr>
          <p:nvPr>
            <p:ph type="body" idx="1"/>
          </p:nvPr>
        </p:nvSpPr>
        <p:spPr/>
        <p:txBody>
          <a:bodyPr/>
          <a:lstStyle/>
          <a:p>
            <a:pPr algn="l">
              <a:lnSpc>
                <a:spcPts val="1650"/>
              </a:lnSpc>
              <a:spcAft>
                <a:spcPts val="450"/>
              </a:spcAft>
              <a:buNone/>
            </a:pPr>
            <a:endParaRPr lang="en-US"/>
          </a:p>
        </p:txBody>
      </p:sp>
      <p:sp>
        <p:nvSpPr>
          <p:cNvPr id="4" name="Slide Number Placeholder 3">
            <a:extLst>
              <a:ext uri="{FF2B5EF4-FFF2-40B4-BE49-F238E27FC236}">
                <a16:creationId xmlns:a16="http://schemas.microsoft.com/office/drawing/2014/main" id="{CBA7B390-4516-938A-3F5B-92A075054F52}"/>
              </a:ext>
            </a:extLst>
          </p:cNvPr>
          <p:cNvSpPr>
            <a:spLocks noGrp="1"/>
          </p:cNvSpPr>
          <p:nvPr>
            <p:ph type="sldNum" sz="quarter" idx="5"/>
          </p:nvPr>
        </p:nvSpPr>
        <p:spPr/>
        <p:txBody>
          <a:bodyPr/>
          <a:lstStyle/>
          <a:p>
            <a:fld id="{4C825F7B-E364-4EBE-B501-8BFDB444E0ED}" type="slidenum">
              <a:rPr lang="en-US" smtClean="0"/>
              <a:t>153</a:t>
            </a:fld>
            <a:endParaRPr lang="en-US"/>
          </a:p>
        </p:txBody>
      </p:sp>
    </p:spTree>
    <p:extLst>
      <p:ext uri="{BB962C8B-B14F-4D97-AF65-F5344CB8AC3E}">
        <p14:creationId xmlns:p14="http://schemas.microsoft.com/office/powerpoint/2010/main" val="29993762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18120-0D81-C1D5-7DEA-CFBDB6492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D5190C-6DD0-2401-257C-7D948085D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4902A-1F4A-684C-C48E-7E44C558E3CE}"/>
              </a:ext>
            </a:extLst>
          </p:cNvPr>
          <p:cNvSpPr>
            <a:spLocks noGrp="1"/>
          </p:cNvSpPr>
          <p:nvPr>
            <p:ph type="body" idx="1"/>
          </p:nvPr>
        </p:nvSpPr>
        <p:spPr/>
        <p:txBody>
          <a:bodyPr/>
          <a:lstStyle/>
          <a:p>
            <a:pPr algn="l">
              <a:lnSpc>
                <a:spcPts val="1650"/>
              </a:lnSpc>
              <a:spcAft>
                <a:spcPts val="450"/>
              </a:spcAft>
              <a:buNone/>
            </a:pPr>
            <a:r>
              <a:rPr lang="en-US" b="0" i="0">
                <a:solidFill>
                  <a:srgbClr val="474747"/>
                </a:solidFill>
                <a:effectLst/>
                <a:latin typeface="Arial" panose="020B0604020202020204" pitchFamily="34" charset="0"/>
              </a:rPr>
              <a:t>George Washington Carver was an American agricultural scientist and inventor who promoted alternative crops to cotton and methods to prevent soil depletion. He was one of the most prominent black scientists of the early 20th century.</a:t>
            </a:r>
            <a:endParaRPr lang="en-US"/>
          </a:p>
        </p:txBody>
      </p:sp>
      <p:sp>
        <p:nvSpPr>
          <p:cNvPr id="4" name="Slide Number Placeholder 3">
            <a:extLst>
              <a:ext uri="{FF2B5EF4-FFF2-40B4-BE49-F238E27FC236}">
                <a16:creationId xmlns:a16="http://schemas.microsoft.com/office/drawing/2014/main" id="{4EDECD23-BF13-7900-01AA-D562D0CF5D9E}"/>
              </a:ext>
            </a:extLst>
          </p:cNvPr>
          <p:cNvSpPr>
            <a:spLocks noGrp="1"/>
          </p:cNvSpPr>
          <p:nvPr>
            <p:ph type="sldNum" sz="quarter" idx="5"/>
          </p:nvPr>
        </p:nvSpPr>
        <p:spPr/>
        <p:txBody>
          <a:bodyPr/>
          <a:lstStyle/>
          <a:p>
            <a:fld id="{4C825F7B-E364-4EBE-B501-8BFDB444E0ED}" type="slidenum">
              <a:rPr lang="en-US" smtClean="0"/>
              <a:t>154</a:t>
            </a:fld>
            <a:endParaRPr lang="en-US"/>
          </a:p>
        </p:txBody>
      </p:sp>
    </p:spTree>
    <p:extLst>
      <p:ext uri="{BB962C8B-B14F-4D97-AF65-F5344CB8AC3E}">
        <p14:creationId xmlns:p14="http://schemas.microsoft.com/office/powerpoint/2010/main" val="20249256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C576F-28D6-63F4-BFCA-680BB83E9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085A9-1579-0FE6-83DA-C312126CEA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0A9F61-8907-ECBB-176F-EA51DCB67C8B}"/>
              </a:ext>
            </a:extLst>
          </p:cNvPr>
          <p:cNvSpPr>
            <a:spLocks noGrp="1"/>
          </p:cNvSpPr>
          <p:nvPr>
            <p:ph type="body" idx="1"/>
          </p:nvPr>
        </p:nvSpPr>
        <p:spPr/>
        <p:txBody>
          <a:bodyPr/>
          <a:lstStyle/>
          <a:p>
            <a:pPr marL="0" marR="0" lvl="0" indent="0" algn="l" defTabSz="914400" rtl="0" eaLnBrk="1" fontAlgn="auto" latinLnBrk="0" hangingPunct="1">
              <a:lnSpc>
                <a:spcPts val="1650"/>
              </a:lnSpc>
              <a:spcBef>
                <a:spcPts val="0"/>
              </a:spcBef>
              <a:spcAft>
                <a:spcPts val="450"/>
              </a:spcAft>
              <a:buClrTx/>
              <a:buSzTx/>
              <a:buFontTx/>
              <a:buNone/>
              <a:tabLst/>
              <a:defRPr/>
            </a:pPr>
            <a:r>
              <a:rPr lang="en-GB" b="1" dirty="0">
                <a:solidFill>
                  <a:schemeClr val="tx2"/>
                </a:solidFill>
              </a:rPr>
              <a:t>Empathy</a:t>
            </a:r>
            <a:r>
              <a:rPr lang="en-GB" dirty="0">
                <a:solidFill>
                  <a:schemeClr val="tx2"/>
                </a:solidFill>
              </a:rPr>
              <a:t> </a:t>
            </a:r>
            <a:r>
              <a:rPr lang="en-GB" dirty="0"/>
              <a:t>- Put yourself in someone else’s position – try to imagine and picture how your customer may feel. Listen to what your customers are saying without interrupting or making pre-formed assumptions about what they may say or want.</a:t>
            </a:r>
          </a:p>
          <a:p>
            <a:pPr algn="l">
              <a:lnSpc>
                <a:spcPts val="1650"/>
              </a:lnSpc>
              <a:spcAft>
                <a:spcPts val="450"/>
              </a:spcAft>
              <a:buNone/>
            </a:pPr>
            <a:endParaRPr lang="en-US" dirty="0"/>
          </a:p>
        </p:txBody>
      </p:sp>
      <p:sp>
        <p:nvSpPr>
          <p:cNvPr id="4" name="Slide Number Placeholder 3">
            <a:extLst>
              <a:ext uri="{FF2B5EF4-FFF2-40B4-BE49-F238E27FC236}">
                <a16:creationId xmlns:a16="http://schemas.microsoft.com/office/drawing/2014/main" id="{268C5797-2967-D0EB-80B7-D38CB95F05A9}"/>
              </a:ext>
            </a:extLst>
          </p:cNvPr>
          <p:cNvSpPr>
            <a:spLocks noGrp="1"/>
          </p:cNvSpPr>
          <p:nvPr>
            <p:ph type="sldNum" sz="quarter" idx="5"/>
          </p:nvPr>
        </p:nvSpPr>
        <p:spPr/>
        <p:txBody>
          <a:bodyPr/>
          <a:lstStyle/>
          <a:p>
            <a:fld id="{4C825F7B-E364-4EBE-B501-8BFDB444E0ED}" type="slidenum">
              <a:rPr lang="en-US" smtClean="0"/>
              <a:t>155</a:t>
            </a:fld>
            <a:endParaRPr lang="en-US"/>
          </a:p>
        </p:txBody>
      </p:sp>
    </p:spTree>
    <p:extLst>
      <p:ext uri="{BB962C8B-B14F-4D97-AF65-F5344CB8AC3E}">
        <p14:creationId xmlns:p14="http://schemas.microsoft.com/office/powerpoint/2010/main" val="32713395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5064E-375D-9F36-334A-D6581BDC2B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9F3DE9-C104-1EFD-0B89-3963F033D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1425E6-FE18-352F-7EF7-AC87E1C45DCA}"/>
              </a:ext>
            </a:extLst>
          </p:cNvPr>
          <p:cNvSpPr>
            <a:spLocks noGrp="1"/>
          </p:cNvSpPr>
          <p:nvPr>
            <p:ph type="body" idx="1"/>
          </p:nvPr>
        </p:nvSpPr>
        <p:spPr/>
        <p:txBody>
          <a:bodyPr/>
          <a:lstStyle/>
          <a:p>
            <a:r>
              <a:rPr lang="en-US" dirty="0"/>
              <a:t>Anthropologists make their living watching others in their natural state without letting their own thoughts and feelings disturb</a:t>
            </a:r>
            <a:r>
              <a:rPr lang="en-US" baseline="0" dirty="0"/>
              <a:t> the observation. This is social awareness in its purest form.</a:t>
            </a:r>
          </a:p>
          <a:p>
            <a:r>
              <a:rPr lang="en-US" baseline="0" dirty="0"/>
              <a:t>Reading body language – emotional wheel</a:t>
            </a:r>
          </a:p>
          <a:p>
            <a:endParaRPr lang="en-US" baseline="0" dirty="0"/>
          </a:p>
          <a:p>
            <a:r>
              <a:rPr lang="en-US" dirty="0"/>
              <a:t>Reading emotional cues:</a:t>
            </a:r>
          </a:p>
          <a:p>
            <a:r>
              <a:rPr lang="en-US" dirty="0"/>
              <a:t>- Facial expressions, silence, over-talking</a:t>
            </a:r>
          </a:p>
          <a:p>
            <a:r>
              <a:rPr lang="en-US" dirty="0"/>
              <a:t>Watch for signs of doubt, frustration, confusion, or enthusiasm</a:t>
            </a:r>
          </a:p>
          <a:p>
            <a:r>
              <a:rPr lang="en-US" dirty="0"/>
              <a:t>Ask questions to uncover feelings, not just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chemeClr val="tx2"/>
                </a:solidFill>
              </a:rPr>
              <a:t>Empathy</a:t>
            </a:r>
            <a:r>
              <a:rPr lang="en-GB" dirty="0">
                <a:solidFill>
                  <a:schemeClr val="tx2"/>
                </a:solidFill>
              </a:rPr>
              <a:t> </a:t>
            </a:r>
            <a:r>
              <a:rPr lang="en-GB" dirty="0"/>
              <a:t>- Put yourself in someone else’s position – try to imagine and picture how your customer may feel. Listen to what your customers are saying without interrupting or making pre-formed assumptions about what they may say or want.</a:t>
            </a:r>
          </a:p>
          <a:p>
            <a:endParaRPr lang="en-US" baseline="0" dirty="0"/>
          </a:p>
          <a:p>
            <a:endParaRPr lang="en-US" baseline="0" dirty="0"/>
          </a:p>
          <a:p>
            <a:endParaRPr lang="en-US" dirty="0"/>
          </a:p>
          <a:p>
            <a:pPr algn="l">
              <a:lnSpc>
                <a:spcPts val="1650"/>
              </a:lnSpc>
              <a:spcAft>
                <a:spcPts val="450"/>
              </a:spcAft>
              <a:buNone/>
            </a:pPr>
            <a:endParaRPr lang="en-US" dirty="0"/>
          </a:p>
        </p:txBody>
      </p:sp>
      <p:sp>
        <p:nvSpPr>
          <p:cNvPr id="4" name="Slide Number Placeholder 3">
            <a:extLst>
              <a:ext uri="{FF2B5EF4-FFF2-40B4-BE49-F238E27FC236}">
                <a16:creationId xmlns:a16="http://schemas.microsoft.com/office/drawing/2014/main" id="{B0C99E3D-D8E3-41A7-A63F-7756534C93AA}"/>
              </a:ext>
            </a:extLst>
          </p:cNvPr>
          <p:cNvSpPr>
            <a:spLocks noGrp="1"/>
          </p:cNvSpPr>
          <p:nvPr>
            <p:ph type="sldNum" sz="quarter" idx="5"/>
          </p:nvPr>
        </p:nvSpPr>
        <p:spPr/>
        <p:txBody>
          <a:bodyPr/>
          <a:lstStyle/>
          <a:p>
            <a:fld id="{4C825F7B-E364-4EBE-B501-8BFDB444E0ED}" type="slidenum">
              <a:rPr lang="en-US" smtClean="0"/>
              <a:t>156</a:t>
            </a:fld>
            <a:endParaRPr lang="en-US"/>
          </a:p>
        </p:txBody>
      </p:sp>
    </p:spTree>
    <p:extLst>
      <p:ext uri="{BB962C8B-B14F-4D97-AF65-F5344CB8AC3E}">
        <p14:creationId xmlns:p14="http://schemas.microsoft.com/office/powerpoint/2010/main" val="15330918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31F14-015B-F9E4-A6B1-7823A2481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EBEFC7-9BAE-6766-32CB-29775C712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824AC-17DC-E4C8-1557-576558ACBDCD}"/>
              </a:ext>
            </a:extLst>
          </p:cNvPr>
          <p:cNvSpPr>
            <a:spLocks noGrp="1"/>
          </p:cNvSpPr>
          <p:nvPr>
            <p:ph type="body" idx="1"/>
          </p:nvPr>
        </p:nvSpPr>
        <p:spPr/>
        <p:txBody>
          <a:bodyPr/>
          <a:lstStyle/>
          <a:p>
            <a:pPr algn="l">
              <a:lnSpc>
                <a:spcPts val="1650"/>
              </a:lnSpc>
              <a:spcAft>
                <a:spcPts val="450"/>
              </a:spcAft>
              <a:buNone/>
            </a:pPr>
            <a:r>
              <a:rPr lang="en-US" b="0" i="0" dirty="0">
                <a:solidFill>
                  <a:srgbClr val="474747"/>
                </a:solidFill>
                <a:effectLst/>
                <a:latin typeface="Arial" panose="020B0604020202020204" pitchFamily="34" charset="0"/>
              </a:rPr>
              <a:t>Daniel Handler is an American author, musician, screenwriter, television writer, and television producer. He is best known for his children's book series A Series of Unfortunate Events and All the Wrong Questions, published under the pen name Lemony Snicket.</a:t>
            </a:r>
            <a:endParaRPr lang="en-US" dirty="0"/>
          </a:p>
        </p:txBody>
      </p:sp>
      <p:sp>
        <p:nvSpPr>
          <p:cNvPr id="4" name="Slide Number Placeholder 3">
            <a:extLst>
              <a:ext uri="{FF2B5EF4-FFF2-40B4-BE49-F238E27FC236}">
                <a16:creationId xmlns:a16="http://schemas.microsoft.com/office/drawing/2014/main" id="{D88BD706-1AB7-819E-FBE0-36AF2B5AB613}"/>
              </a:ext>
            </a:extLst>
          </p:cNvPr>
          <p:cNvSpPr>
            <a:spLocks noGrp="1"/>
          </p:cNvSpPr>
          <p:nvPr>
            <p:ph type="sldNum" sz="quarter" idx="5"/>
          </p:nvPr>
        </p:nvSpPr>
        <p:spPr/>
        <p:txBody>
          <a:bodyPr/>
          <a:lstStyle/>
          <a:p>
            <a:fld id="{4C825F7B-E364-4EBE-B501-8BFDB444E0ED}" type="slidenum">
              <a:rPr lang="en-US" smtClean="0"/>
              <a:t>157</a:t>
            </a:fld>
            <a:endParaRPr lang="en-US"/>
          </a:p>
        </p:txBody>
      </p:sp>
    </p:spTree>
    <p:extLst>
      <p:ext uri="{BB962C8B-B14F-4D97-AF65-F5344CB8AC3E}">
        <p14:creationId xmlns:p14="http://schemas.microsoft.com/office/powerpoint/2010/main" val="25043722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6DC-0D6B-41BC-55E5-90E78A1B23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DD04C-5C2C-69D2-17F7-62E0254AA9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B56009-C60E-1813-D314-6E8E48BE765D}"/>
              </a:ext>
            </a:extLst>
          </p:cNvPr>
          <p:cNvSpPr>
            <a:spLocks noGrp="1"/>
          </p:cNvSpPr>
          <p:nvPr>
            <p:ph type="body" idx="1"/>
          </p:nvPr>
        </p:nvSpPr>
        <p:spPr/>
        <p:txBody>
          <a:bodyPr/>
          <a:lstStyle/>
          <a:p>
            <a:pPr algn="l">
              <a:lnSpc>
                <a:spcPts val="1650"/>
              </a:lnSpc>
              <a:spcAft>
                <a:spcPts val="450"/>
              </a:spcAft>
              <a:buNone/>
            </a:pPr>
            <a:endParaRPr lang="en-US"/>
          </a:p>
        </p:txBody>
      </p:sp>
      <p:sp>
        <p:nvSpPr>
          <p:cNvPr id="4" name="Slide Number Placeholder 3">
            <a:extLst>
              <a:ext uri="{FF2B5EF4-FFF2-40B4-BE49-F238E27FC236}">
                <a16:creationId xmlns:a16="http://schemas.microsoft.com/office/drawing/2014/main" id="{14750A48-F73B-A946-97E1-073A956DD59C}"/>
              </a:ext>
            </a:extLst>
          </p:cNvPr>
          <p:cNvSpPr>
            <a:spLocks noGrp="1"/>
          </p:cNvSpPr>
          <p:nvPr>
            <p:ph type="sldNum" sz="quarter" idx="5"/>
          </p:nvPr>
        </p:nvSpPr>
        <p:spPr/>
        <p:txBody>
          <a:bodyPr/>
          <a:lstStyle/>
          <a:p>
            <a:fld id="{4C825F7B-E364-4EBE-B501-8BFDB444E0ED}" type="slidenum">
              <a:rPr lang="en-US" smtClean="0"/>
              <a:t>158</a:t>
            </a:fld>
            <a:endParaRPr lang="en-US"/>
          </a:p>
        </p:txBody>
      </p:sp>
    </p:spTree>
    <p:extLst>
      <p:ext uri="{BB962C8B-B14F-4D97-AF65-F5344CB8AC3E}">
        <p14:creationId xmlns:p14="http://schemas.microsoft.com/office/powerpoint/2010/main" val="562985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2353B-F715-3A63-201B-CBA284E4D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61CD0-0A0F-665C-5357-012DA480BD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AA00A-02DA-4582-045E-F46E9C7AA36A}"/>
              </a:ext>
            </a:extLst>
          </p:cNvPr>
          <p:cNvSpPr>
            <a:spLocks noGrp="1"/>
          </p:cNvSpPr>
          <p:nvPr>
            <p:ph type="body" idx="1"/>
          </p:nvPr>
        </p:nvSpPr>
        <p:spPr/>
        <p:txBody>
          <a:bodyPr/>
          <a:lstStyle/>
          <a:p>
            <a:pPr>
              <a:buNone/>
            </a:pPr>
            <a:r>
              <a:rPr lang="en-US" dirty="0"/>
              <a:t>Contrast with Slide 1: This moves from "what" to "how well."</a:t>
            </a:r>
          </a:p>
          <a:p>
            <a:pPr>
              <a:buNone/>
            </a:pPr>
            <a:r>
              <a:rPr lang="en-US" dirty="0"/>
              <a:t>Say: </a:t>
            </a:r>
            <a:r>
              <a:rPr lang="en-US" i="1" dirty="0"/>
              <a:t>“What’s the difference between just sending a message and ensuring it lands well?”</a:t>
            </a:r>
            <a:endParaRPr lang="en-US" dirty="0"/>
          </a:p>
          <a:p>
            <a:pPr>
              <a:buNone/>
            </a:pPr>
            <a:r>
              <a:rPr lang="en-US" dirty="0"/>
              <a:t>Introduce the concept of two-way communication: “Communication is only complete when the other person receives and responds.”</a:t>
            </a:r>
          </a:p>
          <a:p>
            <a:r>
              <a:rPr lang="en-US" dirty="0"/>
              <a:t>Give example: </a:t>
            </a:r>
            <a:r>
              <a:rPr lang="en-US" i="1" dirty="0"/>
              <a:t>“You explain a feature to a customer. If they nod, does it mean they understood? Not necessarily. That’s why feedback and active checking are key.”</a:t>
            </a:r>
            <a:endParaRPr lang="en-US" dirty="0"/>
          </a:p>
        </p:txBody>
      </p:sp>
      <p:sp>
        <p:nvSpPr>
          <p:cNvPr id="4" name="Slide Number Placeholder 3">
            <a:extLst>
              <a:ext uri="{FF2B5EF4-FFF2-40B4-BE49-F238E27FC236}">
                <a16:creationId xmlns:a16="http://schemas.microsoft.com/office/drawing/2014/main" id="{3D29E595-E72E-6AE7-F47F-46DD3DC20A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A54342-E321-41B6-95CE-82740D29B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1551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917AD-9AAD-18BF-E5C7-69A85E39E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595D5-2662-780F-D6E8-2B34C3BC8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00639-A062-4899-A9D3-3B68F9EE9F2F}"/>
              </a:ext>
            </a:extLst>
          </p:cNvPr>
          <p:cNvSpPr>
            <a:spLocks noGrp="1"/>
          </p:cNvSpPr>
          <p:nvPr>
            <p:ph type="body" idx="1"/>
          </p:nvPr>
        </p:nvSpPr>
        <p:spPr/>
        <p:txBody>
          <a:bodyPr/>
          <a:lstStyle/>
          <a:p>
            <a:r>
              <a:rPr lang="en-US" baseline="0"/>
              <a:t>Go box by box</a:t>
            </a:r>
          </a:p>
          <a:p>
            <a:r>
              <a:rPr lang="en-US" baseline="0"/>
              <a:t>Importance of empathy</a:t>
            </a:r>
          </a:p>
          <a:p>
            <a:r>
              <a:rPr lang="en-US" baseline="0"/>
              <a:t>Relationship management</a:t>
            </a:r>
          </a:p>
          <a:p>
            <a:pPr algn="l">
              <a:lnSpc>
                <a:spcPts val="1650"/>
              </a:lnSpc>
              <a:spcAft>
                <a:spcPts val="450"/>
              </a:spcAft>
              <a:buNone/>
            </a:pPr>
            <a:endParaRPr lang="en-US"/>
          </a:p>
        </p:txBody>
      </p:sp>
      <p:sp>
        <p:nvSpPr>
          <p:cNvPr id="4" name="Slide Number Placeholder 3">
            <a:extLst>
              <a:ext uri="{FF2B5EF4-FFF2-40B4-BE49-F238E27FC236}">
                <a16:creationId xmlns:a16="http://schemas.microsoft.com/office/drawing/2014/main" id="{05F4D1E1-458C-516D-80B7-BE5A3901CB81}"/>
              </a:ext>
            </a:extLst>
          </p:cNvPr>
          <p:cNvSpPr>
            <a:spLocks noGrp="1"/>
          </p:cNvSpPr>
          <p:nvPr>
            <p:ph type="sldNum" sz="quarter" idx="5"/>
          </p:nvPr>
        </p:nvSpPr>
        <p:spPr/>
        <p:txBody>
          <a:bodyPr/>
          <a:lstStyle/>
          <a:p>
            <a:fld id="{4C825F7B-E364-4EBE-B501-8BFDB444E0ED}" type="slidenum">
              <a:rPr lang="en-US" smtClean="0"/>
              <a:t>159</a:t>
            </a:fld>
            <a:endParaRPr lang="en-US"/>
          </a:p>
        </p:txBody>
      </p:sp>
    </p:spTree>
    <p:extLst>
      <p:ext uri="{BB962C8B-B14F-4D97-AF65-F5344CB8AC3E}">
        <p14:creationId xmlns:p14="http://schemas.microsoft.com/office/powerpoint/2010/main" val="34548034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8418C-1E08-D4C3-D5AF-A4BE83EDB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14B66-BD98-9E2C-2982-B75CAB55E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BAC7A1-7184-1534-1256-8E6B71FD2FB7}"/>
              </a:ext>
            </a:extLst>
          </p:cNvPr>
          <p:cNvSpPr>
            <a:spLocks noGrp="1"/>
          </p:cNvSpPr>
          <p:nvPr>
            <p:ph type="body" idx="1"/>
          </p:nvPr>
        </p:nvSpPr>
        <p:spPr/>
        <p:txBody>
          <a:bodyPr/>
          <a:lstStyle/>
          <a:p>
            <a:r>
              <a:rPr lang="en-US" baseline="0"/>
              <a:t>Go box by box</a:t>
            </a:r>
          </a:p>
          <a:p>
            <a:r>
              <a:rPr lang="en-US" baseline="0"/>
              <a:t>Importance of empathy</a:t>
            </a:r>
          </a:p>
          <a:p>
            <a:r>
              <a:rPr lang="en-US" baseline="0"/>
              <a:t>Relationship management</a:t>
            </a:r>
          </a:p>
          <a:p>
            <a:pPr algn="l">
              <a:lnSpc>
                <a:spcPts val="1650"/>
              </a:lnSpc>
              <a:spcAft>
                <a:spcPts val="450"/>
              </a:spcAft>
              <a:buNone/>
            </a:pPr>
            <a:endParaRPr lang="en-US"/>
          </a:p>
        </p:txBody>
      </p:sp>
      <p:sp>
        <p:nvSpPr>
          <p:cNvPr id="4" name="Slide Number Placeholder 3">
            <a:extLst>
              <a:ext uri="{FF2B5EF4-FFF2-40B4-BE49-F238E27FC236}">
                <a16:creationId xmlns:a16="http://schemas.microsoft.com/office/drawing/2014/main" id="{4C96D5BD-CC6C-DDD5-D737-4C9ADC5DF7D4}"/>
              </a:ext>
            </a:extLst>
          </p:cNvPr>
          <p:cNvSpPr>
            <a:spLocks noGrp="1"/>
          </p:cNvSpPr>
          <p:nvPr>
            <p:ph type="sldNum" sz="quarter" idx="5"/>
          </p:nvPr>
        </p:nvSpPr>
        <p:spPr/>
        <p:txBody>
          <a:bodyPr/>
          <a:lstStyle/>
          <a:p>
            <a:fld id="{4C825F7B-E364-4EBE-B501-8BFDB444E0ED}" type="slidenum">
              <a:rPr lang="en-US" smtClean="0"/>
              <a:t>160</a:t>
            </a:fld>
            <a:endParaRPr lang="en-US"/>
          </a:p>
        </p:txBody>
      </p:sp>
    </p:spTree>
    <p:extLst>
      <p:ext uri="{BB962C8B-B14F-4D97-AF65-F5344CB8AC3E}">
        <p14:creationId xmlns:p14="http://schemas.microsoft.com/office/powerpoint/2010/main" val="5751632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75AAF-6AC1-6535-7A66-373DEE0F39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1FC00-3110-DDF3-04C1-2D6C5EFD8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8C888-20D2-42A5-1236-3C81B7213DFA}"/>
              </a:ext>
            </a:extLst>
          </p:cNvPr>
          <p:cNvSpPr>
            <a:spLocks noGrp="1"/>
          </p:cNvSpPr>
          <p:nvPr>
            <p:ph type="body" idx="1"/>
          </p:nvPr>
        </p:nvSpPr>
        <p:spPr/>
        <p:txBody>
          <a:bodyPr/>
          <a:lstStyle/>
          <a:p>
            <a:pPr algn="l">
              <a:lnSpc>
                <a:spcPts val="1650"/>
              </a:lnSpc>
              <a:spcAft>
                <a:spcPts val="450"/>
              </a:spcAft>
              <a:buNone/>
            </a:pPr>
            <a:r>
              <a:rPr lang="en-US" b="0" i="0">
                <a:solidFill>
                  <a:srgbClr val="1F1F1F"/>
                </a:solidFill>
                <a:effectLst/>
                <a:latin typeface="Google Sans"/>
              </a:rPr>
              <a:t>Daniel Goleman (born March 7, 1946) is an </a:t>
            </a:r>
            <a:r>
              <a:rPr lang="en-US" b="0" i="0">
                <a:solidFill>
                  <a:srgbClr val="040C28"/>
                </a:solidFill>
                <a:effectLst/>
                <a:latin typeface="Google Sans"/>
              </a:rPr>
              <a:t>American psychologist, author, and science journalist</a:t>
            </a:r>
            <a:r>
              <a:rPr lang="en-US" b="0" i="0">
                <a:solidFill>
                  <a:srgbClr val="1F1F1F"/>
                </a:solidFill>
                <a:effectLst/>
                <a:latin typeface="Google Sans"/>
              </a:rPr>
              <a:t>. For twelve years, he wrote for The New York Times, reporting on the brain and behavioral sciences.</a:t>
            </a:r>
            <a:endParaRPr lang="en-US"/>
          </a:p>
        </p:txBody>
      </p:sp>
      <p:sp>
        <p:nvSpPr>
          <p:cNvPr id="4" name="Slide Number Placeholder 3">
            <a:extLst>
              <a:ext uri="{FF2B5EF4-FFF2-40B4-BE49-F238E27FC236}">
                <a16:creationId xmlns:a16="http://schemas.microsoft.com/office/drawing/2014/main" id="{E667B122-18A4-FCA0-7DF1-454300EA6EA8}"/>
              </a:ext>
            </a:extLst>
          </p:cNvPr>
          <p:cNvSpPr>
            <a:spLocks noGrp="1"/>
          </p:cNvSpPr>
          <p:nvPr>
            <p:ph type="sldNum" sz="quarter" idx="5"/>
          </p:nvPr>
        </p:nvSpPr>
        <p:spPr/>
        <p:txBody>
          <a:bodyPr/>
          <a:lstStyle/>
          <a:p>
            <a:fld id="{4C825F7B-E364-4EBE-B501-8BFDB444E0ED}" type="slidenum">
              <a:rPr lang="en-US" smtClean="0"/>
              <a:t>161</a:t>
            </a:fld>
            <a:endParaRPr lang="en-US"/>
          </a:p>
        </p:txBody>
      </p:sp>
    </p:spTree>
    <p:extLst>
      <p:ext uri="{BB962C8B-B14F-4D97-AF65-F5344CB8AC3E}">
        <p14:creationId xmlns:p14="http://schemas.microsoft.com/office/powerpoint/2010/main" val="36185347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96975-55FA-DD7F-74CD-977D21BB9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FD3A6A-549C-4F45-2983-AF79B19FFC59}"/>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3C6C9B03-A334-DD15-8F27-073C28AC70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222E56-5C6E-2805-F6AA-C9ABF181701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B3F5A-2990-4D4F-8131-524BF39C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2965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59D0-AA03-8A8D-D425-2F44023820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E4FE76-8756-0E36-D550-86D803343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70F65-4D1D-17EC-DBF8-4D0C672400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58B7C1-6A15-8C00-9F85-2C9C4EA2167D}"/>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329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2DF5F-A51E-8DEC-E98C-823041A9A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A8CC8-375D-5386-6414-99D2F392A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E4ACF-7534-CF15-8C60-F1AA60AB44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CB8C77-B571-5E4A-EA25-F2F36533A48A}"/>
              </a:ext>
            </a:extLst>
          </p:cNvPr>
          <p:cNvSpPr>
            <a:spLocks noGrp="1"/>
          </p:cNvSpPr>
          <p:nvPr>
            <p:ph type="sldNum"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31774"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60670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B7211-0FFF-FE40-31AA-2613D25D2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2A61CF-187D-3031-831C-01AF3D04B3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9E460B-82DF-E6FB-348A-BB1861BAA4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FB8A0B-7D10-B615-5FFE-85A40206505D}"/>
              </a:ext>
            </a:extLst>
          </p:cNvPr>
          <p:cNvSpPr>
            <a:spLocks noGrp="1"/>
          </p:cNvSpPr>
          <p:nvPr>
            <p:ph type="sldNum"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31774"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10209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B708-D042-9EC3-0623-4235299B10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941E9E-2F46-8012-A155-962E084973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1972A-DDC3-2CEE-0A31-4B161E7A31AF}"/>
              </a:ext>
            </a:extLst>
          </p:cNvPr>
          <p:cNvSpPr>
            <a:spLocks noGrp="1"/>
          </p:cNvSpPr>
          <p:nvPr>
            <p:ph type="body" idx="1"/>
          </p:nvPr>
        </p:nvSpPr>
        <p:spPr/>
        <p:txBody>
          <a:bodyPr/>
          <a:lstStyle/>
          <a:p>
            <a:r>
              <a:rPr lang="en-US" b="1" dirty="0"/>
              <a:t>Tell: </a:t>
            </a:r>
            <a:r>
              <a:rPr lang="en-US" dirty="0"/>
              <a:t>Trainer to signpost and highlight the access and benefits of engaging and completing the AI Learning Plan and link this to previous IDP discussion.</a:t>
            </a:r>
          </a:p>
        </p:txBody>
      </p:sp>
      <p:sp>
        <p:nvSpPr>
          <p:cNvPr id="4" name="Slide Number Placeholder 3">
            <a:extLst>
              <a:ext uri="{FF2B5EF4-FFF2-40B4-BE49-F238E27FC236}">
                <a16:creationId xmlns:a16="http://schemas.microsoft.com/office/drawing/2014/main" id="{FF5D6089-3E72-B1AC-9975-5253DEE79C9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697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D78F2-F272-25A2-F951-20151128B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4FC16-81FC-A583-8117-68BC0B9ACB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B773F-CA3A-6B81-181C-59BBA45140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BA64F41-F9B5-E020-E3C3-4B915766A5D1}"/>
              </a:ext>
            </a:extLst>
          </p:cNvPr>
          <p:cNvSpPr>
            <a:spLocks noGrp="1"/>
          </p:cNvSpPr>
          <p:nvPr>
            <p:ph type="sldNum"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31774"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155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8D25-CB95-0B05-9FE5-2E4DB9B18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80558-F155-6133-1138-3BE9420CF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7D052-8168-8116-C8B1-762B6B0ABD78}"/>
              </a:ext>
            </a:extLst>
          </p:cNvPr>
          <p:cNvSpPr>
            <a:spLocks noGrp="1"/>
          </p:cNvSpPr>
          <p:nvPr>
            <p:ph type="body" idx="1"/>
          </p:nvPr>
        </p:nvSpPr>
        <p:spPr/>
        <p:txBody>
          <a:bodyPr/>
          <a:lstStyle/>
          <a:p>
            <a:pPr>
              <a:buNone/>
            </a:pPr>
            <a:r>
              <a:rPr lang="en-US" dirty="0"/>
              <a:t>Ask: </a:t>
            </a:r>
            <a:r>
              <a:rPr lang="en-US" i="1" dirty="0"/>
              <a:t>“Which one of these benefits has the biggest impact in your day-to-day role?”</a:t>
            </a:r>
            <a:endParaRPr lang="en-US" dirty="0"/>
          </a:p>
          <a:p>
            <a:pPr>
              <a:buNone/>
            </a:pPr>
            <a:r>
              <a:rPr lang="en-US" dirty="0"/>
              <a:t>Give a real example for each:</a:t>
            </a:r>
          </a:p>
          <a:p>
            <a:pPr>
              <a:buFont typeface="Arial" panose="020B0604020202020204" pitchFamily="34" charset="0"/>
              <a:buChar char="•"/>
            </a:pPr>
            <a:r>
              <a:rPr lang="en-US" dirty="0"/>
              <a:t>Quicker problem solving → misunderstandings don’t drag out.</a:t>
            </a:r>
          </a:p>
          <a:p>
            <a:pPr>
              <a:buFont typeface="Arial" panose="020B0604020202020204" pitchFamily="34" charset="0"/>
              <a:buChar char="•"/>
            </a:pPr>
            <a:r>
              <a:rPr lang="en-US" dirty="0"/>
              <a:t>Better decisions → when all sides are heard, outcomes improve.</a:t>
            </a:r>
          </a:p>
          <a:p>
            <a:pPr>
              <a:buFont typeface="Arial" panose="020B0604020202020204" pitchFamily="34" charset="0"/>
              <a:buChar char="•"/>
            </a:pPr>
            <a:r>
              <a:rPr lang="en-US" dirty="0"/>
              <a:t>Steady workflow → fewer errors, less rework.</a:t>
            </a:r>
          </a:p>
          <a:p>
            <a:pPr>
              <a:buFont typeface="Arial" panose="020B0604020202020204" pitchFamily="34" charset="0"/>
              <a:buChar char="•"/>
            </a:pPr>
            <a:r>
              <a:rPr lang="en-US" dirty="0"/>
              <a:t>Stronger relationships → internally and with customers.</a:t>
            </a:r>
          </a:p>
          <a:p>
            <a:pPr>
              <a:buFont typeface="Arial" panose="020B0604020202020204" pitchFamily="34" charset="0"/>
              <a:buChar char="•"/>
            </a:pPr>
            <a:r>
              <a:rPr lang="en-US" dirty="0"/>
              <a:t>Professional image → clear communicators earn more trust.</a:t>
            </a:r>
          </a:p>
          <a:p>
            <a:r>
              <a:rPr lang="en-US" dirty="0"/>
              <a:t>Transition smoothly: </a:t>
            </a:r>
            <a:r>
              <a:rPr lang="en-US" i="1" dirty="0"/>
              <a:t>“To achieve all of this, we need to understand the process of communication… but before we do that let us do an activity</a:t>
            </a:r>
            <a:endParaRPr lang="en-US" dirty="0"/>
          </a:p>
          <a:p>
            <a:endParaRPr lang="ar-AE" b="1" dirty="0"/>
          </a:p>
        </p:txBody>
      </p:sp>
      <p:sp>
        <p:nvSpPr>
          <p:cNvPr id="4" name="Slide Number Placeholder 3">
            <a:extLst>
              <a:ext uri="{FF2B5EF4-FFF2-40B4-BE49-F238E27FC236}">
                <a16:creationId xmlns:a16="http://schemas.microsoft.com/office/drawing/2014/main" id="{2BDB3540-13EA-0ABF-D217-E8029110E209}"/>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13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31695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47D32-F5B1-185E-F0FA-0E86266C2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9922E-B0A1-283A-1B00-58E9DE71A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6684C-2249-E6E6-F552-0C5A75469230}"/>
              </a:ext>
            </a:extLst>
          </p:cNvPr>
          <p:cNvSpPr>
            <a:spLocks noGrp="1"/>
          </p:cNvSpPr>
          <p:nvPr>
            <p:ph type="body" idx="1"/>
          </p:nvPr>
        </p:nvSpPr>
        <p:spPr/>
        <p:txBody>
          <a:bodyPr/>
          <a:lstStyle/>
          <a:p>
            <a:pPr>
              <a:buNone/>
            </a:pPr>
            <a:r>
              <a:rPr lang="en-US" dirty="0"/>
              <a:t>This activity is a fun way to demonstrate how important it is to communicate clearly.</a:t>
            </a:r>
          </a:p>
          <a:p>
            <a:pPr>
              <a:buNone/>
            </a:pPr>
            <a:endParaRPr lang="en-US" dirty="0"/>
          </a:p>
          <a:p>
            <a:pPr>
              <a:buNone/>
            </a:pPr>
            <a:r>
              <a:rPr lang="en-US" b="1" dirty="0"/>
              <a:t>Instruction</a:t>
            </a:r>
          </a:p>
          <a:p>
            <a:pPr>
              <a:buNone/>
            </a:pPr>
            <a:r>
              <a:rPr lang="en-US" dirty="0"/>
              <a:t>The participant describing should face away from the delegates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No showing the picture.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No one can ask any questions so everyone can hear clearly</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a:p>
            <a:pPr>
              <a:buNone/>
            </a:pPr>
            <a:r>
              <a:rPr lang="en-US" b="1" dirty="0"/>
              <a:t>Materials Needed: </a:t>
            </a:r>
          </a:p>
          <a:p>
            <a:pPr marL="171450" indent="-171450">
              <a:buFont typeface="Arial" panose="020B0604020202020204" pitchFamily="34" charset="0"/>
              <a:buChar char="•"/>
            </a:pPr>
            <a:r>
              <a:rPr lang="en-US" dirty="0"/>
              <a:t>Timer to time the activity</a:t>
            </a:r>
          </a:p>
          <a:p>
            <a:pPr marL="171450" indent="-171450">
              <a:buFont typeface="Arial" panose="020B0604020202020204" pitchFamily="34" charset="0"/>
              <a:buChar char="•"/>
            </a:pPr>
            <a:r>
              <a:rPr lang="en-US" dirty="0"/>
              <a:t>1 blank sheet of paper  for each delegate to draw </a:t>
            </a:r>
          </a:p>
          <a:p>
            <a:pPr marL="171450" indent="-171450">
              <a:buFont typeface="Arial" panose="020B0604020202020204" pitchFamily="34" charset="0"/>
              <a:buChar char="•"/>
            </a:pPr>
            <a:r>
              <a:rPr lang="en-US" dirty="0"/>
              <a:t>Drawing Pencil </a:t>
            </a:r>
          </a:p>
          <a:p>
            <a:pPr>
              <a:buNone/>
            </a:pPr>
            <a:r>
              <a:rPr lang="en-US" dirty="0"/>
              <a:t>• Print Shapes Pages (included)-</a:t>
            </a:r>
          </a:p>
          <a:p>
            <a:pPr>
              <a:buNone/>
            </a:pPr>
            <a:endParaRPr lang="en-US" dirty="0"/>
          </a:p>
          <a:p>
            <a:pPr>
              <a:buNone/>
            </a:pPr>
            <a:r>
              <a:rPr lang="en-US" dirty="0"/>
              <a:t>There are 9 shapes/images. You can do more than 1 round. </a:t>
            </a:r>
          </a:p>
          <a:p>
            <a:pPr>
              <a:buNone/>
            </a:pPr>
            <a:endParaRPr lang="en-US" dirty="0"/>
          </a:p>
          <a:p>
            <a:pPr>
              <a:buNone/>
            </a:pPr>
            <a:r>
              <a:rPr lang="en-US" b="1" dirty="0"/>
              <a:t>Debrief (after the laughs):</a:t>
            </a:r>
          </a:p>
          <a:p>
            <a:pPr>
              <a:buFont typeface="Arial" panose="020B0604020202020204" pitchFamily="34" charset="0"/>
              <a:buChar char="•"/>
            </a:pPr>
            <a:r>
              <a:rPr lang="en-US" dirty="0"/>
              <a:t>“How many of your drawings looked like the original?”</a:t>
            </a:r>
          </a:p>
          <a:p>
            <a:pPr>
              <a:buFont typeface="Arial" panose="020B0604020202020204" pitchFamily="34" charset="0"/>
              <a:buChar char="•"/>
            </a:pPr>
            <a:r>
              <a:rPr lang="en-US" dirty="0"/>
              <a:t>“What made the communication easier or harder?”</a:t>
            </a:r>
          </a:p>
          <a:p>
            <a:pPr>
              <a:buFont typeface="Arial" panose="020B0604020202020204" pitchFamily="34" charset="0"/>
              <a:buChar char="•"/>
            </a:pPr>
            <a:r>
              <a:rPr lang="en-US" dirty="0"/>
              <a:t>“What assumptions did you make as the Describer or the Drawer?”</a:t>
            </a:r>
          </a:p>
          <a:p>
            <a:pPr>
              <a:buFont typeface="Arial" panose="020B0604020202020204" pitchFamily="34" charset="0"/>
              <a:buChar char="•"/>
            </a:pPr>
            <a:r>
              <a:rPr lang="en-US" dirty="0"/>
              <a:t>“How does this relate to communication with our customers?”</a:t>
            </a:r>
          </a:p>
          <a:p>
            <a:pPr>
              <a:buNone/>
            </a:pPr>
            <a:endParaRPr lang="en-US" dirty="0"/>
          </a:p>
          <a:p>
            <a:pPr>
              <a:buNone/>
            </a:pPr>
            <a:r>
              <a:rPr lang="en-US" b="1" dirty="0"/>
              <a:t>Key Talking Points:</a:t>
            </a:r>
          </a:p>
          <a:p>
            <a:pPr>
              <a:buFont typeface="Arial" panose="020B0604020202020204" pitchFamily="34" charset="0"/>
              <a:buChar char="•"/>
            </a:pPr>
            <a:r>
              <a:rPr lang="en-US" dirty="0"/>
              <a:t>Even simple messages get lost if assumptions, unclear language, or missing feedback loops exist.</a:t>
            </a:r>
          </a:p>
          <a:p>
            <a:pPr>
              <a:buFont typeface="Arial" panose="020B0604020202020204" pitchFamily="34" charset="0"/>
              <a:buChar char="•"/>
            </a:pPr>
            <a:r>
              <a:rPr lang="en-US" dirty="0"/>
              <a:t>In real communication, we need </a:t>
            </a:r>
            <a:r>
              <a:rPr lang="en-US" b="1" dirty="0"/>
              <a:t>clarity</a:t>
            </a:r>
            <a:r>
              <a:rPr lang="en-US" dirty="0"/>
              <a:t>, </a:t>
            </a:r>
            <a:r>
              <a:rPr lang="en-US" b="1" dirty="0"/>
              <a:t>checking for understanding</a:t>
            </a:r>
            <a:r>
              <a:rPr lang="en-US" dirty="0"/>
              <a:t>, and </a:t>
            </a:r>
            <a:r>
              <a:rPr lang="en-US" b="1" dirty="0"/>
              <a:t>adjusting</a:t>
            </a:r>
            <a:r>
              <a:rPr lang="en-US" dirty="0"/>
              <a:t> based on the listener’s perspective.</a:t>
            </a:r>
          </a:p>
          <a:p>
            <a:pPr>
              <a:buFont typeface="Arial" panose="020B0604020202020204" pitchFamily="34" charset="0"/>
              <a:buChar char="•"/>
            </a:pPr>
            <a:r>
              <a:rPr lang="en-US" dirty="0"/>
              <a:t>This connects to what we’ll explore next: the </a:t>
            </a:r>
            <a:r>
              <a:rPr lang="en-US" b="1" dirty="0"/>
              <a:t>process</a:t>
            </a:r>
            <a:r>
              <a:rPr lang="en-US" dirty="0"/>
              <a:t> and </a:t>
            </a:r>
            <a:r>
              <a:rPr lang="en-US" b="1" dirty="0"/>
              <a:t>types of communication</a:t>
            </a:r>
            <a:r>
              <a:rPr lang="en-US" dirty="0"/>
              <a:t>—and how to master both verbal and non-verbal cues.</a:t>
            </a:r>
          </a:p>
          <a:p>
            <a:pPr>
              <a:buNone/>
            </a:pPr>
            <a:endParaRPr lang="ar-AE" dirty="0"/>
          </a:p>
        </p:txBody>
      </p:sp>
      <p:sp>
        <p:nvSpPr>
          <p:cNvPr id="4" name="Slide Number Placeholder 3">
            <a:extLst>
              <a:ext uri="{FF2B5EF4-FFF2-40B4-BE49-F238E27FC236}">
                <a16:creationId xmlns:a16="http://schemas.microsoft.com/office/drawing/2014/main" id="{17051EFF-17C7-6C6A-912C-B1F0167D4074}"/>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67940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8D25-CB95-0B05-9FE5-2E4DB9B18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80558-F155-6133-1138-3BE9420CF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7D052-8168-8116-C8B1-762B6B0ABD78}"/>
              </a:ext>
            </a:extLst>
          </p:cNvPr>
          <p:cNvSpPr>
            <a:spLocks noGrp="1"/>
          </p:cNvSpPr>
          <p:nvPr>
            <p:ph type="body" idx="1"/>
          </p:nvPr>
        </p:nvSpPr>
        <p:spPr/>
        <p:txBody>
          <a:bodyPr/>
          <a:lstStyle/>
          <a:p>
            <a:pPr>
              <a:buNone/>
            </a:pPr>
            <a:r>
              <a:rPr lang="en-US" b="1" dirty="0"/>
              <a:t>1. The Communication Model:</a:t>
            </a:r>
          </a:p>
          <a:p>
            <a:pPr>
              <a:buNone/>
            </a:pPr>
            <a:r>
              <a:rPr lang="en-US" b="1" dirty="0"/>
              <a:t>🔹 Sender:</a:t>
            </a:r>
            <a:endParaRPr lang="en-US" dirty="0"/>
          </a:p>
          <a:p>
            <a:pPr>
              <a:buFont typeface="Arial" panose="020B0604020202020204" pitchFamily="34" charset="0"/>
              <a:buChar char="•"/>
            </a:pPr>
            <a:r>
              <a:rPr lang="en-US" dirty="0"/>
              <a:t>The person initiating the message (in this case, the sales or service consultant).</a:t>
            </a:r>
          </a:p>
          <a:p>
            <a:pPr>
              <a:buFont typeface="Arial" panose="020B0604020202020204" pitchFamily="34" charset="0"/>
              <a:buChar char="•"/>
            </a:pPr>
            <a:r>
              <a:rPr lang="en-US" dirty="0"/>
              <a:t>Must have clarity on </a:t>
            </a:r>
            <a:r>
              <a:rPr lang="en-US" i="1" dirty="0"/>
              <a:t>what</a:t>
            </a:r>
            <a:r>
              <a:rPr lang="en-US" dirty="0"/>
              <a:t> they want to communicate and </a:t>
            </a:r>
            <a:r>
              <a:rPr lang="en-US" i="1" dirty="0"/>
              <a:t>why</a:t>
            </a:r>
            <a:r>
              <a:rPr lang="en-US" dirty="0"/>
              <a:t>.</a:t>
            </a:r>
          </a:p>
          <a:p>
            <a:pPr>
              <a:buNone/>
            </a:pPr>
            <a:r>
              <a:rPr lang="en-US" b="1" dirty="0"/>
              <a:t>🔹 Message:</a:t>
            </a:r>
            <a:endParaRPr lang="en-US" dirty="0"/>
          </a:p>
          <a:p>
            <a:pPr>
              <a:buFont typeface="Arial" panose="020B0604020202020204" pitchFamily="34" charset="0"/>
              <a:buChar char="•"/>
            </a:pPr>
            <a:r>
              <a:rPr lang="en-US" dirty="0"/>
              <a:t>The content or idea being communicated (product info, updates, solutions).</a:t>
            </a:r>
          </a:p>
          <a:p>
            <a:pPr>
              <a:buFont typeface="Arial" panose="020B0604020202020204" pitchFamily="34" charset="0"/>
              <a:buChar char="•"/>
            </a:pPr>
            <a:r>
              <a:rPr lang="en-US" dirty="0"/>
              <a:t>Needs to be </a:t>
            </a:r>
            <a:r>
              <a:rPr lang="en-US" b="1" dirty="0"/>
              <a:t>structured, relevant, and customer-focused</a:t>
            </a:r>
            <a:r>
              <a:rPr lang="en-US" dirty="0"/>
              <a:t>.</a:t>
            </a:r>
          </a:p>
          <a:p>
            <a:pPr>
              <a:buNone/>
            </a:pPr>
            <a:r>
              <a:rPr lang="en-US" b="1" dirty="0"/>
              <a:t>🔹 Medium (or Channel):</a:t>
            </a:r>
            <a:endParaRPr lang="en-US" dirty="0"/>
          </a:p>
          <a:p>
            <a:pPr>
              <a:buFont typeface="Arial" panose="020B0604020202020204" pitchFamily="34" charset="0"/>
              <a:buChar char="•"/>
            </a:pPr>
            <a:r>
              <a:rPr lang="en-US" dirty="0"/>
              <a:t>How the message is delivered: face-to-face, phone, email, WhatsApp, etc.</a:t>
            </a:r>
          </a:p>
          <a:p>
            <a:pPr>
              <a:buFont typeface="Arial" panose="020B0604020202020204" pitchFamily="34" charset="0"/>
              <a:buChar char="•"/>
            </a:pPr>
            <a:r>
              <a:rPr lang="en-US" dirty="0"/>
              <a:t>The </a:t>
            </a:r>
            <a:r>
              <a:rPr lang="en-US" i="1" dirty="0"/>
              <a:t>medium must match the context and customer preference</a:t>
            </a:r>
            <a:r>
              <a:rPr lang="en-US" dirty="0"/>
              <a:t>.</a:t>
            </a:r>
          </a:p>
          <a:p>
            <a:pPr>
              <a:buNone/>
            </a:pPr>
            <a:r>
              <a:rPr lang="en-US" b="1" dirty="0"/>
              <a:t>🔹 Receiver:</a:t>
            </a:r>
            <a:endParaRPr lang="en-US" dirty="0"/>
          </a:p>
          <a:p>
            <a:pPr>
              <a:buFont typeface="Arial" panose="020B0604020202020204" pitchFamily="34" charset="0"/>
              <a:buChar char="•"/>
            </a:pPr>
            <a:r>
              <a:rPr lang="en-US" dirty="0"/>
              <a:t>The customer or client on the other end.</a:t>
            </a:r>
          </a:p>
          <a:p>
            <a:pPr>
              <a:buFont typeface="Arial" panose="020B0604020202020204" pitchFamily="34" charset="0"/>
              <a:buChar char="•"/>
            </a:pPr>
            <a:r>
              <a:rPr lang="en-US" dirty="0"/>
              <a:t>Brings their own background, emotions, and expectations into the interaction.</a:t>
            </a:r>
          </a:p>
          <a:p>
            <a:pPr>
              <a:buNone/>
            </a:pPr>
            <a:r>
              <a:rPr lang="en-US" b="1" dirty="0"/>
              <a:t>🔹 Feedback:</a:t>
            </a:r>
            <a:endParaRPr lang="en-US" dirty="0"/>
          </a:p>
          <a:p>
            <a:pPr>
              <a:buFont typeface="Arial" panose="020B0604020202020204" pitchFamily="34" charset="0"/>
              <a:buChar char="•"/>
            </a:pPr>
            <a:r>
              <a:rPr lang="en-US" dirty="0"/>
              <a:t>The response given by the receiver—verbal, non-verbal, or behavioral.</a:t>
            </a:r>
          </a:p>
          <a:p>
            <a:pPr>
              <a:buFont typeface="Arial" panose="020B0604020202020204" pitchFamily="34" charset="0"/>
              <a:buChar char="•"/>
            </a:pPr>
            <a:r>
              <a:rPr lang="en-US" dirty="0"/>
              <a:t>It helps the sender assess understanding and satisfaction.</a:t>
            </a:r>
          </a:p>
          <a:p>
            <a:pPr>
              <a:buFont typeface="Arial" panose="020B0604020202020204" pitchFamily="34" charset="0"/>
              <a:buChar char="•"/>
            </a:pPr>
            <a:r>
              <a:rPr lang="en-US" b="1" dirty="0"/>
              <a:t>Always watch for subtle cues</a:t>
            </a:r>
            <a:r>
              <a:rPr lang="en-US" dirty="0"/>
              <a:t>: facial expressions, tone, hesitation.</a:t>
            </a:r>
          </a:p>
          <a:p>
            <a:pPr>
              <a:buNone/>
            </a:pPr>
            <a:r>
              <a:rPr lang="en-US" b="1" dirty="0"/>
              <a:t>2. Noise: The Hidden Disruptor in Customer Communication</a:t>
            </a:r>
          </a:p>
          <a:p>
            <a:pPr>
              <a:buNone/>
            </a:pPr>
            <a:r>
              <a:rPr lang="en-US" b="1" dirty="0"/>
              <a:t>Noise</a:t>
            </a:r>
            <a:r>
              <a:rPr lang="en-US" dirty="0"/>
              <a:t> is any interference that distorts or blocks the message. It can be:</a:t>
            </a:r>
          </a:p>
          <a:p>
            <a:pPr>
              <a:buFont typeface="Arial" panose="020B0604020202020204" pitchFamily="34" charset="0"/>
              <a:buChar char="•"/>
            </a:pPr>
            <a:r>
              <a:rPr lang="en-US" b="1" dirty="0"/>
              <a:t>Physical:</a:t>
            </a:r>
            <a:r>
              <a:rPr lang="en-US" dirty="0"/>
              <a:t> Background noise, bad connection, poor lighting, distractions</a:t>
            </a:r>
          </a:p>
          <a:p>
            <a:pPr>
              <a:buFont typeface="Arial" panose="020B0604020202020204" pitchFamily="34" charset="0"/>
              <a:buChar char="•"/>
            </a:pPr>
            <a:r>
              <a:rPr lang="en-US" b="1" dirty="0"/>
              <a:t>Emotional:</a:t>
            </a:r>
            <a:r>
              <a:rPr lang="en-US" dirty="0"/>
              <a:t> Stress, anger, assumptions (on either side)</a:t>
            </a:r>
          </a:p>
          <a:p>
            <a:pPr>
              <a:buFont typeface="Arial" panose="020B0604020202020204" pitchFamily="34" charset="0"/>
              <a:buChar char="•"/>
            </a:pPr>
            <a:r>
              <a:rPr lang="en-US" b="1" dirty="0"/>
              <a:t>Language/Jargon:</a:t>
            </a:r>
            <a:r>
              <a:rPr lang="en-US" dirty="0"/>
              <a:t> Technical terms the customer doesn’t understand</a:t>
            </a:r>
          </a:p>
          <a:p>
            <a:pPr>
              <a:buFont typeface="Arial" panose="020B0604020202020204" pitchFamily="34" charset="0"/>
              <a:buChar char="•"/>
            </a:pPr>
            <a:r>
              <a:rPr lang="en-US" b="1" dirty="0"/>
              <a:t>Cultural:</a:t>
            </a:r>
            <a:r>
              <a:rPr lang="en-US" dirty="0"/>
              <a:t> Different expectations, body language interpretations</a:t>
            </a:r>
          </a:p>
          <a:p>
            <a:pPr>
              <a:buFont typeface="Arial" panose="020B0604020202020204" pitchFamily="34" charset="0"/>
              <a:buChar char="•"/>
            </a:pPr>
            <a:r>
              <a:rPr lang="en-US" b="1" dirty="0"/>
              <a:t>Mental:</a:t>
            </a:r>
            <a:r>
              <a:rPr lang="en-US" dirty="0"/>
              <a:t> Preoccupation or multitasking from either party</a:t>
            </a:r>
          </a:p>
          <a:p>
            <a:r>
              <a:rPr lang="en-US" dirty="0"/>
              <a:t>🧠 </a:t>
            </a:r>
            <a:r>
              <a:rPr lang="en-US" b="1" dirty="0"/>
              <a:t>Trainer Tip:</a:t>
            </a:r>
            <a:r>
              <a:rPr lang="en-US" dirty="0"/>
              <a:t> Ask learners to identify the most common "noise" they encounter with customers and how they manage it.</a:t>
            </a:r>
          </a:p>
          <a:p>
            <a:endParaRPr lang="ar-AE" b="0" dirty="0"/>
          </a:p>
        </p:txBody>
      </p:sp>
      <p:sp>
        <p:nvSpPr>
          <p:cNvPr id="4" name="Slide Number Placeholder 3">
            <a:extLst>
              <a:ext uri="{FF2B5EF4-FFF2-40B4-BE49-F238E27FC236}">
                <a16:creationId xmlns:a16="http://schemas.microsoft.com/office/drawing/2014/main" id="{2BDB3540-13EA-0ABF-D217-E8029110E209}"/>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15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04237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8D25-CB95-0B05-9FE5-2E4DB9B18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80558-F155-6133-1138-3BE9420CF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7D052-8168-8116-C8B1-762B6B0ABD78}"/>
              </a:ext>
            </a:extLst>
          </p:cNvPr>
          <p:cNvSpPr>
            <a:spLocks noGrp="1"/>
          </p:cNvSpPr>
          <p:nvPr>
            <p:ph type="body" idx="1"/>
          </p:nvPr>
        </p:nvSpPr>
        <p:spPr/>
        <p:txBody>
          <a:bodyPr/>
          <a:lstStyle/>
          <a:p>
            <a:r>
              <a:rPr lang="en-US" b="0" i="0">
                <a:solidFill>
                  <a:srgbClr val="373D3F"/>
                </a:solidFill>
                <a:effectLst/>
                <a:latin typeface="Montserrat"/>
              </a:rPr>
              <a:t>It is important to reflect on personal factors that influence your ability to communicate with others effectively. There are many factors that can distort the message you are trying to communicate, resulting in your message not being perceived by the receiver in the way you intended. When communicating, it is important to seek feedback that your message is clearly understood</a:t>
            </a:r>
          </a:p>
          <a:p>
            <a:pPr algn="l">
              <a:buFont typeface="Arial" panose="020B0604020202020204" pitchFamily="34" charset="0"/>
              <a:buChar char="•"/>
            </a:pPr>
            <a:r>
              <a:rPr lang="en-US" b="1" i="0">
                <a:solidFill>
                  <a:srgbClr val="373D3F"/>
                </a:solidFill>
                <a:effectLst/>
                <a:latin typeface="Montserrat"/>
              </a:rPr>
              <a:t>Jargon:</a:t>
            </a:r>
            <a:r>
              <a:rPr lang="en-US" b="0" i="0">
                <a:solidFill>
                  <a:srgbClr val="373D3F"/>
                </a:solidFill>
                <a:effectLst/>
                <a:latin typeface="Montserrat"/>
              </a:rPr>
              <a:t> Avoid using medical terminology, complicated wording, or unfamiliar words. When communicating with patients, explain information in common language that is easy to understand. Consider any generational, geographical, or background information that may change the perception or understanding of your message.</a:t>
            </a:r>
          </a:p>
          <a:p>
            <a:pPr algn="l">
              <a:buFont typeface="Arial" panose="020B0604020202020204" pitchFamily="34" charset="0"/>
              <a:buChar char="•"/>
            </a:pPr>
            <a:r>
              <a:rPr lang="en-US" b="1" i="0">
                <a:solidFill>
                  <a:srgbClr val="373D3F"/>
                </a:solidFill>
                <a:effectLst/>
                <a:latin typeface="Montserrat"/>
              </a:rPr>
              <a:t>Lack of attention:</a:t>
            </a:r>
            <a:r>
              <a:rPr lang="en-US" b="0" i="0">
                <a:solidFill>
                  <a:srgbClr val="373D3F"/>
                </a:solidFill>
                <a:effectLst/>
                <a:latin typeface="Montserrat"/>
              </a:rPr>
              <a:t> It is easy to become task-centered rather than person-centered when caring for multiple residents. When entering a patient’s room, remember to use preprocedural steps and mindfully focus on the person in front of you to give them your full attention. Patients should feel as if they are the center of your attention when you are with them, no matter how many other things you have going on.</a:t>
            </a:r>
          </a:p>
          <a:p>
            <a:pPr algn="l">
              <a:buFont typeface="Arial" panose="020B0604020202020204" pitchFamily="34" charset="0"/>
              <a:buChar char="•"/>
            </a:pPr>
            <a:r>
              <a:rPr lang="en-US" b="1" i="0">
                <a:solidFill>
                  <a:srgbClr val="373D3F"/>
                </a:solidFill>
                <a:effectLst/>
                <a:latin typeface="Montserrat"/>
              </a:rPr>
              <a:t>Noise and other distractions:</a:t>
            </a:r>
            <a:r>
              <a:rPr lang="en-US" b="0" i="0">
                <a:solidFill>
                  <a:srgbClr val="373D3F"/>
                </a:solidFill>
                <a:effectLst/>
                <a:latin typeface="Montserrat"/>
              </a:rPr>
              <a:t> Health care environments can be very noisy with people talking in the room or hallway, the TV blaring, alarms beeping, and pages occurring overhead. Create a calm, quiet environment when communicating with patients by closing doors to the hallway, reducing the volume of the TV, or moving to a quieter area, if possible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373D3F"/>
                </a:solidFill>
                <a:effectLst/>
                <a:latin typeface="Montserrat"/>
              </a:rPr>
              <a:t>Hearing and speech problems:</a:t>
            </a:r>
            <a:r>
              <a:rPr lang="en-US" b="0" i="0">
                <a:solidFill>
                  <a:srgbClr val="373D3F"/>
                </a:solidFill>
                <a:effectLst/>
                <a:latin typeface="Montserrat"/>
              </a:rPr>
              <a:t> If your patient has hearing or speech problems, implement strategies to enhance communication, including assistive devices such as eyeglasses, hearing aids, and any communication aids such as whiteboards, photobooks, or microphones.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373D3F"/>
                </a:solidFill>
                <a:effectLst/>
                <a:latin typeface="Montserrat"/>
              </a:rPr>
              <a:t>Language differences:</a:t>
            </a:r>
            <a:r>
              <a:rPr lang="en-US" b="0" i="0">
                <a:solidFill>
                  <a:srgbClr val="373D3F"/>
                </a:solidFill>
                <a:effectLst/>
                <a:latin typeface="Montserrat"/>
              </a:rPr>
              <a:t> If English is not your patient’s primary language, it is important to seek a medical interpreter and provide written handouts in the patient’s preferred language when possible. Most agencies have access to an interpreter service available by phone if they are not available on-site.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373D3F"/>
                </a:solidFill>
                <a:effectLst/>
                <a:latin typeface="Montserrat"/>
              </a:rPr>
              <a:t>Differences in cultural beliefs:</a:t>
            </a:r>
            <a:r>
              <a:rPr lang="en-US" b="0" i="0">
                <a:solidFill>
                  <a:srgbClr val="373D3F"/>
                </a:solidFill>
                <a:effectLst/>
                <a:latin typeface="Montserrat"/>
              </a:rPr>
              <a:t> The norms of social interaction vary greatly in different cultures, as well as the ways that emotions are expressed. For example, the concept of personal space varies among people from different cultural backgrounds. Some people prefer to stand very close to one another when speaking whereas others prefer a distance of a few feet. Additionally, some patients are stoic about pain whereas others are more verbally expressive when in pain.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373D3F"/>
                </a:solidFill>
                <a:effectLst/>
                <a:latin typeface="Montserrat"/>
              </a:rPr>
              <a:t>Differences in perceptions and viewpoints:</a:t>
            </a:r>
            <a:r>
              <a:rPr lang="en-US" b="0" i="0">
                <a:solidFill>
                  <a:srgbClr val="373D3F"/>
                </a:solidFill>
                <a:effectLst/>
                <a:latin typeface="Montserrat"/>
              </a:rPr>
              <a:t> Everyone has their own beliefs and perspectives and wants to feel “heard.” When patients feel their beliefs or perspectives are not valued, they often become disengaged from the conversation or their plan of care. Information should be provided in a nonjudgmental manner, even if the patient’s perspectives, viewpoints, and beliefs are different from your own.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solidFill>
                <a:srgbClr val="373D3F"/>
              </a:solidFill>
              <a:effectLst/>
              <a:latin typeface="Montserrat"/>
            </a:endParaRPr>
          </a:p>
          <a:p>
            <a:pPr algn="l">
              <a:buFont typeface="Arial" panose="020B0604020202020204" pitchFamily="34" charset="0"/>
              <a:buChar char="•"/>
            </a:pPr>
            <a:endParaRPr lang="en-US" b="0" i="0">
              <a:solidFill>
                <a:srgbClr val="373D3F"/>
              </a:solidFill>
              <a:effectLst/>
              <a:latin typeface="Montserrat"/>
            </a:endParaRPr>
          </a:p>
          <a:p>
            <a:endParaRPr lang="ar-AE" b="1"/>
          </a:p>
        </p:txBody>
      </p:sp>
      <p:sp>
        <p:nvSpPr>
          <p:cNvPr id="4" name="Slide Number Placeholder 3">
            <a:extLst>
              <a:ext uri="{FF2B5EF4-FFF2-40B4-BE49-F238E27FC236}">
                <a16:creationId xmlns:a16="http://schemas.microsoft.com/office/drawing/2014/main" id="{2BDB3540-13EA-0ABF-D217-E8029110E209}"/>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16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78400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B481B-C973-8AA6-D453-AB7C86972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33A37-2820-A3EF-A9B8-CCE13FE7C4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AF62E-A776-2514-419F-AD71D57346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Techniques for Clarity &amp; Feedback</a:t>
            </a:r>
            <a:endParaRPr kumimoji="0" lang="en-US" sz="12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a:buNone/>
            </a:pPr>
            <a:endParaRPr lang="en-US" b="1" dirty="0"/>
          </a:p>
          <a:p>
            <a:pPr>
              <a:buNone/>
            </a:pPr>
            <a:endParaRPr lang="en-US" b="1" dirty="0"/>
          </a:p>
          <a:p>
            <a:pPr>
              <a:buNone/>
            </a:pPr>
            <a:r>
              <a:rPr lang="en-US" b="1" dirty="0"/>
              <a:t>Clarity Techniques</a:t>
            </a:r>
            <a:endParaRPr lang="en-US" dirty="0"/>
          </a:p>
          <a:p>
            <a:pPr>
              <a:buFont typeface="Arial" panose="020B0604020202020204" pitchFamily="34" charset="0"/>
              <a:buChar char="•"/>
            </a:pPr>
            <a:r>
              <a:rPr lang="en-US" dirty="0"/>
              <a:t>Avoid technical terms unless the customer uses them.</a:t>
            </a:r>
          </a:p>
          <a:p>
            <a:pPr>
              <a:buFont typeface="Arial" panose="020B0604020202020204" pitchFamily="34" charset="0"/>
              <a:buChar char="•"/>
            </a:pPr>
            <a:r>
              <a:rPr lang="en-US" dirty="0"/>
              <a:t>Use short, structured sentences.</a:t>
            </a:r>
          </a:p>
          <a:p>
            <a:pPr>
              <a:buFont typeface="Arial" panose="020B0604020202020204" pitchFamily="34" charset="0"/>
              <a:buChar char="•"/>
            </a:pPr>
            <a:r>
              <a:rPr lang="en-US" dirty="0"/>
              <a:t>“Chunking” is helpful: present no more than 3 points at once.</a:t>
            </a:r>
          </a:p>
          <a:p>
            <a:pPr>
              <a:buFont typeface="Arial" panose="020B0604020202020204" pitchFamily="34" charset="0"/>
              <a:buChar char="•"/>
            </a:pPr>
            <a:r>
              <a:rPr lang="en-US" dirty="0"/>
              <a:t>Signposting improves flow: </a:t>
            </a:r>
            <a:r>
              <a:rPr lang="en-US" i="1" dirty="0"/>
              <a:t>“Let’s first talk about...”</a:t>
            </a:r>
            <a:r>
              <a:rPr lang="en-US" dirty="0"/>
              <a:t> helps organize thoughts for the listener.</a:t>
            </a:r>
          </a:p>
          <a:p>
            <a:pPr>
              <a:buNone/>
            </a:pPr>
            <a:r>
              <a:rPr lang="en-US" b="1" dirty="0"/>
              <a:t>Feedback Loop Techniques</a:t>
            </a:r>
            <a:endParaRPr lang="en-US" dirty="0"/>
          </a:p>
          <a:p>
            <a:pPr>
              <a:buFont typeface="Arial" panose="020B0604020202020204" pitchFamily="34" charset="0"/>
              <a:buChar char="•"/>
            </a:pPr>
            <a:r>
              <a:rPr lang="en-US" dirty="0"/>
              <a:t>Always confirm the customer understood: </a:t>
            </a:r>
            <a:r>
              <a:rPr lang="en-US" i="1" dirty="0"/>
              <a:t>“How does that sound so far?”</a:t>
            </a:r>
            <a:endParaRPr lang="en-US" dirty="0"/>
          </a:p>
          <a:p>
            <a:pPr>
              <a:buFont typeface="Arial" panose="020B0604020202020204" pitchFamily="34" charset="0"/>
              <a:buChar char="•"/>
            </a:pPr>
            <a:r>
              <a:rPr lang="en-US" dirty="0"/>
              <a:t>Paraphrasing builds trust: </a:t>
            </a:r>
            <a:r>
              <a:rPr lang="en-US" i="1" dirty="0"/>
              <a:t>“So if I understood you correctly...”</a:t>
            </a:r>
            <a:endParaRPr lang="en-US" dirty="0"/>
          </a:p>
          <a:p>
            <a:pPr>
              <a:buFont typeface="Arial" panose="020B0604020202020204" pitchFamily="34" charset="0"/>
              <a:buChar char="•"/>
            </a:pPr>
            <a:r>
              <a:rPr lang="en-US" dirty="0"/>
              <a:t>Don’t rely only on verbal responses — watch for hesitation, confusion, or discomfort.</a:t>
            </a:r>
          </a:p>
        </p:txBody>
      </p:sp>
      <p:sp>
        <p:nvSpPr>
          <p:cNvPr id="4" name="Slide Number Placeholder 3">
            <a:extLst>
              <a:ext uri="{FF2B5EF4-FFF2-40B4-BE49-F238E27FC236}">
                <a16:creationId xmlns:a16="http://schemas.microsoft.com/office/drawing/2014/main" id="{5F8FA791-B2B8-5C6C-A920-C27DF7BA494C}"/>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17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56634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E57AE-4402-C4E3-7383-AA2A0CF2F8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5406B-476C-DB53-B2B1-01DE1B011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0BF73-3EFF-C12B-E96F-DE1EABAD7141}"/>
              </a:ext>
            </a:extLst>
          </p:cNvPr>
          <p:cNvSpPr>
            <a:spLocks noGrp="1"/>
          </p:cNvSpPr>
          <p:nvPr>
            <p:ph type="body" idx="1"/>
          </p:nvPr>
        </p:nvSpPr>
        <p:spPr/>
        <p:txBody>
          <a:bodyPr/>
          <a:lstStyle/>
          <a:p>
            <a:pPr>
              <a:buNone/>
            </a:pPr>
            <a:r>
              <a:rPr lang="en-US" b="1"/>
              <a:t>You can use any feature:</a:t>
            </a:r>
          </a:p>
          <a:p>
            <a:pPr>
              <a:buNone/>
            </a:pPr>
            <a:endParaRPr lang="en-US" b="1"/>
          </a:p>
          <a:p>
            <a:pPr>
              <a:buNone/>
            </a:pPr>
            <a:r>
              <a:rPr lang="en-US" b="1"/>
              <a:t>Adaptive Cruise Control</a:t>
            </a:r>
            <a:br>
              <a:rPr lang="en-US"/>
            </a:br>
            <a:r>
              <a:rPr lang="en-US"/>
              <a:t>A smart system that automatically adjusts speed to maintain a safe distance from the vehicle ahead.</a:t>
            </a:r>
          </a:p>
          <a:p>
            <a:pPr>
              <a:buNone/>
            </a:pPr>
            <a:r>
              <a:rPr lang="en-US" b="1"/>
              <a:t>Rear-View Camera / 360° Camera</a:t>
            </a:r>
            <a:br>
              <a:rPr lang="en-US"/>
            </a:br>
            <a:r>
              <a:rPr lang="en-US"/>
              <a:t>Assists the driver with parking and reversing by providing a clear view of the surroundings.</a:t>
            </a:r>
          </a:p>
          <a:p>
            <a:pPr>
              <a:buNone/>
            </a:pPr>
            <a:r>
              <a:rPr lang="en-US" b="1"/>
              <a:t>Keyless Entry &amp; Push Start</a:t>
            </a:r>
            <a:br>
              <a:rPr lang="en-US"/>
            </a:br>
            <a:r>
              <a:rPr lang="en-US"/>
              <a:t>Allows the driver to unlock and start the vehicle without removing the key from their pocket or bag.</a:t>
            </a:r>
          </a:p>
          <a:p>
            <a:pPr>
              <a:buNone/>
            </a:pPr>
            <a:r>
              <a:rPr lang="en-US" b="1"/>
              <a:t>Apple CarPlay / Android Auto</a:t>
            </a:r>
            <a:br>
              <a:rPr lang="en-US"/>
            </a:br>
            <a:r>
              <a:rPr lang="en-US"/>
              <a:t>Integrates the driver’s smartphone with the vehicle’s infotainment system for easy access to maps, music, and messages.</a:t>
            </a:r>
          </a:p>
          <a:p>
            <a:r>
              <a:rPr lang="en-US" b="1"/>
              <a:t>LED Headlights with Auto High Beam</a:t>
            </a:r>
            <a:br>
              <a:rPr lang="en-US"/>
            </a:br>
            <a:r>
              <a:rPr lang="en-US"/>
              <a:t>Brighter, longer-lasting lights that adjust automatically for better night driving and less glare for others</a:t>
            </a:r>
          </a:p>
          <a:p>
            <a:endParaRPr lang="ar-AE"/>
          </a:p>
        </p:txBody>
      </p:sp>
      <p:sp>
        <p:nvSpPr>
          <p:cNvPr id="4" name="Slide Number Placeholder 3">
            <a:extLst>
              <a:ext uri="{FF2B5EF4-FFF2-40B4-BE49-F238E27FC236}">
                <a16:creationId xmlns:a16="http://schemas.microsoft.com/office/drawing/2014/main" id="{046FBA88-F68F-97B1-8BD7-F561B881D641}"/>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635109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7F0E2-0298-889A-518F-6364A94D6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7D7CD-A477-203E-7ECF-C57968F354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6F506-DF2D-D485-2FE4-98CEB682BD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ea typeface="Verdana" panose="020B0604030504040204" pitchFamily="34" charset="0"/>
                <a:cs typeface="Arial" panose="020B0604020202020204" pitchFamily="34" charset="0"/>
              </a:rPr>
              <a:t>1. Customers respond better when the focus is on solutions, not limitations.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2. </a:t>
            </a:r>
            <a:r>
              <a:rPr lang="en-US">
                <a:solidFill>
                  <a:srgbClr val="00417C"/>
                </a:solidFill>
                <a:latin typeface="Arial" panose="020B0604020202020204" pitchFamily="34" charset="0"/>
                <a:ea typeface="Verdana" panose="020B0604030504040204" pitchFamily="34" charset="0"/>
                <a:cs typeface="Arial" panose="020B0604020202020204" pitchFamily="34" charset="0"/>
              </a:rPr>
              <a:t>Keeps the interaction constructive and shows willingness to help.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3. Use everyday words: say </a:t>
            </a:r>
            <a:r>
              <a:rPr lang="en-US" i="1">
                <a:solidFill>
                  <a:srgbClr val="00417C"/>
                </a:solidFill>
                <a:latin typeface="Arial" panose="020B0604020202020204" pitchFamily="34" charset="0"/>
                <a:ea typeface="Verdana" panose="020B0604030504040204" pitchFamily="34" charset="0"/>
                <a:cs typeface="Arial" panose="020B0604020202020204" pitchFamily="34" charset="0"/>
              </a:rPr>
              <a:t>“fuel-efficient”</a:t>
            </a:r>
            <a:r>
              <a:rPr lang="en-US">
                <a:solidFill>
                  <a:srgbClr val="00417C"/>
                </a:solidFill>
                <a:latin typeface="Arial" panose="020B0604020202020204" pitchFamily="34" charset="0"/>
                <a:ea typeface="Verdana" panose="020B0604030504040204" pitchFamily="34" charset="0"/>
                <a:cs typeface="Arial" panose="020B0604020202020204" pitchFamily="34" charset="0"/>
              </a:rPr>
              <a:t> instead of </a:t>
            </a:r>
            <a:r>
              <a:rPr lang="en-US" i="1">
                <a:solidFill>
                  <a:srgbClr val="00417C"/>
                </a:solidFill>
                <a:latin typeface="Arial" panose="020B0604020202020204" pitchFamily="34" charset="0"/>
                <a:ea typeface="Verdana" panose="020B0604030504040204" pitchFamily="34" charset="0"/>
                <a:cs typeface="Arial" panose="020B0604020202020204" pitchFamily="34" charset="0"/>
              </a:rPr>
              <a:t>“optimized combustion system.”</a:t>
            </a:r>
          </a:p>
          <a:p>
            <a:pPr>
              <a:buNone/>
            </a:pPr>
            <a:r>
              <a:rPr lang="en-US" b="1">
                <a:solidFill>
                  <a:srgbClr val="00417C"/>
                </a:solidFill>
                <a:latin typeface="Arial" panose="020B0604020202020204" pitchFamily="34" charset="0"/>
                <a:ea typeface="Verdana" panose="020B0604030504040204" pitchFamily="34" charset="0"/>
                <a:cs typeface="Arial" panose="020B0604020202020204" pitchFamily="34" charset="0"/>
              </a:rPr>
              <a:t>4. </a:t>
            </a:r>
            <a:r>
              <a:rPr lang="en-US">
                <a:solidFill>
                  <a:srgbClr val="00417C"/>
                </a:solidFill>
                <a:latin typeface="Arial" panose="020B0604020202020204" pitchFamily="34" charset="0"/>
                <a:ea typeface="Verdana" panose="020B0604030504040204" pitchFamily="34" charset="0"/>
                <a:cs typeface="Arial" panose="020B0604020202020204" pitchFamily="34" charset="0"/>
              </a:rPr>
              <a:t>Mirror the customer’s </a:t>
            </a:r>
            <a:r>
              <a:rPr lang="en-US" b="1">
                <a:solidFill>
                  <a:srgbClr val="00417C"/>
                </a:solidFill>
                <a:latin typeface="Arial" panose="020B0604020202020204" pitchFamily="34" charset="0"/>
                <a:ea typeface="Verdana" panose="020B0604030504040204" pitchFamily="34" charset="0"/>
                <a:cs typeface="Arial" panose="020B0604020202020204" pitchFamily="34" charset="0"/>
              </a:rPr>
              <a:t>energy, pace, and language style</a:t>
            </a:r>
            <a:r>
              <a:rPr lang="en-US">
                <a:solidFill>
                  <a:srgbClr val="00417C"/>
                </a:solidFill>
                <a:latin typeface="Arial" panose="020B0604020202020204" pitchFamily="34" charset="0"/>
                <a:ea typeface="Verdana" panose="020B0604030504040204" pitchFamily="34" charset="0"/>
                <a:cs typeface="Arial" panose="020B0604020202020204" pitchFamily="34" charset="0"/>
              </a:rPr>
              <a:t>:</a:t>
            </a:r>
          </a:p>
          <a:p>
            <a:pPr marL="742950" lvl="1" indent="-285750">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If they’re formal: be professional.</a:t>
            </a:r>
          </a:p>
          <a:p>
            <a:pPr marL="742950" lvl="1" indent="-285750">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If they’re casual: relax your tone.</a:t>
            </a:r>
          </a:p>
          <a:p>
            <a:pPr marL="742950" lvl="1" indent="-285750">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If they’re frustrated: slow down, acknowledge, reassure.</a:t>
            </a:r>
          </a:p>
          <a:p>
            <a:pPr>
              <a:buFont typeface="Arial" panose="020B0604020202020204" pitchFamily="34" charset="0"/>
              <a:buNone/>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 Tone shows emotional alignment and builds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00417C"/>
              </a:solidFill>
              <a:latin typeface="Arial" panose="020B0604020202020204" pitchFamily="34" charset="0"/>
              <a:ea typeface="Verdana" panose="020B0604030504040204" pitchFamily="34" charset="0"/>
              <a:cs typeface="Arial" panose="020B0604020202020204" pitchFamily="34" charset="0"/>
            </a:endParaRPr>
          </a:p>
          <a:p>
            <a:pPr>
              <a:buNone/>
            </a:pPr>
            <a:endParaRPr lang="en-US"/>
          </a:p>
          <a:p>
            <a:pPr algn="l" fontAlgn="t">
              <a:buFont typeface="Arial" panose="020B0604020202020204" pitchFamily="34" charset="0"/>
              <a:buNone/>
            </a:pPr>
            <a:endParaRPr lang="en-US" sz="1600" b="0" i="0">
              <a:solidFill>
                <a:srgbClr val="23232D"/>
              </a:solidFill>
              <a:effectLst/>
              <a:latin typeface="Montserrat"/>
            </a:endParaRPr>
          </a:p>
        </p:txBody>
      </p:sp>
      <p:sp>
        <p:nvSpPr>
          <p:cNvPr id="4" name="Slide Number Placeholder 3">
            <a:extLst>
              <a:ext uri="{FF2B5EF4-FFF2-40B4-BE49-F238E27FC236}">
                <a16:creationId xmlns:a16="http://schemas.microsoft.com/office/drawing/2014/main" id="{CAEE4442-31C0-8E90-99B8-3418B23B9DB5}"/>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19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59135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851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EE9C1-B3E2-6652-737D-D99B7BC01E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D0C05-7B80-7378-BEB2-857397C1F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432F9-9EBD-7CE1-4452-07BFBE963468}"/>
              </a:ext>
            </a:extLst>
          </p:cNvPr>
          <p:cNvSpPr>
            <a:spLocks noGrp="1"/>
          </p:cNvSpPr>
          <p:nvPr>
            <p:ph type="body" idx="1"/>
          </p:nvPr>
        </p:nvSpPr>
        <p:spPr/>
        <p:txBody>
          <a:bodyPr/>
          <a:lstStyle/>
          <a:p>
            <a:r>
              <a:rPr lang="en-US" b="0" dirty="0"/>
              <a:t>The page is animated. Negative appears first.</a:t>
            </a:r>
          </a:p>
          <a:p>
            <a:pPr>
              <a:buNone/>
            </a:pPr>
            <a:r>
              <a:rPr lang="en-US" b="1" dirty="0"/>
              <a:t>Slide Point: Positive Language (Overall Mindset)</a:t>
            </a:r>
          </a:p>
          <a:p>
            <a:pPr>
              <a:buFont typeface="Arial" panose="020B0604020202020204" pitchFamily="34" charset="0"/>
              <a:buChar char="•"/>
            </a:pPr>
            <a:r>
              <a:rPr lang="en-US" dirty="0"/>
              <a:t>Focus on </a:t>
            </a:r>
            <a:r>
              <a:rPr lang="en-US" i="1" dirty="0"/>
              <a:t>tone, attitude,</a:t>
            </a:r>
            <a:r>
              <a:rPr lang="en-US" dirty="0"/>
              <a:t> and avoiding </a:t>
            </a:r>
            <a:r>
              <a:rPr lang="en-US" i="1" dirty="0"/>
              <a:t>discouraging or blunt</a:t>
            </a:r>
            <a:r>
              <a:rPr lang="en-US" dirty="0"/>
              <a:t> language.</a:t>
            </a:r>
          </a:p>
          <a:p>
            <a:pPr>
              <a:buFont typeface="Arial" panose="020B0604020202020204" pitchFamily="34" charset="0"/>
              <a:buChar char="•"/>
            </a:pPr>
            <a:r>
              <a:rPr lang="en-US" dirty="0"/>
              <a:t>Includes how you make customers feel with your words.</a:t>
            </a:r>
          </a:p>
          <a:p>
            <a:pPr>
              <a:buFont typeface="Arial" panose="020B0604020202020204" pitchFamily="34" charset="0"/>
              <a:buChar char="•"/>
            </a:pPr>
            <a:r>
              <a:rPr lang="en-US" dirty="0"/>
              <a:t>Examples: “That’s not available” vs. “Here’s what I can offer”</a:t>
            </a:r>
          </a:p>
          <a:p>
            <a:endParaRPr lang="en-US" dirty="0"/>
          </a:p>
          <a:p>
            <a:r>
              <a:rPr lang="en-US" dirty="0"/>
              <a:t>Ask: </a:t>
            </a:r>
            <a:r>
              <a:rPr lang="en-US" i="1" dirty="0"/>
              <a:t>“What do you usually say in this situation? How can we reframe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flipchart to write down their answers and then display the positives</a:t>
            </a:r>
          </a:p>
          <a:p>
            <a:endParaRPr lang="en-US" b="1" dirty="0"/>
          </a:p>
        </p:txBody>
      </p:sp>
      <p:sp>
        <p:nvSpPr>
          <p:cNvPr id="4" name="Slide Number Placeholder 3">
            <a:extLst>
              <a:ext uri="{FF2B5EF4-FFF2-40B4-BE49-F238E27FC236}">
                <a16:creationId xmlns:a16="http://schemas.microsoft.com/office/drawing/2014/main" id="{4412A89E-A236-BF92-872F-AF0061BC0C10}"/>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20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083581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F8952-BE26-9775-0F86-B322A7146E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BD86C-3309-F427-EEC2-084FBC636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31CEB-E607-DB43-ECE8-C892D18F188D}"/>
              </a:ext>
            </a:extLst>
          </p:cNvPr>
          <p:cNvSpPr>
            <a:spLocks noGrp="1"/>
          </p:cNvSpPr>
          <p:nvPr>
            <p:ph type="body" idx="1"/>
          </p:nvPr>
        </p:nvSpPr>
        <p:spPr/>
        <p:txBody>
          <a:bodyPr/>
          <a:lstStyle/>
          <a:p>
            <a:r>
              <a:rPr lang="en-US" b="0" dirty="0"/>
              <a:t>The page is animated. Negative appears first.</a:t>
            </a:r>
          </a:p>
          <a:p>
            <a:pPr>
              <a:buNone/>
            </a:pPr>
            <a:r>
              <a:rPr lang="en-US" b="1" dirty="0"/>
              <a:t>Slide Point: Positive Language (Overall Mindset)</a:t>
            </a:r>
          </a:p>
          <a:p>
            <a:pPr>
              <a:buFont typeface="Arial" panose="020B0604020202020204" pitchFamily="34" charset="0"/>
              <a:buChar char="•"/>
            </a:pPr>
            <a:r>
              <a:rPr lang="en-US" dirty="0"/>
              <a:t>Focus on </a:t>
            </a:r>
            <a:r>
              <a:rPr lang="en-US" i="1" dirty="0"/>
              <a:t>tone, attitude,</a:t>
            </a:r>
            <a:r>
              <a:rPr lang="en-US" dirty="0"/>
              <a:t> and avoiding </a:t>
            </a:r>
            <a:r>
              <a:rPr lang="en-US" i="1" dirty="0"/>
              <a:t>discouraging or blunt</a:t>
            </a:r>
            <a:r>
              <a:rPr lang="en-US" dirty="0"/>
              <a:t> language.</a:t>
            </a:r>
          </a:p>
          <a:p>
            <a:pPr>
              <a:buFont typeface="Arial" panose="020B0604020202020204" pitchFamily="34" charset="0"/>
              <a:buChar char="•"/>
            </a:pPr>
            <a:r>
              <a:rPr lang="en-US" dirty="0"/>
              <a:t>Includes how you make customers feel with your words.</a:t>
            </a:r>
          </a:p>
          <a:p>
            <a:pPr>
              <a:buFont typeface="Arial" panose="020B0604020202020204" pitchFamily="34" charset="0"/>
              <a:buChar char="•"/>
            </a:pPr>
            <a:r>
              <a:rPr lang="en-US" dirty="0"/>
              <a:t>Examples: “That’s not available” vs. “Here’s what I can offer”</a:t>
            </a:r>
          </a:p>
          <a:p>
            <a:endParaRPr lang="en-US" dirty="0"/>
          </a:p>
          <a:p>
            <a:r>
              <a:rPr lang="en-US" dirty="0"/>
              <a:t>Ask: </a:t>
            </a:r>
            <a:r>
              <a:rPr lang="en-US" i="1" dirty="0"/>
              <a:t>“What do you usually say in this situation? How can we reframe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flipchart to write down their answers and then display the positives</a:t>
            </a:r>
          </a:p>
          <a:p>
            <a:endParaRPr lang="en-US" b="1" dirty="0"/>
          </a:p>
        </p:txBody>
      </p:sp>
      <p:sp>
        <p:nvSpPr>
          <p:cNvPr id="4" name="Slide Number Placeholder 3">
            <a:extLst>
              <a:ext uri="{FF2B5EF4-FFF2-40B4-BE49-F238E27FC236}">
                <a16:creationId xmlns:a16="http://schemas.microsoft.com/office/drawing/2014/main" id="{A8818C20-9FAF-0D08-560D-265672DA7CA7}"/>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21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4801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3A30C-444B-5B50-1D56-CEF559F08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C3FF0-18F5-3354-C847-73BB1F70D1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45F6C-53E3-594E-F927-AE16E1481623}"/>
              </a:ext>
            </a:extLst>
          </p:cNvPr>
          <p:cNvSpPr>
            <a:spLocks noGrp="1"/>
          </p:cNvSpPr>
          <p:nvPr>
            <p:ph type="body" idx="1"/>
          </p:nvPr>
        </p:nvSpPr>
        <p:spPr/>
        <p:txBody>
          <a:bodyPr/>
          <a:lstStyle/>
          <a:p>
            <a:r>
              <a:rPr lang="en-US" b="0"/>
              <a:t>The page is animated. Negative appears first.</a:t>
            </a:r>
          </a:p>
          <a:p>
            <a:endParaRPr lang="en-US"/>
          </a:p>
          <a:p>
            <a:r>
              <a:rPr lang="en-US"/>
              <a:t>Ask: </a:t>
            </a:r>
            <a:r>
              <a:rPr lang="en-US" i="1"/>
              <a:t>“What do you usually say in this situation? How can we reframe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Use a flipchart to write down their answers and then display the positives</a:t>
            </a:r>
          </a:p>
          <a:p>
            <a:pPr>
              <a:buNone/>
            </a:pPr>
            <a:endParaRPr lang="en-US" b="1"/>
          </a:p>
          <a:p>
            <a:pPr>
              <a:buNone/>
            </a:pPr>
            <a:r>
              <a:rPr lang="en-US" b="1"/>
              <a:t>Optional Pair Activity </a:t>
            </a:r>
          </a:p>
          <a:p>
            <a:pPr>
              <a:buNone/>
            </a:pPr>
            <a:r>
              <a:rPr lang="en-US" b="1"/>
              <a:t>Objective:</a:t>
            </a:r>
            <a:r>
              <a:rPr lang="en-US"/>
              <a:t> Practice using “what I can do” phrasing and tone-matching</a:t>
            </a:r>
            <a:br>
              <a:rPr lang="en-US"/>
            </a:br>
            <a:r>
              <a:rPr lang="en-US" b="1"/>
              <a:t>Team Dynamic:</a:t>
            </a:r>
            <a:r>
              <a:rPr lang="en-US"/>
              <a:t> In pairs, role-play a customer request that can’t be fulfilled. Consultant must offer an alternative using positive language and tone.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b="1"/>
          </a:p>
        </p:txBody>
      </p:sp>
      <p:sp>
        <p:nvSpPr>
          <p:cNvPr id="4" name="Slide Number Placeholder 3">
            <a:extLst>
              <a:ext uri="{FF2B5EF4-FFF2-40B4-BE49-F238E27FC236}">
                <a16:creationId xmlns:a16="http://schemas.microsoft.com/office/drawing/2014/main" id="{464258F2-C2FA-9DF8-CF0C-F73DF63B6CF4}"/>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22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40021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C0571-A68E-5661-B8A1-32F00C6DE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E1D4C-87B1-2F1D-EFF9-A2D947103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C16D29-CD57-9A84-91F6-87435C1CEA37}"/>
              </a:ext>
            </a:extLst>
          </p:cNvPr>
          <p:cNvSpPr>
            <a:spLocks noGrp="1"/>
          </p:cNvSpPr>
          <p:nvPr>
            <p:ph type="body" idx="1"/>
          </p:nvPr>
        </p:nvSpPr>
        <p:spPr/>
        <p:txBody>
          <a:bodyPr/>
          <a:lstStyle/>
          <a:p>
            <a:r>
              <a:rPr lang="en-US" b="0"/>
              <a:t>The page is animated. Negative appears first.</a:t>
            </a:r>
          </a:p>
          <a:p>
            <a:endParaRPr lang="en-US"/>
          </a:p>
          <a:p>
            <a:r>
              <a:rPr lang="en-US"/>
              <a:t>Ask: </a:t>
            </a:r>
            <a:r>
              <a:rPr lang="en-US" i="1"/>
              <a:t>“What do you usually say in this situation? How can we reframe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Use a flipchart to write down their answers and then display the positives</a:t>
            </a:r>
          </a:p>
          <a:p>
            <a:pPr>
              <a:buNone/>
            </a:pPr>
            <a:endParaRPr lang="en-US" b="1"/>
          </a:p>
          <a:p>
            <a:pPr>
              <a:buNone/>
            </a:pPr>
            <a:r>
              <a:rPr lang="en-US" b="1"/>
              <a:t>Optional Pair Activity </a:t>
            </a:r>
          </a:p>
          <a:p>
            <a:pPr>
              <a:buNone/>
            </a:pPr>
            <a:r>
              <a:rPr lang="en-US" b="1"/>
              <a:t>Objective:</a:t>
            </a:r>
            <a:r>
              <a:rPr lang="en-US"/>
              <a:t> Practice using “what I can do” phrasing and tone-matching</a:t>
            </a:r>
            <a:br>
              <a:rPr lang="en-US"/>
            </a:br>
            <a:r>
              <a:rPr lang="en-US" b="1"/>
              <a:t>Team Dynamic:</a:t>
            </a:r>
            <a:r>
              <a:rPr lang="en-US"/>
              <a:t> In pairs, role-play a customer request that can’t be fulfilled. Consultant must offer an alternative using positive language and tone.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b="1"/>
          </a:p>
        </p:txBody>
      </p:sp>
      <p:sp>
        <p:nvSpPr>
          <p:cNvPr id="4" name="Slide Number Placeholder 3">
            <a:extLst>
              <a:ext uri="{FF2B5EF4-FFF2-40B4-BE49-F238E27FC236}">
                <a16:creationId xmlns:a16="http://schemas.microsoft.com/office/drawing/2014/main" id="{AF223997-AE3E-5C3F-1E7E-C466E5B83BD5}"/>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23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15477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1F012-4A00-4429-35A3-784A365A9F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84E4-1B60-E2F0-D37E-F5A9929624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3988D9-DECF-DCC1-53BD-B03507CABD50}"/>
              </a:ext>
            </a:extLst>
          </p:cNvPr>
          <p:cNvSpPr>
            <a:spLocks noGrp="1"/>
          </p:cNvSpPr>
          <p:nvPr>
            <p:ph type="body" idx="1"/>
          </p:nvPr>
        </p:nvSpPr>
        <p:spPr/>
        <p:txBody>
          <a:bodyPr/>
          <a:lstStyle/>
          <a:p>
            <a:pPr>
              <a:buNone/>
            </a:pPr>
            <a:r>
              <a:rPr lang="en-US" dirty="0"/>
              <a:t>Emphasize that </a:t>
            </a:r>
            <a:r>
              <a:rPr lang="en-US" b="1" dirty="0"/>
              <a:t>clarity builds confidence</a:t>
            </a:r>
            <a:r>
              <a:rPr lang="en-US" dirty="0"/>
              <a:t> — confusion causes hesitation or mistrust.</a:t>
            </a:r>
          </a:p>
          <a:p>
            <a:r>
              <a:rPr lang="en-US" dirty="0"/>
              <a:t>Share 1–2 examples from your brand where technical specs could confuse customers (e.g., "CVT transmission" → "smooth automatic drive").</a:t>
            </a:r>
          </a:p>
          <a:p>
            <a:endParaRPr lang="ar-AE" b="1" dirty="0"/>
          </a:p>
        </p:txBody>
      </p:sp>
      <p:sp>
        <p:nvSpPr>
          <p:cNvPr id="4" name="Slide Number Placeholder 3">
            <a:extLst>
              <a:ext uri="{FF2B5EF4-FFF2-40B4-BE49-F238E27FC236}">
                <a16:creationId xmlns:a16="http://schemas.microsoft.com/office/drawing/2014/main" id="{8C90C0CB-B203-2CF0-01B7-46F18B8DEE5E}"/>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24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60126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CF31C-22EF-DE73-3357-4B6A3698B1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F1800-F522-3039-02C2-D4A22F622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E59FFC-79BB-216F-9171-795CE59DE424}"/>
              </a:ext>
            </a:extLst>
          </p:cNvPr>
          <p:cNvSpPr>
            <a:spLocks noGrp="1"/>
          </p:cNvSpPr>
          <p:nvPr>
            <p:ph type="body" idx="1"/>
          </p:nvPr>
        </p:nvSpPr>
        <p:spPr/>
        <p:txBody>
          <a:bodyPr/>
          <a:lstStyle/>
          <a:p>
            <a:pPr>
              <a:buNone/>
            </a:pPr>
            <a:r>
              <a:rPr lang="en-US"/>
              <a:t>Ask: How would you say this in a way a customer easily understands?</a:t>
            </a:r>
          </a:p>
          <a:p>
            <a:r>
              <a:rPr lang="en-US"/>
              <a:t>Encourage learners to come up with their own phrases for features on the cars they sell.</a:t>
            </a:r>
          </a:p>
          <a:p>
            <a:pPr>
              <a:buNone/>
            </a:pPr>
            <a:endParaRPr lang="en-US" b="1"/>
          </a:p>
          <a:p>
            <a:pPr>
              <a:buNone/>
            </a:pPr>
            <a:r>
              <a:rPr lang="en-US" b="1"/>
              <a:t>You can use any feature:</a:t>
            </a:r>
          </a:p>
          <a:p>
            <a:pPr>
              <a:buNone/>
            </a:pPr>
            <a:r>
              <a:rPr lang="en-US"/>
              <a:t>Adaptive Cruise Control - The car keeps a safe distance from the car in front automatically.</a:t>
            </a:r>
          </a:p>
          <a:p>
            <a:pPr>
              <a:buNone/>
            </a:pPr>
            <a:r>
              <a:rPr lang="en-US"/>
              <a:t>Regenerative Braking - The car charges the battery slightly when you slow down.</a:t>
            </a:r>
          </a:p>
          <a:p>
            <a:pPr>
              <a:buNone/>
            </a:pPr>
            <a:r>
              <a:rPr lang="en-US"/>
              <a:t>Continuously Variable Transmission (CVT) - A smoother automatic gear system that adjusts without shifting.</a:t>
            </a:r>
          </a:p>
          <a:p>
            <a:pPr>
              <a:buNone/>
            </a:pPr>
            <a:r>
              <a:rPr lang="en-US"/>
              <a:t>Direct Fuel Injection - A system that helps the engine use fuel more efficiently.</a:t>
            </a:r>
          </a:p>
          <a:p>
            <a:pPr>
              <a:buNone/>
            </a:pPr>
            <a:r>
              <a:rPr lang="en-US"/>
              <a:t>LED Daytime Running Lights - Bright, energy-saving lights that make you more visible during the day.</a:t>
            </a:r>
          </a:p>
          <a:p>
            <a:pPr>
              <a:buNone/>
            </a:pPr>
            <a:r>
              <a:rPr lang="en-US"/>
              <a:t>Lane Keep Assist - Helps steer you gently back if you start drifting out of your lane.</a:t>
            </a:r>
          </a:p>
          <a:p>
            <a:pPr>
              <a:buNone/>
            </a:pPr>
            <a:r>
              <a:rPr lang="en-US"/>
              <a:t>Blind Spot Monitoring - Warns you if there’s a car in your blind spot.</a:t>
            </a:r>
          </a:p>
          <a:p>
            <a:pPr>
              <a:buNone/>
            </a:pPr>
            <a:r>
              <a:rPr lang="en-US"/>
              <a:t>Autonomous Emergency Braking - The car can brake automatically if there’s a risk of collision.</a:t>
            </a:r>
          </a:p>
          <a:p>
            <a:pPr>
              <a:buNone/>
            </a:pPr>
            <a:r>
              <a:rPr lang="en-US"/>
              <a:t>Infotainment System - The screen that controls music, maps, and phone features.</a:t>
            </a:r>
          </a:p>
          <a:p>
            <a:pPr>
              <a:buNone/>
            </a:pPr>
            <a:r>
              <a:rPr lang="en-US"/>
              <a:t>Dual-Zone Climate Control - Driver and passenger can each set their own temperature.</a:t>
            </a:r>
          </a:p>
          <a:p>
            <a:pPr>
              <a:buNone/>
            </a:pPr>
            <a:endParaRPr lang="en-US" b="1"/>
          </a:p>
          <a:p>
            <a:endParaRPr lang="ar-AE"/>
          </a:p>
        </p:txBody>
      </p:sp>
      <p:sp>
        <p:nvSpPr>
          <p:cNvPr id="4" name="Slide Number Placeholder 3">
            <a:extLst>
              <a:ext uri="{FF2B5EF4-FFF2-40B4-BE49-F238E27FC236}">
                <a16:creationId xmlns:a16="http://schemas.microsoft.com/office/drawing/2014/main" id="{ADE87404-5164-119C-DABA-49788B492BE0}"/>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25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973254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4C38-5A5D-9557-DFE2-E9066E509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4B719-E8E3-97A1-63B5-D84CF3669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F876D-31EB-0385-B177-5C57DD50B544}"/>
              </a:ext>
            </a:extLst>
          </p:cNvPr>
          <p:cNvSpPr>
            <a:spLocks noGrp="1"/>
          </p:cNvSpPr>
          <p:nvPr>
            <p:ph type="body" idx="1"/>
          </p:nvPr>
        </p:nvSpPr>
        <p:spPr/>
        <p:txBody>
          <a:bodyPr/>
          <a:lstStyle/>
          <a:p>
            <a:pPr>
              <a:buNone/>
            </a:pPr>
            <a:r>
              <a:rPr lang="en-US"/>
              <a:t>Now let’s talk about tone — and how much it reveals, even before we get into the actual words. The way we respond should match the customer’s </a:t>
            </a:r>
            <a:r>
              <a:rPr lang="en-US" i="1"/>
              <a:t>pace and style</a:t>
            </a:r>
            <a:r>
              <a:rPr lang="en-US"/>
              <a:t>, not their emotional </a:t>
            </a:r>
            <a:r>
              <a:rPr lang="en-US" i="1"/>
              <a:t>state</a:t>
            </a:r>
            <a:r>
              <a:rPr lang="en-US"/>
              <a:t>. Let’s break this down.</a:t>
            </a:r>
          </a:p>
          <a:p>
            <a:pPr>
              <a:buNone/>
            </a:pPr>
            <a:r>
              <a:rPr lang="en-US" b="1"/>
              <a:t>🟨 Curious &amp; Casual</a:t>
            </a:r>
          </a:p>
          <a:p>
            <a:pPr>
              <a:buNone/>
            </a:pPr>
            <a:r>
              <a:rPr lang="en-US"/>
              <a:t>“If a customer sounds relaxed or playful — maybe asking early questions, exploring their options — </a:t>
            </a:r>
            <a:r>
              <a:rPr lang="en-US" i="1"/>
              <a:t>we mirror that openness</a:t>
            </a:r>
            <a:r>
              <a:rPr lang="en-US"/>
              <a:t>. Loosen up a little. Use friendly language, a light tone, and avoid overly technical or formal phrasing. This helps build connection early.”</a:t>
            </a:r>
          </a:p>
          <a:p>
            <a:pPr>
              <a:buNone/>
            </a:pPr>
            <a:r>
              <a:rPr lang="en-US" b="1"/>
              <a:t>Example:</a:t>
            </a:r>
            <a:endParaRPr lang="en-US"/>
          </a:p>
          <a:p>
            <a:pPr>
              <a:buNone/>
            </a:pPr>
            <a:r>
              <a:rPr lang="en-US"/>
              <a:t>“They ask: ‘Hey, is this one the model with the massage seats?’ You can respond casually: ‘Yes it is — they’re pretty amazing, especially on long drives.’”</a:t>
            </a:r>
          </a:p>
          <a:p>
            <a:pPr>
              <a:buNone/>
            </a:pPr>
            <a:r>
              <a:rPr lang="en-US" b="1"/>
              <a:t>🟨 Businesslike &amp; Formal</a:t>
            </a:r>
          </a:p>
          <a:p>
            <a:pPr>
              <a:buNone/>
            </a:pPr>
            <a:r>
              <a:rPr lang="en-US"/>
              <a:t>“Some customers approach us in a very structured way — maybe it’s a corporate client, or someone doing serious comparison. Here, keep your language professional and focused. Be polite, use complete sentences, and don’t over-personalize. They’re here for facts and clarity.”</a:t>
            </a:r>
          </a:p>
          <a:p>
            <a:pPr>
              <a:buNone/>
            </a:pPr>
            <a:r>
              <a:rPr lang="en-US" b="1"/>
              <a:t>Example:</a:t>
            </a:r>
            <a:endParaRPr lang="en-US"/>
          </a:p>
          <a:p>
            <a:pPr>
              <a:buNone/>
            </a:pPr>
            <a:r>
              <a:rPr lang="en-US"/>
              <a:t>“They say: ‘Can you send me the full spec sheet of the Volvo XC90 Ultra?’</a:t>
            </a:r>
            <a:br>
              <a:rPr lang="en-US"/>
            </a:br>
            <a:r>
              <a:rPr lang="en-US"/>
              <a:t>You say: ‘Of course. I’ll share the detailed brochure and highlight the key features relevant to your needs.’”</a:t>
            </a:r>
          </a:p>
          <a:p>
            <a:pPr>
              <a:buNone/>
            </a:pPr>
            <a:r>
              <a:rPr lang="en-US" b="1"/>
              <a:t>🟨 Stressed &amp; Impatient</a:t>
            </a:r>
          </a:p>
          <a:p>
            <a:pPr>
              <a:buNone/>
            </a:pPr>
            <a:r>
              <a:rPr lang="en-US"/>
              <a:t>“When a customer sounds frustrated or rushed, </a:t>
            </a:r>
            <a:r>
              <a:rPr lang="en-US" i="1"/>
              <a:t>don’t copy their frustration</a:t>
            </a:r>
            <a:r>
              <a:rPr lang="en-US"/>
              <a:t>. Instead, stay calm. You slow your pace </a:t>
            </a:r>
            <a:r>
              <a:rPr lang="en-US" i="1"/>
              <a:t>just enough</a:t>
            </a:r>
            <a:r>
              <a:rPr lang="en-US"/>
              <a:t> to give clarity. Acknowledge how they feel and guide them to solutions. That tone of calm authority is what reassures them.”</a:t>
            </a:r>
          </a:p>
          <a:p>
            <a:pPr>
              <a:buNone/>
            </a:pPr>
            <a:r>
              <a:rPr lang="en-US" b="1"/>
              <a:t>Example:</a:t>
            </a:r>
            <a:endParaRPr lang="en-US"/>
          </a:p>
          <a:p>
            <a:pPr>
              <a:buNone/>
            </a:pPr>
            <a:r>
              <a:rPr lang="en-US"/>
              <a:t>“They say: ‘I’ve been waiting all day, what’s going on?!’</a:t>
            </a:r>
            <a:br>
              <a:rPr lang="en-US"/>
            </a:br>
            <a:r>
              <a:rPr lang="en-US"/>
              <a:t>You say: ‘I completely understand your concern. Let me check the update now, and I’ll make sure we get this sorted for you.’”</a:t>
            </a:r>
          </a:p>
          <a:p>
            <a:pPr>
              <a:buNone/>
            </a:pPr>
            <a:r>
              <a:rPr lang="en-US" b="1"/>
              <a:t>🟩 Wrap-up: Why it matters</a:t>
            </a:r>
          </a:p>
          <a:p>
            <a:r>
              <a:rPr lang="en-US"/>
              <a:t>“Tone reflects empathy. Matching their emotional </a:t>
            </a:r>
            <a:r>
              <a:rPr lang="en-US" i="1"/>
              <a:t>pace</a:t>
            </a:r>
            <a:r>
              <a:rPr lang="en-US"/>
              <a:t> — not copying their </a:t>
            </a:r>
            <a:r>
              <a:rPr lang="en-US" i="1"/>
              <a:t>emotion</a:t>
            </a:r>
            <a:r>
              <a:rPr lang="en-US"/>
              <a:t> — shows that you’re tuned in and in control. It makes the customer feel heard, safe, and valued. That’s what builds trust.”</a:t>
            </a:r>
          </a:p>
        </p:txBody>
      </p:sp>
      <p:sp>
        <p:nvSpPr>
          <p:cNvPr id="4" name="Slide Number Placeholder 3">
            <a:extLst>
              <a:ext uri="{FF2B5EF4-FFF2-40B4-BE49-F238E27FC236}">
                <a16:creationId xmlns:a16="http://schemas.microsoft.com/office/drawing/2014/main" id="{807CD118-1365-249E-ED28-F99AA6800B85}"/>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26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94108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C7351-ECCE-A912-5AC8-CDBCA1039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83F142-0FCA-5CD7-DAC8-733EE88279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D38EBA-8292-0999-A786-AD1BBD39EA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Opening Context: </a:t>
            </a:r>
            <a:r>
              <a:rPr lang="en-US"/>
              <a:t>“We communicate on many levels — not just through our words, but also through our tone and body language. In a customer-facing role, how we say something often matters more than what we say</a:t>
            </a:r>
            <a:r>
              <a:rPr lang="en-US" b="0"/>
              <a:t>.”</a:t>
            </a:r>
            <a:r>
              <a:rPr kumimoji="0" lang="en-US" sz="12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  It’s Not Just What You Say</a:t>
            </a:r>
          </a:p>
          <a:p>
            <a:pPr>
              <a:buNone/>
            </a:pPr>
            <a:r>
              <a:rPr lang="en-US" b="1"/>
              <a:t>📊 Explain the Model (show the pie chart while speaking):</a:t>
            </a:r>
          </a:p>
          <a:p>
            <a:pPr>
              <a:buNone/>
            </a:pPr>
            <a:r>
              <a:rPr lang="en-US"/>
              <a:t>“This concept was introduced by psychologist </a:t>
            </a:r>
            <a:r>
              <a:rPr lang="en-US" b="1"/>
              <a:t>Albert Mehrabian</a:t>
            </a:r>
            <a:r>
              <a:rPr lang="en-US"/>
              <a:t>. His studies found that in face-to-face communication, the </a:t>
            </a:r>
            <a:r>
              <a:rPr lang="en-US" b="1"/>
              <a:t>message is interpreted as follows</a:t>
            </a:r>
            <a:r>
              <a:rPr lang="en-US"/>
              <a:t>:</a:t>
            </a:r>
          </a:p>
          <a:p>
            <a:pPr>
              <a:buFont typeface="Arial" panose="020B0604020202020204" pitchFamily="34" charset="0"/>
              <a:buChar char="•"/>
            </a:pPr>
            <a:r>
              <a:rPr lang="en-US" b="1"/>
              <a:t>55%</a:t>
            </a:r>
            <a:r>
              <a:rPr lang="en-US"/>
              <a:t> through </a:t>
            </a:r>
            <a:r>
              <a:rPr lang="en-US" b="1"/>
              <a:t>body language</a:t>
            </a:r>
            <a:r>
              <a:rPr lang="en-US"/>
              <a:t> – posture, gestures, eye contact</a:t>
            </a:r>
          </a:p>
          <a:p>
            <a:pPr>
              <a:buFont typeface="Arial" panose="020B0604020202020204" pitchFamily="34" charset="0"/>
              <a:buChar char="•"/>
            </a:pPr>
            <a:r>
              <a:rPr lang="en-US" b="1"/>
              <a:t>38%</a:t>
            </a:r>
            <a:r>
              <a:rPr lang="en-US"/>
              <a:t> through </a:t>
            </a:r>
            <a:r>
              <a:rPr lang="en-US" b="1"/>
              <a:t>tone of voice</a:t>
            </a:r>
            <a:r>
              <a:rPr lang="en-US"/>
              <a:t> – pitch, pace, emotion, volume</a:t>
            </a:r>
          </a:p>
          <a:p>
            <a:pPr>
              <a:buFont typeface="Arial" panose="020B0604020202020204" pitchFamily="34" charset="0"/>
              <a:buChar char="•"/>
            </a:pPr>
            <a:r>
              <a:rPr lang="en-US"/>
              <a:t>Only </a:t>
            </a:r>
            <a:r>
              <a:rPr lang="en-US" b="1"/>
              <a:t>7%</a:t>
            </a:r>
            <a:r>
              <a:rPr lang="en-US"/>
              <a:t> through the </a:t>
            </a:r>
            <a:r>
              <a:rPr lang="en-US" b="1"/>
              <a:t>actual words</a:t>
            </a:r>
            <a:r>
              <a:rPr lang="en-US"/>
              <a:t> we use”</a:t>
            </a:r>
          </a:p>
          <a:p>
            <a:pPr>
              <a:buNone/>
            </a:pPr>
            <a:r>
              <a:rPr lang="en-US"/>
              <a:t>👉 “So, when customers form impressions or emotional reactions, the </a:t>
            </a:r>
            <a:r>
              <a:rPr lang="en-US" b="1"/>
              <a:t>majority of their perception</a:t>
            </a:r>
            <a:r>
              <a:rPr lang="en-US"/>
              <a:t> comes from </a:t>
            </a:r>
            <a:r>
              <a:rPr lang="en-US" b="1"/>
              <a:t>how</a:t>
            </a:r>
            <a:r>
              <a:rPr lang="en-US"/>
              <a:t> we deliver our message — not just the words themselves.”</a:t>
            </a:r>
          </a:p>
          <a:p>
            <a:pPr>
              <a:buNone/>
            </a:pPr>
            <a:endParaRPr lang="en-US" b="1"/>
          </a:p>
          <a:p>
            <a:pPr>
              <a:buNone/>
            </a:pPr>
            <a:r>
              <a:rPr lang="en-US" b="1"/>
              <a:t>Make it Real (example to illustrate the point):</a:t>
            </a:r>
          </a:p>
          <a:p>
            <a:pPr>
              <a:buNone/>
            </a:pPr>
            <a:r>
              <a:rPr lang="en-US"/>
              <a:t>“For example: imagine a salesperson says,</a:t>
            </a:r>
            <a:br>
              <a:rPr lang="en-US"/>
            </a:br>
            <a:r>
              <a:rPr lang="en-US"/>
              <a:t>‘You’re in good hands’ — but they’re slouched, avoid eye contact, and speak in a flat voice.</a:t>
            </a:r>
            <a:br>
              <a:rPr lang="en-US"/>
            </a:br>
            <a:r>
              <a:rPr lang="en-US"/>
              <a:t>Do you feel reassured? Probably not.</a:t>
            </a:r>
            <a:br>
              <a:rPr lang="en-US"/>
            </a:br>
            <a:r>
              <a:rPr lang="en-US"/>
              <a:t>This shows how </a:t>
            </a:r>
            <a:r>
              <a:rPr lang="en-US" b="1"/>
              <a:t>misaligned tone and body language</a:t>
            </a:r>
            <a:r>
              <a:rPr lang="en-US"/>
              <a:t> can </a:t>
            </a:r>
            <a:r>
              <a:rPr lang="en-US" b="1"/>
              <a:t>undermine the message</a:t>
            </a:r>
            <a:r>
              <a:rPr lang="en-US"/>
              <a:t>, even if the words are perfect.”</a:t>
            </a:r>
          </a:p>
          <a:p>
            <a:pPr>
              <a:buNone/>
            </a:pPr>
            <a:endParaRPr lang="en-US" b="1"/>
          </a:p>
          <a:p>
            <a:pPr>
              <a:buNone/>
            </a:pPr>
            <a:r>
              <a:rPr lang="en-US" b="1"/>
              <a:t>Important Clarification (briefly address any doubts):</a:t>
            </a:r>
          </a:p>
          <a:p>
            <a:pPr>
              <a:buNone/>
            </a:pPr>
            <a:r>
              <a:rPr lang="en-US"/>
              <a:t>“While some debate the exact percentages, what we do know is this:</a:t>
            </a:r>
            <a:br>
              <a:rPr lang="en-US"/>
            </a:br>
            <a:r>
              <a:rPr lang="en-US" b="1"/>
              <a:t>Non-verbal communication drives emotional responses.</a:t>
            </a:r>
            <a:br>
              <a:rPr lang="en-US"/>
            </a:br>
            <a:r>
              <a:rPr lang="en-US"/>
              <a:t>And emotions heavily influence </a:t>
            </a:r>
            <a:r>
              <a:rPr lang="en-US" b="1"/>
              <a:t>trust</a:t>
            </a:r>
            <a:r>
              <a:rPr lang="en-US"/>
              <a:t>, </a:t>
            </a:r>
            <a:r>
              <a:rPr lang="en-US" b="1"/>
              <a:t>buy-in</a:t>
            </a:r>
            <a:r>
              <a:rPr lang="en-US"/>
              <a:t>, and </a:t>
            </a:r>
            <a:r>
              <a:rPr lang="en-US" b="1"/>
              <a:t>customer satisfaction</a:t>
            </a:r>
            <a:r>
              <a:rPr lang="en-US"/>
              <a:t>.”</a:t>
            </a:r>
          </a:p>
          <a:p>
            <a:pPr>
              <a:buNone/>
            </a:pPr>
            <a:r>
              <a:rPr lang="en-US" b="1"/>
              <a:t>🧭 Transition to Next Slide:</a:t>
            </a:r>
          </a:p>
          <a:p>
            <a:r>
              <a:rPr lang="en-US"/>
              <a:t>“Now that we understand the weight of non-verbal communication, let’s explore the specific non-verbal techniques that help you reinforce — not sabotage — your message.”</a:t>
            </a:r>
          </a:p>
        </p:txBody>
      </p:sp>
      <p:sp>
        <p:nvSpPr>
          <p:cNvPr id="4" name="Slide Number Placeholder 3">
            <a:extLst>
              <a:ext uri="{FF2B5EF4-FFF2-40B4-BE49-F238E27FC236}">
                <a16:creationId xmlns:a16="http://schemas.microsoft.com/office/drawing/2014/main" id="{18790847-06FA-5753-A1B7-5DA19572A2C4}"/>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27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37149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901F5-2A60-4B60-51C9-5E0626BFE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6410E-7339-635E-1984-E9610750B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8B22E-8C4C-230E-7405-6E6006867F69}"/>
              </a:ext>
            </a:extLst>
          </p:cNvPr>
          <p:cNvSpPr>
            <a:spLocks noGrp="1"/>
          </p:cNvSpPr>
          <p:nvPr>
            <p:ph type="body" idx="1"/>
          </p:nvPr>
        </p:nvSpPr>
        <p:spPr/>
        <p:txBody>
          <a:bodyPr/>
          <a:lstStyle/>
          <a:p>
            <a:pPr algn="l"/>
            <a:r>
              <a:rPr lang="en-US" b="1"/>
              <a:t>Slide is animated each sentence appears one by one.</a:t>
            </a:r>
            <a:br>
              <a:rPr lang="en-US"/>
            </a:br>
            <a:r>
              <a:rPr lang="en-US" i="1"/>
              <a:t>(You display the exact sentence on screen with no explanation first): </a:t>
            </a:r>
            <a:r>
              <a:rPr lang="en-US" b="0" i="0">
                <a:solidFill>
                  <a:srgbClr val="252B2F"/>
                </a:solidFill>
                <a:effectLst/>
                <a:latin typeface="BwNistaGrotesk"/>
              </a:rPr>
              <a:t>Write on FLIPCHART if you prefer!</a:t>
            </a:r>
          </a:p>
          <a:p>
            <a:pPr algn="l"/>
            <a:endParaRPr lang="en-US" b="0" i="0">
              <a:solidFill>
                <a:srgbClr val="252B2F"/>
              </a:solidFill>
              <a:effectLst/>
              <a:latin typeface="BwNistaGrotesk"/>
            </a:endParaRPr>
          </a:p>
          <a:p>
            <a:pPr>
              <a:buNone/>
            </a:pPr>
            <a:r>
              <a:rPr lang="en-US" b="1"/>
              <a:t>Start with curiosity: </a:t>
            </a:r>
            <a:r>
              <a:rPr lang="en-US"/>
              <a:t>Let me show you how </a:t>
            </a:r>
            <a:r>
              <a:rPr lang="en-US" b="1"/>
              <a:t>tone alone</a:t>
            </a:r>
            <a:r>
              <a:rPr lang="en-US"/>
              <a:t> can completely change meaning — even when the </a:t>
            </a:r>
            <a:r>
              <a:rPr lang="en-US" b="1"/>
              <a:t>words never change</a:t>
            </a:r>
            <a:r>
              <a:rPr lang="en-US"/>
              <a:t>.</a:t>
            </a:r>
          </a:p>
          <a:p>
            <a:pPr>
              <a:buNone/>
            </a:pPr>
            <a:r>
              <a:rPr lang="en-US"/>
              <a:t>Read the line 5 times — emphasizing a different word each time:</a:t>
            </a:r>
          </a:p>
          <a:p>
            <a:pPr algn="l"/>
            <a:endParaRPr lang="en-US" b="0" i="0">
              <a:solidFill>
                <a:srgbClr val="252B2F"/>
              </a:solidFill>
              <a:effectLst/>
              <a:latin typeface="BwNistaGrotesk"/>
            </a:endParaRPr>
          </a:p>
          <a:p>
            <a:pPr>
              <a:buNone/>
            </a:pPr>
            <a:endParaRPr lang="en-US" b="1"/>
          </a:p>
          <a:p>
            <a:pPr>
              <a:buFont typeface="+mj-lt"/>
              <a:buNone/>
            </a:pPr>
            <a:r>
              <a:rPr lang="en-US" b="1"/>
              <a:t>“</a:t>
            </a:r>
            <a:r>
              <a:rPr lang="en-US" b="1" i="1"/>
              <a:t>I</a:t>
            </a:r>
            <a:r>
              <a:rPr lang="en-US" b="1"/>
              <a:t> didn’t say he stole the money.” </a:t>
            </a:r>
            <a:r>
              <a:rPr lang="en-US"/>
              <a:t> Implies someone else said it — not you.</a:t>
            </a:r>
            <a:br>
              <a:rPr lang="en-US"/>
            </a:br>
            <a:r>
              <a:rPr lang="en-US"/>
              <a:t>🗨️ </a:t>
            </a:r>
            <a:r>
              <a:rPr lang="en-US" i="1"/>
              <a:t>“Maybe a colleague said it, but not me.”</a:t>
            </a:r>
            <a:endParaRPr lang="en-US"/>
          </a:p>
          <a:p>
            <a:pPr>
              <a:buFont typeface="+mj-lt"/>
              <a:buNone/>
            </a:pPr>
            <a:r>
              <a:rPr lang="en-US" b="1"/>
              <a:t>“I </a:t>
            </a:r>
            <a:r>
              <a:rPr lang="en-US" b="1" i="1"/>
              <a:t>didn’t</a:t>
            </a:r>
            <a:r>
              <a:rPr lang="en-US" b="1"/>
              <a:t> say he stole the money.”</a:t>
            </a:r>
            <a:r>
              <a:rPr lang="en-US"/>
              <a:t> Implies denial — you’re contradicting a claim.</a:t>
            </a:r>
            <a:br>
              <a:rPr lang="en-US"/>
            </a:br>
            <a:r>
              <a:rPr lang="en-US"/>
              <a:t>🗨️ </a:t>
            </a:r>
            <a:r>
              <a:rPr lang="en-US" i="1"/>
              <a:t>“You’ve got it wrong — I never said that.”</a:t>
            </a:r>
            <a:endParaRPr lang="en-US"/>
          </a:p>
          <a:p>
            <a:pPr>
              <a:buFont typeface="+mj-lt"/>
              <a:buNone/>
            </a:pPr>
            <a:r>
              <a:rPr lang="en-US" b="1"/>
              <a:t>“I didn’t </a:t>
            </a:r>
            <a:r>
              <a:rPr lang="en-US" b="1" i="1"/>
              <a:t>say</a:t>
            </a:r>
            <a:r>
              <a:rPr lang="en-US" b="1"/>
              <a:t> he stole the money.”</a:t>
            </a:r>
            <a:r>
              <a:rPr lang="en-US"/>
              <a:t> Implies something was communicated differently — maybe implied or written.</a:t>
            </a:r>
            <a:br>
              <a:rPr lang="en-US"/>
            </a:br>
            <a:r>
              <a:rPr lang="en-US"/>
              <a:t>🗨️ </a:t>
            </a:r>
            <a:r>
              <a:rPr lang="en-US" i="1"/>
              <a:t>“I might’ve hinted it or thought it, but I didn’t say it.”</a:t>
            </a:r>
            <a:endParaRPr lang="en-US"/>
          </a:p>
          <a:p>
            <a:pPr>
              <a:buFont typeface="+mj-lt"/>
              <a:buNone/>
            </a:pPr>
            <a:r>
              <a:rPr lang="en-US" b="1"/>
              <a:t>“I didn’t say </a:t>
            </a:r>
            <a:r>
              <a:rPr lang="en-US" b="1" i="1"/>
              <a:t>he</a:t>
            </a:r>
            <a:r>
              <a:rPr lang="en-US" b="1"/>
              <a:t> stole the money.”</a:t>
            </a:r>
            <a:endParaRPr lang="en-US"/>
          </a:p>
          <a:p>
            <a:pPr>
              <a:buFont typeface="+mj-lt"/>
              <a:buAutoNum type="arabicPeriod"/>
            </a:pPr>
            <a:r>
              <a:rPr lang="en-US"/>
              <a:t>➤ Suggests someone else stole it, not the person in question.</a:t>
            </a:r>
            <a:br>
              <a:rPr lang="en-US"/>
            </a:br>
            <a:r>
              <a:rPr lang="en-US"/>
              <a:t>🗨️ </a:t>
            </a:r>
            <a:r>
              <a:rPr lang="en-US" i="1"/>
              <a:t>“I meant someone else, not him.”</a:t>
            </a:r>
            <a:endParaRPr lang="en-US"/>
          </a:p>
          <a:p>
            <a:pPr>
              <a:buFont typeface="+mj-lt"/>
              <a:buAutoNum type="arabicPeriod"/>
            </a:pPr>
            <a:r>
              <a:rPr lang="en-US" b="1"/>
              <a:t>“I didn’t say he </a:t>
            </a:r>
            <a:r>
              <a:rPr lang="en-US" b="1" i="1"/>
              <a:t>stole</a:t>
            </a:r>
            <a:r>
              <a:rPr lang="en-US" b="1"/>
              <a:t> the money.”</a:t>
            </a:r>
            <a:endParaRPr lang="en-US"/>
          </a:p>
          <a:p>
            <a:pPr>
              <a:buFont typeface="+mj-lt"/>
              <a:buAutoNum type="arabicPeriod"/>
            </a:pPr>
            <a:r>
              <a:rPr lang="en-US"/>
              <a:t>➤ Suggests a different action — maybe borrowed or found.</a:t>
            </a:r>
            <a:br>
              <a:rPr lang="en-US"/>
            </a:br>
            <a:r>
              <a:rPr lang="en-US"/>
              <a:t>🗨️ </a:t>
            </a:r>
            <a:r>
              <a:rPr lang="en-US" i="1"/>
              <a:t>“He may have taken it, but it wasn’t stealing.”</a:t>
            </a:r>
            <a:endParaRPr lang="en-US"/>
          </a:p>
          <a:p>
            <a:endParaRPr lang="en-US" i="1"/>
          </a:p>
          <a:p>
            <a:pPr>
              <a:buFont typeface="+mj-lt"/>
              <a:buAutoNum type="arabicPeriod" startAt="6"/>
            </a:pPr>
            <a:r>
              <a:rPr lang="en-US"/>
              <a:t>I didn’t say he stole </a:t>
            </a:r>
            <a:r>
              <a:rPr lang="en-US" b="1"/>
              <a:t>the</a:t>
            </a:r>
            <a:r>
              <a:rPr lang="en-US"/>
              <a:t> money.</a:t>
            </a:r>
            <a:br>
              <a:rPr lang="en-US"/>
            </a:br>
            <a:r>
              <a:rPr lang="en-US"/>
              <a:t>➤ </a:t>
            </a:r>
            <a:r>
              <a:rPr lang="en-US" i="1"/>
              <a:t>Implied meaning: maybe he stole </a:t>
            </a:r>
            <a:r>
              <a:rPr lang="en-US" b="1" i="1"/>
              <a:t>some</a:t>
            </a:r>
            <a:r>
              <a:rPr lang="en-US" i="1"/>
              <a:t> money, or </a:t>
            </a:r>
            <a:r>
              <a:rPr lang="en-US" b="1" i="1"/>
              <a:t>a different item</a:t>
            </a:r>
            <a:r>
              <a:rPr lang="en-US" i="1"/>
              <a:t>.</a:t>
            </a:r>
            <a:br>
              <a:rPr lang="en-US"/>
            </a:br>
            <a:r>
              <a:rPr lang="en-US"/>
              <a:t>🗨️ “I didn’t say he stole </a:t>
            </a:r>
            <a:r>
              <a:rPr lang="en-US" b="1"/>
              <a:t>the</a:t>
            </a:r>
            <a:r>
              <a:rPr lang="en-US"/>
              <a:t> money — just maybe something else.”</a:t>
            </a:r>
          </a:p>
          <a:p>
            <a:pPr>
              <a:buFont typeface="+mj-lt"/>
              <a:buAutoNum type="arabicPeriod" startAt="6"/>
            </a:pPr>
            <a:r>
              <a:rPr lang="en-US"/>
              <a:t>I didn’t say he stole the </a:t>
            </a:r>
            <a:r>
              <a:rPr lang="en-US" b="1"/>
              <a:t>money</a:t>
            </a:r>
            <a:r>
              <a:rPr lang="en-US"/>
              <a:t>.</a:t>
            </a:r>
            <a:br>
              <a:rPr lang="en-US"/>
            </a:br>
            <a:r>
              <a:rPr lang="en-US"/>
              <a:t>➤ </a:t>
            </a:r>
            <a:r>
              <a:rPr lang="en-US" i="1"/>
              <a:t>Implied meaning: he may have stolen </a:t>
            </a:r>
            <a:r>
              <a:rPr lang="en-US" b="1" i="1"/>
              <a:t>something else</a:t>
            </a:r>
            <a:r>
              <a:rPr lang="en-US" i="1"/>
              <a:t>, not money.</a:t>
            </a:r>
            <a:br>
              <a:rPr lang="en-US"/>
            </a:br>
            <a:r>
              <a:rPr lang="en-US"/>
              <a:t>🗨️ “It wasn’t </a:t>
            </a:r>
            <a:r>
              <a:rPr lang="en-US" b="1"/>
              <a:t>money</a:t>
            </a:r>
            <a:r>
              <a:rPr lang="en-US"/>
              <a:t>, maybe it was data, documents, or time.”</a:t>
            </a:r>
          </a:p>
          <a:p>
            <a:endParaRPr lang="en-US" i="1"/>
          </a:p>
          <a:p>
            <a:pPr>
              <a:buNone/>
            </a:pPr>
            <a:r>
              <a:rPr lang="en-US"/>
              <a:t>“The </a:t>
            </a:r>
            <a:r>
              <a:rPr lang="en-US" b="1"/>
              <a:t>words are identical</a:t>
            </a:r>
            <a:r>
              <a:rPr lang="en-US"/>
              <a:t>, but the </a:t>
            </a:r>
            <a:r>
              <a:rPr lang="en-US" b="1"/>
              <a:t>tone and emphasis</a:t>
            </a:r>
            <a:r>
              <a:rPr lang="en-US"/>
              <a:t> shift the meaning entirely. This is a powerful reminder that </a:t>
            </a:r>
            <a:r>
              <a:rPr lang="en-US" b="1"/>
              <a:t>tone communicates intent</a:t>
            </a:r>
            <a:r>
              <a:rPr lang="en-US"/>
              <a:t> far more than the sentence itself.”</a:t>
            </a:r>
          </a:p>
          <a:p>
            <a:r>
              <a:rPr lang="en-US"/>
              <a:t>“So, when we speak to customers — especially in moments of tension or confusion — our </a:t>
            </a:r>
            <a:r>
              <a:rPr lang="en-US" b="1"/>
              <a:t>tone can build trust, or destroy it</a:t>
            </a:r>
            <a:r>
              <a:rPr lang="en-US"/>
              <a:t>, regardless of how ‘correct’ our words are.”</a:t>
            </a:r>
          </a:p>
          <a:p>
            <a:endParaRPr lang="en-US"/>
          </a:p>
          <a:p>
            <a:pPr>
              <a:buNone/>
            </a:pPr>
            <a:r>
              <a:rPr lang="en-US"/>
              <a:t>Now that we’ve seen how dramatically tone can shift the meaning of a sentence — let’s look at where this matters the most: when the customer can’t see us at all.</a:t>
            </a:r>
          </a:p>
          <a:p>
            <a:r>
              <a:rPr lang="en-US"/>
              <a:t>On the phone, your tone isn’t just part of the message — it </a:t>
            </a:r>
            <a:r>
              <a:rPr lang="en-US" i="1"/>
              <a:t>is</a:t>
            </a:r>
            <a:r>
              <a:rPr lang="en-US"/>
              <a:t> the message. That brings us to Telephone Etiquette.</a:t>
            </a:r>
          </a:p>
          <a:p>
            <a:endParaRPr lang="en-US"/>
          </a:p>
          <a:p>
            <a:pPr algn="l"/>
            <a:endParaRPr lang="en-US" b="0" i="0">
              <a:solidFill>
                <a:srgbClr val="252B2F"/>
              </a:solidFill>
              <a:effectLst/>
              <a:latin typeface="BwNistaGrotesk"/>
            </a:endParaRPr>
          </a:p>
        </p:txBody>
      </p:sp>
      <p:sp>
        <p:nvSpPr>
          <p:cNvPr id="4" name="Slide Number Placeholder 3">
            <a:extLst>
              <a:ext uri="{FF2B5EF4-FFF2-40B4-BE49-F238E27FC236}">
                <a16:creationId xmlns:a16="http://schemas.microsoft.com/office/drawing/2014/main" id="{A486ADE9-D9FE-ED5B-9DE5-A76C0AB0C738}"/>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28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66929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E05DC-52C4-835E-0270-60E67C704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42F3E0-A5B2-DB15-04C0-5874141F95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D2724-CFC9-3681-A022-1D12C833ADBE}"/>
              </a:ext>
            </a:extLst>
          </p:cNvPr>
          <p:cNvSpPr>
            <a:spLocks noGrp="1"/>
          </p:cNvSpPr>
          <p:nvPr>
            <p:ph type="body" idx="1"/>
          </p:nvPr>
        </p:nvSpPr>
        <p:spPr/>
        <p:txBody>
          <a:bodyPr/>
          <a:lstStyle/>
          <a:p>
            <a:pPr>
              <a:buNone/>
            </a:pPr>
            <a:r>
              <a:rPr lang="en-US"/>
              <a:t>Let’s talk about something we often underestimate — the </a:t>
            </a:r>
            <a:r>
              <a:rPr lang="en-US" i="1"/>
              <a:t>power of our voice on the phone</a:t>
            </a:r>
            <a:r>
              <a:rPr lang="en-US"/>
              <a:t>.</a:t>
            </a:r>
          </a:p>
          <a:p>
            <a:pPr>
              <a:buNone/>
            </a:pPr>
            <a:r>
              <a:rPr lang="en-US"/>
              <a:t>When a customer calls in, they can’t see your facial expressions. They don’t know if you’re smiling, frowning, or even paying full attention. The only tool you have is your </a:t>
            </a:r>
            <a:r>
              <a:rPr lang="en-US" b="1"/>
              <a:t>voice</a:t>
            </a:r>
            <a:r>
              <a:rPr lang="en-US"/>
              <a:t> — your tone, pace, volume, and words.</a:t>
            </a:r>
          </a:p>
          <a:p>
            <a:pPr>
              <a:buNone/>
            </a:pPr>
            <a:r>
              <a:rPr lang="en-US"/>
              <a:t>So on the phone, tone </a:t>
            </a:r>
            <a:r>
              <a:rPr lang="en-US" i="1"/>
              <a:t>becomes everything, </a:t>
            </a:r>
            <a:r>
              <a:rPr lang="en-US"/>
              <a:t>It carries all the emotion, all the professionalism, and all the trust.</a:t>
            </a:r>
          </a:p>
          <a:p>
            <a:pPr>
              <a:buNone/>
            </a:pPr>
            <a:r>
              <a:rPr lang="en-US"/>
              <a:t>A warm, confident voice builds connection. A flat or rushed voice does the opposite — even if your words are polite.</a:t>
            </a:r>
          </a:p>
          <a:p>
            <a:r>
              <a:rPr lang="en-US"/>
              <a:t>Let’s look at a few principles that can help us </a:t>
            </a:r>
            <a:r>
              <a:rPr lang="en-US" i="1"/>
              <a:t>make every phone interaction count</a:t>
            </a:r>
            <a:endParaRPr lang="en-US"/>
          </a:p>
          <a:p>
            <a:pPr algn="l"/>
            <a:endParaRPr lang="en-US" b="0" i="0">
              <a:solidFill>
                <a:srgbClr val="252B2F"/>
              </a:solidFill>
              <a:effectLst/>
              <a:latin typeface="BwNistaGrotesk"/>
            </a:endParaRPr>
          </a:p>
          <a:p>
            <a:endParaRPr lang="en-US"/>
          </a:p>
          <a:p>
            <a:r>
              <a:rPr lang="en-US"/>
              <a:t>Now that we've seen how much tone can shape meaning, let’s look at the other powerful tool in our toolkit — </a:t>
            </a:r>
            <a:r>
              <a:rPr lang="en-US" b="1"/>
              <a:t>body language</a:t>
            </a:r>
            <a:r>
              <a:rPr lang="en-US"/>
              <a:t> — and how we can use it to reinforce our message instead of contradicting it.</a:t>
            </a:r>
          </a:p>
          <a:p>
            <a:pPr algn="l"/>
            <a:endParaRPr lang="en-US" b="0" i="0">
              <a:solidFill>
                <a:srgbClr val="252B2F"/>
              </a:solidFill>
              <a:effectLst/>
              <a:latin typeface="BwNistaGrotesk"/>
            </a:endParaRPr>
          </a:p>
        </p:txBody>
      </p:sp>
      <p:sp>
        <p:nvSpPr>
          <p:cNvPr id="4" name="Slide Number Placeholder 3">
            <a:extLst>
              <a:ext uri="{FF2B5EF4-FFF2-40B4-BE49-F238E27FC236}">
                <a16:creationId xmlns:a16="http://schemas.microsoft.com/office/drawing/2014/main" id="{5D960289-8EB8-0E00-9F86-06A95D62D00C}"/>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29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7508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9F8BB-F1A7-1444-BC8E-B6A906680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F161F4-20E4-BED5-7455-B213016027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6D9DB-3F4D-BFFE-44D6-61A62B6EF1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D6CED0-E0FF-98F9-E710-C60BFC47F03D}"/>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18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1BDE2-CC06-6465-0666-BF13FB742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C8CD0-5611-16ED-F936-309D30371C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6E99C8-FEE0-3369-7D5D-7EF28384EDB0}"/>
              </a:ext>
            </a:extLst>
          </p:cNvPr>
          <p:cNvSpPr>
            <a:spLocks noGrp="1"/>
          </p:cNvSpPr>
          <p:nvPr>
            <p:ph type="body" idx="1"/>
          </p:nvPr>
        </p:nvSpPr>
        <p:spPr/>
        <p:txBody>
          <a:bodyPr/>
          <a:lstStyle/>
          <a:p>
            <a:pPr>
              <a:buNone/>
            </a:pPr>
            <a:r>
              <a:rPr lang="en-US" b="1"/>
              <a:t>Key Points to Cover:</a:t>
            </a:r>
            <a:endParaRPr lang="en-US"/>
          </a:p>
          <a:p>
            <a:pPr>
              <a:buFont typeface="+mj-lt"/>
              <a:buAutoNum type="arabicPeriod"/>
            </a:pPr>
            <a:r>
              <a:rPr lang="en-US" b="1"/>
              <a:t>Personal Space &amp; Culture</a:t>
            </a:r>
            <a:endParaRPr lang="en-US"/>
          </a:p>
          <a:p>
            <a:pPr marL="742950" lvl="1" indent="-285750">
              <a:buFont typeface="+mj-lt"/>
              <a:buAutoNum type="arabicPeriod"/>
            </a:pPr>
            <a:r>
              <a:rPr lang="en-US"/>
              <a:t>In the Middle East, closer distance is often acceptable — but still observe cues</a:t>
            </a:r>
          </a:p>
          <a:p>
            <a:pPr marL="742950" lvl="1" indent="-285750">
              <a:buFont typeface="+mj-lt"/>
              <a:buAutoNum type="arabicPeriod"/>
            </a:pPr>
            <a:r>
              <a:rPr lang="en-US"/>
              <a:t>In other cultures, more distance = respect</a:t>
            </a:r>
          </a:p>
          <a:p>
            <a:pPr marL="742950" lvl="1" indent="-285750">
              <a:buFont typeface="+mj-lt"/>
              <a:buAutoNum type="arabicPeriod"/>
            </a:pPr>
            <a:r>
              <a:rPr lang="en-US"/>
              <a:t>Always gauge the customer’s comfort zone and mirror subtly</a:t>
            </a:r>
          </a:p>
          <a:p>
            <a:pPr>
              <a:buFont typeface="+mj-lt"/>
              <a:buAutoNum type="arabicPeriod"/>
            </a:pPr>
            <a:r>
              <a:rPr lang="en-US" b="1"/>
              <a:t>Non-Verbal Contradictions</a:t>
            </a:r>
            <a:endParaRPr lang="en-US"/>
          </a:p>
          <a:p>
            <a:pPr marL="742950" lvl="1" indent="-285750">
              <a:buFont typeface="+mj-lt"/>
              <a:buAutoNum type="arabicPeriod"/>
            </a:pPr>
            <a:r>
              <a:rPr lang="en-US"/>
              <a:t>Saying “I’d love to help you” while glancing at your watch = mixed message</a:t>
            </a:r>
          </a:p>
          <a:p>
            <a:pPr marL="742950" lvl="1" indent="-285750">
              <a:buFont typeface="+mj-lt"/>
              <a:buAutoNum type="arabicPeriod"/>
            </a:pPr>
            <a:r>
              <a:rPr lang="en-US"/>
              <a:t>Ensure tone, facial expressions, and body match your words</a:t>
            </a:r>
          </a:p>
          <a:p>
            <a:pPr>
              <a:buNone/>
            </a:pPr>
            <a:endParaRPr lang="en-US"/>
          </a:p>
        </p:txBody>
      </p:sp>
      <p:sp>
        <p:nvSpPr>
          <p:cNvPr id="4" name="Slide Number Placeholder 3">
            <a:extLst>
              <a:ext uri="{FF2B5EF4-FFF2-40B4-BE49-F238E27FC236}">
                <a16:creationId xmlns:a16="http://schemas.microsoft.com/office/drawing/2014/main" id="{3A6411CA-8493-CBF7-68F5-1B7B14EC069C}"/>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30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72187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3B85D-F407-CE27-D868-9CE479BFC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2DA66-192E-93CF-5B54-70A916F2C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6DC41-4DFD-3473-CFFB-55D636B3B4B3}"/>
              </a:ext>
            </a:extLst>
          </p:cNvPr>
          <p:cNvSpPr>
            <a:spLocks noGrp="1"/>
          </p:cNvSpPr>
          <p:nvPr>
            <p:ph type="body" idx="1"/>
          </p:nvPr>
        </p:nvSpPr>
        <p:spPr/>
        <p:txBody>
          <a:bodyPr/>
          <a:lstStyle/>
          <a:p>
            <a:pPr algn="l" fontAlgn="t">
              <a:buFont typeface="Arial" panose="020B0604020202020204" pitchFamily="34" charset="0"/>
              <a:buNone/>
            </a:pPr>
            <a:endParaRPr lang="en-US" sz="1600" b="0" i="0">
              <a:solidFill>
                <a:srgbClr val="23232D"/>
              </a:solidFill>
              <a:effectLst/>
              <a:latin typeface="Montserrat"/>
            </a:endParaRPr>
          </a:p>
        </p:txBody>
      </p:sp>
      <p:sp>
        <p:nvSpPr>
          <p:cNvPr id="4" name="Slide Number Placeholder 3">
            <a:extLst>
              <a:ext uri="{FF2B5EF4-FFF2-40B4-BE49-F238E27FC236}">
                <a16:creationId xmlns:a16="http://schemas.microsoft.com/office/drawing/2014/main" id="{A51E3005-8403-3D9C-158F-DA88D935F35C}"/>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31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02234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3182C-B0F9-8689-6C8D-E39A06430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78B49-0B5C-C245-28D9-7807311C5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EBCF4-5C3D-32DC-B8BA-34D173A161AC}"/>
              </a:ext>
            </a:extLst>
          </p:cNvPr>
          <p:cNvSpPr>
            <a:spLocks noGrp="1"/>
          </p:cNvSpPr>
          <p:nvPr>
            <p:ph type="body" idx="1"/>
          </p:nvPr>
        </p:nvSpPr>
        <p:spPr/>
        <p:txBody>
          <a:bodyPr/>
          <a:lstStyle/>
          <a:p>
            <a:pPr>
              <a:buNone/>
            </a:pPr>
            <a:r>
              <a:rPr lang="en-US" b="1"/>
              <a:t>First impressions are non-verbal</a:t>
            </a:r>
            <a:r>
              <a:rPr lang="en-US"/>
              <a:t> — your body speaks before your mouth does.</a:t>
            </a:r>
          </a:p>
          <a:p>
            <a:pPr>
              <a:buNone/>
            </a:pPr>
            <a:r>
              <a:rPr lang="en-US"/>
              <a:t>Walking in confidently (not rushing or slouching) signals professionalism.</a:t>
            </a:r>
          </a:p>
          <a:p>
            <a:pPr>
              <a:buNone/>
            </a:pPr>
            <a:r>
              <a:rPr lang="en-US"/>
              <a:t>A grounded stance (feet shoulder-width apart, no fidgeting) shows you’re stable and in control.</a:t>
            </a:r>
          </a:p>
          <a:p>
            <a:pPr>
              <a:buNone/>
            </a:pPr>
            <a:r>
              <a:rPr lang="en-US"/>
              <a:t>Enter like you belong in the room. That energy will influence the customer's mood.</a:t>
            </a:r>
          </a:p>
          <a:p>
            <a:r>
              <a:rPr lang="en-US"/>
              <a:t>Think of it like entering a performance — you're "on" the moment you're seen.</a:t>
            </a:r>
          </a:p>
          <a:p>
            <a:endParaRPr lang="en-US"/>
          </a:p>
          <a:p>
            <a:pPr>
              <a:buNone/>
            </a:pPr>
            <a:r>
              <a:rPr lang="en-US"/>
              <a:t>The moment you walk in, customers are assessing your presence.</a:t>
            </a:r>
          </a:p>
          <a:p>
            <a:pPr>
              <a:buNone/>
            </a:pPr>
            <a:r>
              <a:rPr lang="en-US"/>
              <a:t>Your walk, stance, and how you carry yourself signal confidence — or hesitation.</a:t>
            </a:r>
          </a:p>
          <a:p>
            <a:r>
              <a:rPr lang="en-US"/>
              <a:t>Sales begin before the first word.</a:t>
            </a:r>
          </a:p>
          <a:p>
            <a:endParaRPr lang="en-US"/>
          </a:p>
          <a:p>
            <a:pPr>
              <a:buFont typeface="+mj-lt"/>
              <a:buAutoNum type="arabicPeriod"/>
            </a:pPr>
            <a:r>
              <a:rPr lang="en-US" b="1"/>
              <a:t>Gestures &amp; Movement</a:t>
            </a:r>
            <a:endParaRPr lang="en-US"/>
          </a:p>
          <a:p>
            <a:pPr marL="742950" lvl="1" indent="-285750">
              <a:buFont typeface="+mj-lt"/>
              <a:buAutoNum type="arabicPeriod"/>
            </a:pPr>
            <a:r>
              <a:rPr lang="en-US"/>
              <a:t>Purposeful hand gestures help reinforce speech</a:t>
            </a:r>
          </a:p>
          <a:p>
            <a:pPr marL="742950" lvl="1" indent="-285750">
              <a:buFont typeface="+mj-lt"/>
              <a:buAutoNum type="arabicPeriod"/>
            </a:pPr>
            <a:r>
              <a:rPr lang="en-US"/>
              <a:t>Avoid overuse or fidgeting — it distracts</a:t>
            </a:r>
          </a:p>
          <a:p>
            <a:endParaRPr lang="en-US"/>
          </a:p>
          <a:p>
            <a:endParaRPr lang="en-US"/>
          </a:p>
        </p:txBody>
      </p:sp>
      <p:sp>
        <p:nvSpPr>
          <p:cNvPr id="4" name="Slide Number Placeholder 3">
            <a:extLst>
              <a:ext uri="{FF2B5EF4-FFF2-40B4-BE49-F238E27FC236}">
                <a16:creationId xmlns:a16="http://schemas.microsoft.com/office/drawing/2014/main" id="{478FFE5E-D785-BB64-23AA-8E0015D4997F}"/>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32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591551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5F72-6B08-0799-D70F-17882CB9A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D4011-729A-FD0E-8165-D8EC910E1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FE27E-3860-8FA1-DF40-3107B5B365EB}"/>
              </a:ext>
            </a:extLst>
          </p:cNvPr>
          <p:cNvSpPr>
            <a:spLocks noGrp="1"/>
          </p:cNvSpPr>
          <p:nvPr>
            <p:ph type="body" idx="1"/>
          </p:nvPr>
        </p:nvSpPr>
        <p:spPr/>
        <p:txBody>
          <a:bodyPr/>
          <a:lstStyle/>
          <a:p>
            <a:pPr>
              <a:buNone/>
            </a:pPr>
            <a:r>
              <a:rPr lang="en-US"/>
              <a:t>Open posture signals </a:t>
            </a:r>
            <a:r>
              <a:rPr lang="en-US" b="1"/>
              <a:t>honesty, confidence, and readiness to engage</a:t>
            </a:r>
            <a:r>
              <a:rPr lang="en-US"/>
              <a:t>.</a:t>
            </a:r>
          </a:p>
          <a:p>
            <a:pPr>
              <a:buNone/>
            </a:pPr>
            <a:r>
              <a:rPr lang="en-US"/>
              <a:t>Slouching, leaning away, or turning your body sideways can signal disinterest or insecurity.</a:t>
            </a:r>
          </a:p>
          <a:p>
            <a:pPr>
              <a:buNone/>
            </a:pPr>
            <a:r>
              <a:rPr lang="en-US"/>
              <a:t>Arms crossed can be interpreted as defensive or disinterested — even if you’re just cold or thinking!</a:t>
            </a:r>
          </a:p>
          <a:p>
            <a:pPr>
              <a:buNone/>
            </a:pPr>
            <a:r>
              <a:rPr lang="en-US"/>
              <a:t>Angle your body slightly instead of facing customers dead-on — it's less confrontational and more welcoming.</a:t>
            </a:r>
          </a:p>
          <a:p>
            <a:r>
              <a:rPr lang="en-US"/>
              <a:t>Body language isn’t just what you </a:t>
            </a:r>
            <a:r>
              <a:rPr lang="en-US" i="1"/>
              <a:t>do</a:t>
            </a:r>
            <a:r>
              <a:rPr lang="en-US"/>
              <a:t> — it’s what the customer </a:t>
            </a:r>
            <a:r>
              <a:rPr lang="en-US" i="1"/>
              <a:t>interprets</a:t>
            </a:r>
            <a:r>
              <a:rPr lang="en-US"/>
              <a:t>.</a:t>
            </a:r>
          </a:p>
          <a:p>
            <a:endParaRPr lang="en-US"/>
          </a:p>
          <a:p>
            <a:pPr>
              <a:buFont typeface="+mj-lt"/>
              <a:buAutoNum type="arabicPeriod"/>
            </a:pPr>
            <a:r>
              <a:rPr lang="en-US" b="1"/>
              <a:t>Body Language Basics</a:t>
            </a:r>
            <a:endParaRPr lang="en-US"/>
          </a:p>
          <a:p>
            <a:pPr marL="742950" lvl="1" indent="-285750">
              <a:buFont typeface="+mj-lt"/>
              <a:buAutoNum type="arabicPeriod"/>
            </a:pPr>
            <a:r>
              <a:rPr lang="en-US"/>
              <a:t>Open posture = approachable, confident</a:t>
            </a:r>
          </a:p>
          <a:p>
            <a:pPr marL="742950" lvl="1" indent="-285750">
              <a:buFont typeface="+mj-lt"/>
              <a:buAutoNum type="arabicPeriod"/>
            </a:pPr>
            <a:r>
              <a:rPr lang="en-US"/>
              <a:t>Closed posture (arms crossed, turned away) = defensive or disengaged</a:t>
            </a:r>
          </a:p>
          <a:p>
            <a:endParaRPr lang="en-US"/>
          </a:p>
        </p:txBody>
      </p:sp>
      <p:sp>
        <p:nvSpPr>
          <p:cNvPr id="4" name="Slide Number Placeholder 3">
            <a:extLst>
              <a:ext uri="{FF2B5EF4-FFF2-40B4-BE49-F238E27FC236}">
                <a16:creationId xmlns:a16="http://schemas.microsoft.com/office/drawing/2014/main" id="{68D04F5A-9FEA-CBE9-5895-B8152FE08211}"/>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33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943219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01DE7-E65E-016D-246A-2B7D65B681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AAC67-D6CC-466B-E0A1-7BB967A30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A3E8E9-7FC5-C9D2-85F0-F35E9211F4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Eye contact = confidence and connection (adjust by culture)</a:t>
            </a:r>
          </a:p>
          <a:p>
            <a:pPr>
              <a:buNone/>
            </a:pPr>
            <a:endParaRPr lang="en-US"/>
          </a:p>
          <a:p>
            <a:pPr>
              <a:buNone/>
            </a:pPr>
            <a:r>
              <a:rPr lang="en-US"/>
              <a:t>Eye contact builds </a:t>
            </a:r>
            <a:r>
              <a:rPr lang="en-US" b="1"/>
              <a:t>rapport and attention</a:t>
            </a:r>
            <a:r>
              <a:rPr lang="en-US"/>
              <a:t>, but it must feel </a:t>
            </a:r>
            <a:r>
              <a:rPr lang="en-US" b="1"/>
              <a:t>natural, not forced</a:t>
            </a:r>
            <a:r>
              <a:rPr lang="en-US"/>
              <a:t>.</a:t>
            </a:r>
          </a:p>
          <a:p>
            <a:pPr>
              <a:buNone/>
            </a:pPr>
            <a:r>
              <a:rPr lang="en-US"/>
              <a:t>3–5 seconds is usually enough before shifting to avoid making someone uncomfortable.</a:t>
            </a:r>
          </a:p>
          <a:p>
            <a:pPr>
              <a:buNone/>
            </a:pPr>
            <a:r>
              <a:rPr lang="en-US"/>
              <a:t>Don’t overdo it: too much can feel intense or even aggressive.</a:t>
            </a:r>
          </a:p>
          <a:p>
            <a:pPr>
              <a:buNone/>
            </a:pPr>
            <a:r>
              <a:rPr lang="en-US"/>
              <a:t>Use eye contact to </a:t>
            </a:r>
            <a:r>
              <a:rPr lang="en-US" b="1"/>
              <a:t>emphasize key points</a:t>
            </a:r>
            <a:r>
              <a:rPr lang="en-US"/>
              <a:t> — e.g., during a product reveal or pricing conversation.</a:t>
            </a:r>
          </a:p>
          <a:p>
            <a:r>
              <a:rPr lang="en-US"/>
              <a:t>Combine it with small nods or open hand gestures to enhance clarity and engagement.</a:t>
            </a:r>
          </a:p>
          <a:p>
            <a:endParaRPr lang="ar-AE" b="1"/>
          </a:p>
        </p:txBody>
      </p:sp>
      <p:sp>
        <p:nvSpPr>
          <p:cNvPr id="4" name="Slide Number Placeholder 3">
            <a:extLst>
              <a:ext uri="{FF2B5EF4-FFF2-40B4-BE49-F238E27FC236}">
                <a16:creationId xmlns:a16="http://schemas.microsoft.com/office/drawing/2014/main" id="{8751629E-A7D3-0E0F-BC99-5D5F73F9F1A6}"/>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34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92593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249A-84BD-AFFA-D6DF-AE3DA155A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9FE6D-3370-FC26-203F-B5F902469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3B21C-1FCA-FB9B-DA57-0DB1D5559975}"/>
              </a:ext>
            </a:extLst>
          </p:cNvPr>
          <p:cNvSpPr>
            <a:spLocks noGrp="1"/>
          </p:cNvSpPr>
          <p:nvPr>
            <p:ph type="body" idx="1"/>
          </p:nvPr>
        </p:nvSpPr>
        <p:spPr/>
        <p:txBody>
          <a:bodyPr/>
          <a:lstStyle/>
          <a:p>
            <a:pPr>
              <a:buNone/>
            </a:pPr>
            <a:r>
              <a:rPr lang="en-US"/>
              <a:t>“Now let’s look at how we communicate without saying a single word — through our posture, gestures, expressions, and tone.”</a:t>
            </a:r>
          </a:p>
          <a:p>
            <a:r>
              <a:rPr lang="en-US"/>
              <a:t>“This is where emotional intelligence plays a huge role. It’s not just what you say, it’s how you show up.”</a:t>
            </a:r>
          </a:p>
          <a:p>
            <a:pPr>
              <a:buNone/>
            </a:pPr>
            <a:r>
              <a:rPr lang="en-US" b="1"/>
              <a:t>Why Non-Verbal Matters</a:t>
            </a:r>
          </a:p>
          <a:p>
            <a:pPr>
              <a:buFont typeface="Arial" panose="020B0604020202020204" pitchFamily="34" charset="0"/>
              <a:buChar char="•"/>
            </a:pPr>
            <a:r>
              <a:rPr lang="en-US"/>
              <a:t>“Customers often respond more to how we make them feel than the exact words we use.”</a:t>
            </a:r>
          </a:p>
          <a:p>
            <a:pPr>
              <a:buFont typeface="Arial" panose="020B0604020202020204" pitchFamily="34" charset="0"/>
              <a:buChar char="•"/>
            </a:pPr>
            <a:r>
              <a:rPr lang="en-US"/>
              <a:t>“When there’s a mismatch between what we say and how we say it, customers sense it immediately.”</a:t>
            </a:r>
          </a:p>
          <a:p>
            <a:pPr>
              <a:buFont typeface="Arial" panose="020B0604020202020204" pitchFamily="34" charset="0"/>
              <a:buChar char="•"/>
            </a:pPr>
            <a:r>
              <a:rPr lang="en-US"/>
              <a:t>“That’s why we need to adjust our </a:t>
            </a:r>
            <a:r>
              <a:rPr lang="en-US" b="1"/>
              <a:t>energy</a:t>
            </a:r>
            <a:r>
              <a:rPr lang="en-US"/>
              <a:t>, </a:t>
            </a:r>
            <a:r>
              <a:rPr lang="en-US" b="1"/>
              <a:t>tone</a:t>
            </a:r>
            <a:r>
              <a:rPr lang="en-US"/>
              <a:t>, and </a:t>
            </a:r>
            <a:r>
              <a:rPr lang="en-US" b="1"/>
              <a:t>body language</a:t>
            </a:r>
            <a:r>
              <a:rPr lang="en-US"/>
              <a:t> to match the customer’s emotional state — not mimic, but align</a:t>
            </a:r>
          </a:p>
          <a:p>
            <a:pPr>
              <a:buNone/>
            </a:pPr>
            <a:endParaRPr lang="en-US" b="1"/>
          </a:p>
          <a:p>
            <a:pPr>
              <a:buNone/>
            </a:pPr>
            <a:r>
              <a:rPr lang="en-US" b="1"/>
              <a:t>Friendly &amp; </a:t>
            </a:r>
            <a:r>
              <a:rPr lang="en-US" b="1" err="1"/>
              <a:t>Informal</a:t>
            </a:r>
            <a:r>
              <a:rPr lang="en-US" err="1"/>
              <a:t>“A</a:t>
            </a:r>
            <a:r>
              <a:rPr lang="en-US"/>
              <a:t> relaxed customer may speak casually, use humor, or smile more. Match that energy with a friendly tone, smile, and relaxed posture.</a:t>
            </a:r>
          </a:p>
          <a:p>
            <a:pPr>
              <a:buNone/>
            </a:pPr>
            <a:r>
              <a:rPr lang="en-US" b="1"/>
              <a:t>Professional &amp; </a:t>
            </a:r>
            <a:r>
              <a:rPr lang="en-US" b="1" err="1"/>
              <a:t>Serious</a:t>
            </a:r>
            <a:r>
              <a:rPr lang="en-US" err="1"/>
              <a:t>“Some</a:t>
            </a:r>
            <a:r>
              <a:rPr lang="en-US"/>
              <a:t> customers are all business — they want quick, professional interactions. Keep your posture confident, your gestures minimal, and your language polished.</a:t>
            </a:r>
          </a:p>
          <a:p>
            <a:pPr>
              <a:buNone/>
            </a:pPr>
            <a:r>
              <a:rPr lang="en-US" b="1"/>
              <a:t>Stressed or </a:t>
            </a:r>
            <a:r>
              <a:rPr lang="en-US" b="1" err="1"/>
              <a:t>Impatient</a:t>
            </a:r>
            <a:r>
              <a:rPr lang="en-US" err="1"/>
              <a:t>“This</a:t>
            </a:r>
            <a:r>
              <a:rPr lang="en-US"/>
              <a:t> is where it’s most critical. A stressed customer needs to feel safe and supported. Slow down, soften your voice, and show you’re truly listening. Avoid matching their frustration — be the calming presence.</a:t>
            </a:r>
          </a:p>
          <a:p>
            <a:pPr>
              <a:buNone/>
            </a:pPr>
            <a:endParaRPr lang="en-US" b="1"/>
          </a:p>
          <a:p>
            <a:pPr>
              <a:buNone/>
            </a:pPr>
            <a:r>
              <a:rPr lang="en-US" b="1"/>
              <a:t>Clarify “Responding to Energy”</a:t>
            </a:r>
          </a:p>
          <a:p>
            <a:pPr>
              <a:buFont typeface="Arial" panose="020B0604020202020204" pitchFamily="34" charset="0"/>
              <a:buChar char="•"/>
            </a:pPr>
            <a:r>
              <a:rPr lang="en-US"/>
              <a:t>“We’re not copying their movements or expressions. That would feel unnatural and even off-putting.”</a:t>
            </a:r>
          </a:p>
          <a:p>
            <a:pPr>
              <a:buFont typeface="Arial" panose="020B0604020202020204" pitchFamily="34" charset="0"/>
              <a:buChar char="•"/>
            </a:pPr>
            <a:r>
              <a:rPr lang="en-US"/>
              <a:t>“Instead, we’re adjusting our presence to </a:t>
            </a:r>
            <a:r>
              <a:rPr lang="en-US" b="1"/>
              <a:t>complement</a:t>
            </a:r>
            <a:r>
              <a:rPr lang="en-US"/>
              <a:t> theirs. It’s about emotional alignment — being responsive, not reactive.”</a:t>
            </a:r>
          </a:p>
          <a:p>
            <a:pPr>
              <a:buNone/>
            </a:pPr>
            <a:endParaRPr lang="en-US" b="1"/>
          </a:p>
          <a:p>
            <a:pPr>
              <a:buNone/>
            </a:pPr>
            <a:r>
              <a:rPr lang="en-US" b="1"/>
              <a:t>Why It Matters</a:t>
            </a:r>
          </a:p>
          <a:p>
            <a:pPr>
              <a:buFont typeface="Arial" panose="020B0604020202020204" pitchFamily="34" charset="0"/>
              <a:buChar char="•"/>
            </a:pPr>
            <a:r>
              <a:rPr lang="en-US"/>
              <a:t>“This builds </a:t>
            </a:r>
            <a:r>
              <a:rPr lang="en-US" b="1"/>
              <a:t>trust and rapport</a:t>
            </a:r>
            <a:r>
              <a:rPr lang="en-US"/>
              <a:t>, especially when emotions are high.”</a:t>
            </a:r>
          </a:p>
          <a:p>
            <a:pPr>
              <a:buFont typeface="Arial" panose="020B0604020202020204" pitchFamily="34" charset="0"/>
              <a:buChar char="•"/>
            </a:pPr>
            <a:r>
              <a:rPr lang="en-US"/>
              <a:t>“Non-verbal cues help the customer feel heard and understood — and that’s the foundation of a great customer experience.”</a:t>
            </a:r>
          </a:p>
          <a:p>
            <a:pPr>
              <a:buNone/>
            </a:pPr>
            <a:endParaRPr lang="en-US" b="1"/>
          </a:p>
          <a:p>
            <a:pPr>
              <a:buNone/>
            </a:pPr>
            <a:r>
              <a:rPr lang="en-US"/>
              <a:t>“So next time a customer walks in or reaches out — ask yourself: What energy are they bringing, and how can I meet them in a way that makes them feel supported?”</a:t>
            </a:r>
            <a:endParaRPr lang="ar-AE" b="1"/>
          </a:p>
        </p:txBody>
      </p:sp>
      <p:sp>
        <p:nvSpPr>
          <p:cNvPr id="4" name="Slide Number Placeholder 3">
            <a:extLst>
              <a:ext uri="{FF2B5EF4-FFF2-40B4-BE49-F238E27FC236}">
                <a16:creationId xmlns:a16="http://schemas.microsoft.com/office/drawing/2014/main" id="{FE8A0E5C-E783-9550-B994-FD0E02375771}"/>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35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6173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BF037-EB75-C462-E109-F5E5B7350F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56A93-D5B4-6BDB-A343-D0B4299E7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BF10A-EFC3-EF8F-0F2A-E6453F683157}"/>
              </a:ext>
            </a:extLst>
          </p:cNvPr>
          <p:cNvSpPr>
            <a:spLocks noGrp="1"/>
          </p:cNvSpPr>
          <p:nvPr>
            <p:ph type="body" idx="1"/>
          </p:nvPr>
        </p:nvSpPr>
        <p:spPr/>
        <p:txBody>
          <a:bodyPr/>
          <a:lstStyle/>
          <a:p>
            <a:pPr>
              <a:buNone/>
            </a:pPr>
            <a:r>
              <a:rPr lang="en-US"/>
              <a:t>Facial expressions need to match the </a:t>
            </a:r>
            <a:r>
              <a:rPr lang="en-US" b="1"/>
              <a:t>message you're delivering</a:t>
            </a:r>
            <a:r>
              <a:rPr lang="en-US"/>
              <a:t>. If your voice is excited but your face is flat, customers pick up the contradiction.</a:t>
            </a:r>
          </a:p>
          <a:p>
            <a:pPr>
              <a:buNone/>
            </a:pPr>
            <a:r>
              <a:rPr lang="en-US"/>
              <a:t>Micro-expressions (quick flashes of emotion) can </a:t>
            </a:r>
            <a:r>
              <a:rPr lang="en-US" b="1"/>
              <a:t>leak how you truly feel</a:t>
            </a:r>
            <a:r>
              <a:rPr lang="en-US"/>
              <a:t>, even if you're trying to hide it.</a:t>
            </a:r>
          </a:p>
          <a:p>
            <a:pPr>
              <a:buNone/>
            </a:pPr>
            <a:r>
              <a:rPr lang="en-US"/>
              <a:t>Salespeople who fake interest or kindness will eventually be exposed by their facial cues.</a:t>
            </a:r>
          </a:p>
          <a:p>
            <a:pPr>
              <a:buNone/>
            </a:pPr>
            <a:r>
              <a:rPr lang="en-US"/>
              <a:t>Practice “smiling with your eyes” — not just your mouth — when greeting or presenting.</a:t>
            </a:r>
          </a:p>
          <a:p>
            <a:r>
              <a:rPr lang="en-US"/>
              <a:t>When talking about a feature the customer loves, </a:t>
            </a:r>
            <a:r>
              <a:rPr lang="en-US" b="1"/>
              <a:t>mirror their enthusiasm</a:t>
            </a:r>
            <a:r>
              <a:rPr lang="en-US"/>
              <a:t> with open expressions.</a:t>
            </a:r>
          </a:p>
          <a:p>
            <a:endParaRPr lang="en-US"/>
          </a:p>
          <a:p>
            <a:pPr>
              <a:buFont typeface="+mj-lt"/>
              <a:buAutoNum type="arabicPeriod"/>
            </a:pPr>
            <a:r>
              <a:rPr lang="en-US" b="1"/>
              <a:t>Facial Expressions</a:t>
            </a:r>
            <a:endParaRPr lang="en-US"/>
          </a:p>
          <a:p>
            <a:pPr marL="742950" lvl="1" indent="-285750">
              <a:buFont typeface="+mj-lt"/>
              <a:buAutoNum type="arabicPeriod"/>
            </a:pPr>
            <a:r>
              <a:rPr lang="en-US"/>
              <a:t>Smile = openness and friendliness</a:t>
            </a:r>
          </a:p>
          <a:p>
            <a:pPr marL="742950" lvl="1" indent="-285750">
              <a:buFont typeface="+mj-lt"/>
              <a:buAutoNum type="arabicPeriod"/>
            </a:pPr>
            <a:r>
              <a:rPr lang="en-US"/>
              <a:t>Raised brows, frown, tight jaw = tension or confusion</a:t>
            </a:r>
          </a:p>
          <a:p>
            <a:pPr marL="742950" lvl="1" indent="-285750">
              <a:buFont typeface="+mj-lt"/>
              <a:buAutoNum type="arabicPeriod"/>
            </a:pPr>
            <a:r>
              <a:rPr lang="en-US"/>
              <a:t>Train consultants to </a:t>
            </a:r>
            <a:r>
              <a:rPr lang="en-US" i="1"/>
              <a:t>check their face</a:t>
            </a:r>
            <a:r>
              <a:rPr lang="en-US"/>
              <a:t> before approaching</a:t>
            </a:r>
          </a:p>
          <a:p>
            <a:endParaRPr lang="en-US"/>
          </a:p>
          <a:p>
            <a:endParaRPr lang="ar-AE" b="1"/>
          </a:p>
        </p:txBody>
      </p:sp>
      <p:sp>
        <p:nvSpPr>
          <p:cNvPr id="4" name="Slide Number Placeholder 3">
            <a:extLst>
              <a:ext uri="{FF2B5EF4-FFF2-40B4-BE49-F238E27FC236}">
                <a16:creationId xmlns:a16="http://schemas.microsoft.com/office/drawing/2014/main" id="{AA81CA8A-35EB-9A6B-B19D-6CEDD9B60FB4}"/>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36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60631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55DAB-49CB-6E4E-5BA0-2BF3B6C22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13C09-EE88-4D73-6656-2CDBB683BD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A06E68-699E-1D9B-DF26-3E3678210358}"/>
              </a:ext>
            </a:extLst>
          </p:cNvPr>
          <p:cNvSpPr>
            <a:spLocks noGrp="1"/>
          </p:cNvSpPr>
          <p:nvPr>
            <p:ph type="body" idx="1"/>
          </p:nvPr>
        </p:nvSpPr>
        <p:spPr/>
        <p:txBody>
          <a:bodyPr/>
          <a:lstStyle/>
          <a:p>
            <a:pPr>
              <a:buFont typeface="+mj-lt"/>
              <a:buNone/>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Align your intent, words -</a:t>
            </a:r>
            <a:r>
              <a:rPr lang="en-US" b="1"/>
              <a:t>Non-Verbal Contradictions</a:t>
            </a:r>
            <a:endParaRPr lang="en-US"/>
          </a:p>
          <a:p>
            <a:pPr marL="742950" lvl="1" indent="-285750">
              <a:buFont typeface="+mj-lt"/>
              <a:buAutoNum type="arabicPeriod"/>
            </a:pPr>
            <a:r>
              <a:rPr lang="en-US"/>
              <a:t>Saying “I’d love to help you” while glancing at your watch = mixed message</a:t>
            </a:r>
          </a:p>
          <a:p>
            <a:pPr marL="742950" lvl="1" indent="-285750">
              <a:buFont typeface="+mj-lt"/>
              <a:buAutoNum type="arabicPeriod"/>
            </a:pPr>
            <a:r>
              <a:rPr lang="en-US"/>
              <a:t>Ensure tone, facial expressions, and body match your words</a:t>
            </a:r>
          </a:p>
          <a:p>
            <a:pPr>
              <a:buNone/>
            </a:pPr>
            <a:endParaRPr lang="en-US"/>
          </a:p>
        </p:txBody>
      </p:sp>
      <p:sp>
        <p:nvSpPr>
          <p:cNvPr id="4" name="Slide Number Placeholder 3">
            <a:extLst>
              <a:ext uri="{FF2B5EF4-FFF2-40B4-BE49-F238E27FC236}">
                <a16:creationId xmlns:a16="http://schemas.microsoft.com/office/drawing/2014/main" id="{FA64ABFD-CFE8-87B1-4E99-79BE2CBA1D57}"/>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37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54843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9D6B6-CB66-9A9B-0D3E-6B498484D5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9863A-CDAE-7C6A-610C-B3ADF775DB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89E6BD-9418-9C84-9C43-AFD2EAF8A521}"/>
              </a:ext>
            </a:extLst>
          </p:cNvPr>
          <p:cNvSpPr>
            <a:spLocks noGrp="1"/>
          </p:cNvSpPr>
          <p:nvPr>
            <p:ph type="body" idx="1"/>
          </p:nvPr>
        </p:nvSpPr>
        <p:spPr/>
        <p:txBody>
          <a:bodyPr/>
          <a:lstStyle/>
          <a:p>
            <a:pPr>
              <a:buNone/>
            </a:pPr>
            <a:r>
              <a:rPr lang="en-US"/>
              <a:t>There are 3 fully developed scenario card sets you can print, cut, and use in class. Each set includes a </a:t>
            </a:r>
            <a:r>
              <a:rPr lang="en-US" b="1"/>
              <a:t>Customer Card</a:t>
            </a:r>
            <a:r>
              <a:rPr lang="en-US"/>
              <a:t> and a </a:t>
            </a:r>
            <a:r>
              <a:rPr lang="en-US" b="1"/>
              <a:t>Sales Consultant Card</a:t>
            </a:r>
            <a:r>
              <a:rPr lang="en-US"/>
              <a:t> designed to create realistic interactions that challenge body language and emotional alignment.	</a:t>
            </a:r>
          </a:p>
          <a:p>
            <a:pPr>
              <a:buNone/>
            </a:pPr>
            <a:endParaRPr lang="en-US"/>
          </a:p>
          <a:p>
            <a:pPr>
              <a:buNone/>
            </a:pPr>
            <a:endParaRPr lang="en-US"/>
          </a:p>
          <a:p>
            <a:pPr>
              <a:buNone/>
            </a:pPr>
            <a:r>
              <a:rPr lang="en-US" b="1"/>
              <a:t>Debrief Questions (after each set):</a:t>
            </a:r>
          </a:p>
          <a:p>
            <a:pPr>
              <a:buNone/>
            </a:pPr>
            <a:r>
              <a:rPr lang="en-US"/>
              <a:t>For observers:</a:t>
            </a:r>
          </a:p>
          <a:p>
            <a:pPr>
              <a:buFont typeface="Arial" panose="020B0604020202020204" pitchFamily="34" charset="0"/>
              <a:buChar char="•"/>
            </a:pPr>
            <a:r>
              <a:rPr lang="en-US"/>
              <a:t>What did you notice about the consultant’s body language?</a:t>
            </a:r>
          </a:p>
          <a:p>
            <a:pPr>
              <a:buFont typeface="Arial" panose="020B0604020202020204" pitchFamily="34" charset="0"/>
              <a:buChar char="•"/>
            </a:pPr>
            <a:r>
              <a:rPr lang="en-US"/>
              <a:t>Did posture, eye contact, and tone match the customer’s mood?</a:t>
            </a:r>
          </a:p>
          <a:p>
            <a:pPr>
              <a:buFont typeface="Arial" panose="020B0604020202020204" pitchFamily="34" charset="0"/>
              <a:buChar char="•"/>
            </a:pPr>
            <a:r>
              <a:rPr lang="en-US"/>
              <a:t>What non-verbal cues helped or hurt trust?</a:t>
            </a:r>
          </a:p>
          <a:p>
            <a:pPr>
              <a:buNone/>
            </a:pPr>
            <a:endParaRPr lang="en-US"/>
          </a:p>
          <a:p>
            <a:pPr>
              <a:buNone/>
            </a:pPr>
            <a:r>
              <a:rPr lang="en-US"/>
              <a:t>For the sales consultant:</a:t>
            </a:r>
          </a:p>
          <a:p>
            <a:pPr>
              <a:buFont typeface="Arial" panose="020B0604020202020204" pitchFamily="34" charset="0"/>
              <a:buChar char="•"/>
            </a:pPr>
            <a:r>
              <a:rPr lang="en-US"/>
              <a:t>How did you feel during the moment?</a:t>
            </a:r>
          </a:p>
          <a:p>
            <a:pPr>
              <a:buFont typeface="Arial" panose="020B0604020202020204" pitchFamily="34" charset="0"/>
              <a:buChar char="•"/>
            </a:pPr>
            <a:r>
              <a:rPr lang="en-US"/>
              <a:t>What did you notice about the customer’s body language?</a:t>
            </a:r>
          </a:p>
          <a:p>
            <a:pPr>
              <a:buNone/>
            </a:pPr>
            <a:endParaRPr lang="en-US"/>
          </a:p>
          <a:p>
            <a:pPr>
              <a:buNone/>
            </a:pPr>
            <a:r>
              <a:rPr lang="en-US"/>
              <a:t>For the customer:</a:t>
            </a:r>
          </a:p>
          <a:p>
            <a:pPr>
              <a:buFont typeface="Arial" panose="020B0604020202020204" pitchFamily="34" charset="0"/>
              <a:buChar char="•"/>
            </a:pPr>
            <a:r>
              <a:rPr lang="en-US"/>
              <a:t>Did you feel seen, heard, respected?</a:t>
            </a:r>
          </a:p>
          <a:p>
            <a:pPr>
              <a:buFont typeface="Arial" panose="020B0604020202020204" pitchFamily="34" charset="0"/>
              <a:buChar char="•"/>
            </a:pPr>
            <a:r>
              <a:rPr lang="en-US"/>
              <a:t>Was there any mismatch that made you hesitate or disconnect?</a:t>
            </a:r>
          </a:p>
          <a:p>
            <a:pPr>
              <a:buNone/>
            </a:pPr>
            <a:endParaRPr lang="ar-AE"/>
          </a:p>
        </p:txBody>
      </p:sp>
      <p:sp>
        <p:nvSpPr>
          <p:cNvPr id="4" name="Slide Number Placeholder 3">
            <a:extLst>
              <a:ext uri="{FF2B5EF4-FFF2-40B4-BE49-F238E27FC236}">
                <a16:creationId xmlns:a16="http://schemas.microsoft.com/office/drawing/2014/main" id="{20A5B14D-C7EA-897C-DC47-CCD3E929A10F}"/>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38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728872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7F7FE-00CD-E80C-7342-CC7224497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7E0D6-1DF6-7BAA-8BF8-F5F98F4B8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D67A3-26C8-5E3B-CC26-E5699491668B}"/>
              </a:ext>
            </a:extLst>
          </p:cNvPr>
          <p:cNvSpPr>
            <a:spLocks noGrp="1"/>
          </p:cNvSpPr>
          <p:nvPr>
            <p:ph type="body" idx="1"/>
          </p:nvPr>
        </p:nvSpPr>
        <p:spPr/>
        <p:txBody>
          <a:bodyPr/>
          <a:lstStyle/>
          <a:p>
            <a:pPr>
              <a:buNone/>
            </a:pPr>
            <a:r>
              <a:rPr lang="en-US"/>
              <a:t>Today’s session is about fixing that. Listening isn’t waiting your turn—it’s understanding what matters to the other person.</a:t>
            </a:r>
          </a:p>
          <a:p>
            <a:pPr>
              <a:buNone/>
            </a:pPr>
            <a:endParaRPr lang="en-US"/>
          </a:p>
          <a:p>
            <a:pPr>
              <a:buNone/>
            </a:pPr>
            <a:r>
              <a:rPr lang="en-US"/>
              <a:t>Have you ever had a conversation where you could tell the other person wasn’t really </a:t>
            </a:r>
            <a:r>
              <a:rPr lang="en-US" i="1"/>
              <a:t>with</a:t>
            </a:r>
            <a:r>
              <a:rPr lang="en-US"/>
              <a:t> you—just waiting for their turn to speak? That’s exactly what this image shows.</a:t>
            </a:r>
          </a:p>
          <a:p>
            <a:pPr>
              <a:buNone/>
            </a:pPr>
            <a:r>
              <a:rPr lang="en-US"/>
              <a:t>One person is talking. The other is not listening to understand—they’re already crafting their response. You can see it in the thought bubble: </a:t>
            </a:r>
            <a:r>
              <a:rPr lang="en-US" i="1"/>
              <a:t>‘What should I say next?’</a:t>
            </a:r>
            <a:endParaRPr lang="en-US"/>
          </a:p>
          <a:p>
            <a:pPr>
              <a:buNone/>
            </a:pPr>
            <a:r>
              <a:rPr lang="en-US"/>
              <a:t>And here’s the thing—customers feel this. They may not say it, but they know when you're present… and when you're not.</a:t>
            </a:r>
          </a:p>
          <a:p>
            <a:pPr>
              <a:buNone/>
            </a:pPr>
            <a:r>
              <a:rPr lang="en-US"/>
              <a:t>This brings us to one of the biggest truths about communication—Stephen Covey said it best:</a:t>
            </a:r>
            <a:br>
              <a:rPr lang="en-US"/>
            </a:br>
            <a:r>
              <a:rPr lang="en-US" b="1"/>
              <a:t>'We don’t listen to understand. We listen to reply.'</a:t>
            </a:r>
            <a:endParaRPr lang="en-US"/>
          </a:p>
          <a:p>
            <a:r>
              <a:rPr lang="en-US"/>
              <a:t>Today, we’re going to change that. We’ll explore how to move from passive or selective listening to </a:t>
            </a:r>
            <a:r>
              <a:rPr lang="en-US" i="1"/>
              <a:t>empathetic listening</a:t>
            </a:r>
            <a:r>
              <a:rPr lang="en-US"/>
              <a:t>, where customers feel genuinely heard—and where trust is built."</a:t>
            </a:r>
          </a:p>
          <a:p>
            <a:pPr>
              <a:buNone/>
            </a:pPr>
            <a:endParaRPr lang="en-US"/>
          </a:p>
        </p:txBody>
      </p:sp>
      <p:sp>
        <p:nvSpPr>
          <p:cNvPr id="4" name="Slide Number Placeholder 3">
            <a:extLst>
              <a:ext uri="{FF2B5EF4-FFF2-40B4-BE49-F238E27FC236}">
                <a16:creationId xmlns:a16="http://schemas.microsoft.com/office/drawing/2014/main" id="{AF5DA5C6-BA82-FB65-1079-D7CD7F785877}"/>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39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3741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8F7D8-FA41-5408-CD04-55ABA5C3B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A1EAD-5859-3D9E-0BD4-86D8B0490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595443-95E8-54D1-6118-F5A376168E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CC8542-EFB9-F884-5B7D-D01D9D833E78}"/>
              </a:ext>
            </a:extLst>
          </p:cNvPr>
          <p:cNvSpPr>
            <a:spLocks noGrp="1"/>
          </p:cNvSpPr>
          <p:nvPr>
            <p:ph type="sldNum"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9193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1885D-DC9D-930C-5D58-9424B7944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631BA-E5EA-9143-7A49-1653BFA16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A6F4F-BD6B-3449-4278-419681DDD3E3}"/>
              </a:ext>
            </a:extLst>
          </p:cNvPr>
          <p:cNvSpPr>
            <a:spLocks noGrp="1"/>
          </p:cNvSpPr>
          <p:nvPr>
            <p:ph type="body" idx="1"/>
          </p:nvPr>
        </p:nvSpPr>
        <p:spPr/>
        <p:txBody>
          <a:bodyPr/>
          <a:lstStyle/>
          <a:p>
            <a:pPr>
              <a:buNone/>
            </a:pPr>
            <a:endParaRPr lang="ar-AE" dirty="0"/>
          </a:p>
        </p:txBody>
      </p:sp>
      <p:sp>
        <p:nvSpPr>
          <p:cNvPr id="4" name="Slide Number Placeholder 3">
            <a:extLst>
              <a:ext uri="{FF2B5EF4-FFF2-40B4-BE49-F238E27FC236}">
                <a16:creationId xmlns:a16="http://schemas.microsoft.com/office/drawing/2014/main" id="{F47AA65E-5EC7-DB75-C579-22FA1892EDC5}"/>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40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148896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D546-1862-63AF-8647-222A3239B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E92A6-54BA-4ABD-EED0-C2B44F8C58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DC2A2-A140-2498-FD70-B7EDBD4C6084}"/>
              </a:ext>
            </a:extLst>
          </p:cNvPr>
          <p:cNvSpPr>
            <a:spLocks noGrp="1"/>
          </p:cNvSpPr>
          <p:nvPr>
            <p:ph type="body" idx="1"/>
          </p:nvPr>
        </p:nvSpPr>
        <p:spPr/>
        <p:txBody>
          <a:bodyPr/>
          <a:lstStyle/>
          <a:p>
            <a:r>
              <a:rPr lang="en-US"/>
              <a:t>Ask: “Where do you think customers </a:t>
            </a:r>
            <a:r>
              <a:rPr lang="en-US" i="1"/>
              <a:t>feel</a:t>
            </a:r>
            <a:r>
              <a:rPr lang="en-US"/>
              <a:t> the difference most?”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Interesting read touch on. </a:t>
            </a:r>
            <a:r>
              <a:rPr lang="en-US" sz="1200">
                <a:solidFill>
                  <a:srgbClr val="0A46A4"/>
                </a:solidFill>
                <a:latin typeface="Encode Sans ExpandedLight"/>
                <a:cs typeface="Lato Black"/>
              </a:rPr>
              <a:t>What’s the difference between listening and hearing?</a:t>
            </a:r>
          </a:p>
          <a:p>
            <a:pPr marL="0" marR="0" algn="just">
              <a:spcBef>
                <a:spcPts val="0"/>
              </a:spcBef>
              <a:spcAft>
                <a:spcPts val="0"/>
              </a:spcAft>
            </a:pPr>
            <a:r>
              <a:rPr lang="en-US" sz="1200">
                <a:solidFill>
                  <a:srgbClr val="0000FF"/>
                </a:solidFill>
                <a:effectLst/>
                <a:latin typeface="Arial" panose="020B0604020202020204" pitchFamily="34" charset="0"/>
                <a:ea typeface="Times New Roman" panose="02020603050405020304" pitchFamily="18" charset="0"/>
              </a:rPr>
              <a:t>Hearing and listening have quite different meanings. Hearing is a passive occurrence that requires no effort. Listening, on the other hand, is a conscious choice that demands your attention and concentration. When you hear what people are saying, the sounds have no significance until you place meaning to the words.</a:t>
            </a:r>
            <a:endParaRPr lang="en-US" sz="120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en-GB" sz="1200">
                <a:solidFill>
                  <a:srgbClr val="0000FF"/>
                </a:solidFill>
                <a:effectLst/>
                <a:latin typeface="Arial" panose="020B0604020202020204" pitchFamily="34" charset="0"/>
                <a:ea typeface="Times New Roman" panose="02020603050405020304" pitchFamily="18" charset="0"/>
              </a:rPr>
              <a:t> </a:t>
            </a:r>
            <a:endParaRPr lang="en-US" sz="120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en-GB" sz="1200">
                <a:solidFill>
                  <a:srgbClr val="0000FF"/>
                </a:solidFill>
                <a:effectLst/>
                <a:latin typeface="Arial" panose="020B0604020202020204" pitchFamily="34" charset="0"/>
                <a:ea typeface="Times New Roman" panose="02020603050405020304" pitchFamily="18" charset="0"/>
              </a:rPr>
              <a:t>Active listening takes things on from simply listening. This is a structured communication technique that means you must make a conscious effort to understand what people are saying as well as the meaning behind their words. It helps build empathy and trust between the people communicating and ensures the correct message is being understood.</a:t>
            </a:r>
            <a:endParaRPr lang="en-US" sz="120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en-GB" sz="1200">
                <a:solidFill>
                  <a:srgbClr val="0000FF"/>
                </a:solidFill>
                <a:effectLst/>
                <a:latin typeface="Arial" panose="020B0604020202020204" pitchFamily="34" charset="0"/>
                <a:ea typeface="Times New Roman" panose="02020603050405020304" pitchFamily="18" charset="0"/>
              </a:rPr>
              <a:t> </a:t>
            </a:r>
            <a:endParaRPr lang="en-US" sz="120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en-GB" sz="1200">
                <a:solidFill>
                  <a:srgbClr val="0000FF"/>
                </a:solidFill>
                <a:effectLst/>
                <a:latin typeface="Arial" panose="020B0604020202020204" pitchFamily="34" charset="0"/>
                <a:ea typeface="Times New Roman" panose="02020603050405020304" pitchFamily="18" charset="0"/>
              </a:rPr>
              <a:t>If you want to become a better listener, you should learn the techniques of active listening.</a:t>
            </a:r>
            <a:endParaRPr lang="en-US" sz="120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en-GB" sz="1200">
                <a:solidFill>
                  <a:srgbClr val="0000FF"/>
                </a:solidFill>
                <a:effectLst/>
                <a:latin typeface="Arial" panose="020B0604020202020204" pitchFamily="34" charset="0"/>
                <a:ea typeface="Times New Roman" panose="02020603050405020304" pitchFamily="18" charset="0"/>
              </a:rPr>
              <a:t> </a:t>
            </a:r>
            <a:endParaRPr lang="en-US" sz="120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en-GB" sz="1200">
                <a:solidFill>
                  <a:srgbClr val="0000FF"/>
                </a:solidFill>
                <a:effectLst/>
                <a:latin typeface="Arial" panose="020B0604020202020204" pitchFamily="34" charset="0"/>
                <a:ea typeface="Times New Roman" panose="02020603050405020304" pitchFamily="18" charset="0"/>
              </a:rPr>
              <a:t>Active listening is not just sitting in silence while someone else talks.  The skills of active listening can be summed up in a mnemonic…</a:t>
            </a:r>
            <a:endParaRPr lang="en-US" sz="1200">
              <a:effectLst/>
              <a:latin typeface="Arial" panose="020B0604020202020204" pitchFamily="34" charset="0"/>
              <a:ea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68184482-4AEC-7520-EA6C-79E53491C8C7}"/>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41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695360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13CF6-9DDB-E283-A957-19989D447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341D1-8F7C-170D-85E0-925BC191E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B1A60-B98A-CE78-6FBF-7E67C516BE6B}"/>
              </a:ext>
            </a:extLst>
          </p:cNvPr>
          <p:cNvSpPr>
            <a:spLocks noGrp="1"/>
          </p:cNvSpPr>
          <p:nvPr>
            <p:ph type="body" idx="1"/>
          </p:nvPr>
        </p:nvSpPr>
        <p:spPr/>
        <p:txBody>
          <a:bodyPr/>
          <a:lstStyle/>
          <a:p>
            <a:pPr marL="0" indent="0">
              <a:lnSpc>
                <a:spcPct val="90000"/>
              </a:lnSpc>
              <a:buFont typeface="Arial" pitchFamily="34" charset="0"/>
              <a:buNone/>
            </a:pPr>
            <a:endParaRPr lang="en-GB" kern="0">
              <a:solidFill>
                <a:srgbClr val="00417C"/>
              </a:solidFill>
              <a:latin typeface="Encode Sans Expanded Light"/>
            </a:endParaRPr>
          </a:p>
        </p:txBody>
      </p:sp>
      <p:sp>
        <p:nvSpPr>
          <p:cNvPr id="4" name="Slide Number Placeholder 3">
            <a:extLst>
              <a:ext uri="{FF2B5EF4-FFF2-40B4-BE49-F238E27FC236}">
                <a16:creationId xmlns:a16="http://schemas.microsoft.com/office/drawing/2014/main" id="{0FCB677A-A3DD-67DE-340E-BD32354FA1CA}"/>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0912137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Example:</a:t>
            </a:r>
            <a:br>
              <a:rPr lang="en-US"/>
            </a:br>
            <a:r>
              <a:rPr lang="en-US"/>
              <a:t>Customer: “I want something safe, with good fuel efficiency and a modern design.”</a:t>
            </a:r>
            <a:br>
              <a:rPr lang="en-US"/>
            </a:br>
            <a:r>
              <a:rPr lang="en-US"/>
              <a:t>Consultant: Paraphrase: “So safety and efficiency matter most, with a modern look?”</a:t>
            </a:r>
          </a:p>
          <a:p>
            <a:pPr>
              <a:buFont typeface="Arial" panose="020B0604020202020204" pitchFamily="34" charset="0"/>
              <a:buChar char="•"/>
            </a:pPr>
            <a:r>
              <a:rPr lang="en-US"/>
              <a:t>Summarize (later): “You’re leaning toward a car that’s stylish, economical, and gives peace of mind for your family.”</a:t>
            </a:r>
          </a:p>
          <a:p>
            <a:pPr>
              <a:buFont typeface="Arial" panose="020B0604020202020204" pitchFamily="34" charset="0"/>
              <a:buChar char="•"/>
            </a:pPr>
            <a:endParaRPr lang="en-US"/>
          </a:p>
          <a:p>
            <a:pPr>
              <a:buFont typeface="Arial" panose="020B0604020202020204" pitchFamily="34" charset="0"/>
              <a:buChar char="•"/>
            </a:pPr>
            <a:r>
              <a:rPr lang="en-US" b="1"/>
              <a:t>Paraphrasing</a:t>
            </a:r>
            <a:r>
              <a:rPr lang="en-US"/>
              <a:t> – </a:t>
            </a:r>
            <a:r>
              <a:rPr lang="en-US" i="1"/>
              <a:t>“So you’re saying reliability is your top priority, right?”</a:t>
            </a:r>
          </a:p>
          <a:p>
            <a:pPr>
              <a:buFont typeface="Arial" panose="020B0604020202020204" pitchFamily="34" charset="0"/>
              <a:buChar char="•"/>
            </a:pPr>
            <a:r>
              <a:rPr lang="en-US" b="1"/>
              <a:t>Summarizing</a:t>
            </a:r>
            <a:r>
              <a:rPr lang="en-US"/>
              <a:t> – </a:t>
            </a:r>
            <a:r>
              <a:rPr lang="en-US" i="1"/>
              <a:t>“Just to recap, you’re looking for a family SUV with safety, space, and low maintenance.”</a:t>
            </a:r>
          </a:p>
          <a:p>
            <a:pPr>
              <a:buFont typeface="Arial" panose="020B0604020202020204" pitchFamily="34" charset="0"/>
              <a:buChar char="•"/>
            </a:pPr>
            <a:endParaRPr lang="en-US" i="1"/>
          </a:p>
          <a:p>
            <a:pPr>
              <a:buFont typeface="Arial" panose="020B0604020202020204" pitchFamily="34" charset="0"/>
              <a:buNone/>
            </a:pPr>
            <a:r>
              <a:rPr lang="en-US" i="1"/>
              <a:t>Ask what are the benefits of doing this?</a:t>
            </a:r>
          </a:p>
          <a:p>
            <a:pPr>
              <a:buFont typeface="Arial" panose="020B0604020202020204" pitchFamily="34" charset="0"/>
              <a:buNone/>
            </a:pPr>
            <a:r>
              <a:rPr lang="en-US"/>
              <a:t>✅ Shows the customer you’re listening</a:t>
            </a:r>
            <a:br>
              <a:rPr lang="en-US"/>
            </a:br>
            <a:r>
              <a:rPr lang="en-US"/>
              <a:t>✅ Clarifies assumptions</a:t>
            </a:r>
            <a:br>
              <a:rPr lang="en-US"/>
            </a:br>
            <a:r>
              <a:rPr lang="en-US"/>
              <a:t>✅ Reduces misunderstandings</a:t>
            </a:r>
          </a:p>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07860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Examples:</a:t>
            </a:r>
            <a:br>
              <a:rPr lang="en-US"/>
            </a:br>
            <a:r>
              <a:rPr lang="en-US"/>
              <a:t>“When you say ‘comfortable,’ do you mean the ride quality or the seat design?”</a:t>
            </a:r>
            <a:br>
              <a:rPr lang="en-US"/>
            </a:br>
            <a:r>
              <a:rPr lang="en-US"/>
              <a:t>“What do you mean by ‘value for money’—low price or long-term savings?”</a:t>
            </a:r>
          </a:p>
          <a:p>
            <a:endParaRPr lang="en-US"/>
          </a:p>
          <a:p>
            <a:pPr>
              <a:buNone/>
            </a:pPr>
            <a:r>
              <a:rPr lang="en-US" b="1"/>
              <a:t>Examples:</a:t>
            </a:r>
            <a:endParaRPr lang="en-US"/>
          </a:p>
          <a:p>
            <a:pPr>
              <a:buFont typeface="Arial" panose="020B0604020202020204" pitchFamily="34" charset="0"/>
              <a:buChar char="•"/>
            </a:pPr>
            <a:r>
              <a:rPr lang="en-US"/>
              <a:t>“When you say ‘better tech features,’ can you share what matters most to you—navigation, connectivity, or safety alerts?”</a:t>
            </a:r>
          </a:p>
          <a:p>
            <a:pPr>
              <a:buFont typeface="Arial" panose="020B0604020202020204" pitchFamily="34" charset="0"/>
              <a:buChar char="•"/>
            </a:pPr>
            <a:r>
              <a:rPr lang="en-US"/>
              <a:t>“What do you mean by 'easy to drive'—do you mean visibility, comfort, or maneuverability?”</a:t>
            </a:r>
          </a:p>
          <a:p>
            <a:pPr>
              <a:buNone/>
            </a:pPr>
            <a:r>
              <a:rPr lang="en-US" b="1"/>
              <a:t>Trainer Insight </a:t>
            </a:r>
          </a:p>
          <a:p>
            <a:pPr>
              <a:buNone/>
            </a:pPr>
            <a:r>
              <a:rPr lang="en-US"/>
              <a:t>✳️ </a:t>
            </a:r>
            <a:r>
              <a:rPr lang="en-US" i="1"/>
              <a:t>Clarifying questions show curiosity, not doubt. They reduce assumptions and uncover the deeper need behind the surface request.</a:t>
            </a:r>
            <a:endParaRPr lang="en-US"/>
          </a:p>
          <a:p>
            <a:r>
              <a:rPr lang="en-US"/>
              <a:t>Use neutral language and a calm tone. The goal is understanding, not interrogation.</a:t>
            </a:r>
          </a:p>
          <a:p>
            <a:endParaRPr lang="en-US"/>
          </a:p>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13483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Insight Quote:</a:t>
            </a:r>
            <a:endParaRPr lang="en-US"/>
          </a:p>
          <a:p>
            <a:r>
              <a:rPr lang="en-US"/>
              <a:t>“Empathy builds trust. Patience keeps it.”</a:t>
            </a:r>
          </a:p>
          <a:p>
            <a:endParaRPr lang="en-US" b="1"/>
          </a:p>
          <a:p>
            <a:pPr>
              <a:buNone/>
            </a:pPr>
            <a:r>
              <a:rPr lang="en-US"/>
              <a:t>Acknowledge emotions:</a:t>
            </a:r>
            <a:br>
              <a:rPr lang="en-US"/>
            </a:br>
            <a:r>
              <a:rPr lang="en-US" i="1"/>
              <a:t>“I understand this decision is important for your family’s safety.”</a:t>
            </a:r>
            <a:endParaRPr lang="en-US"/>
          </a:p>
          <a:p>
            <a:r>
              <a:rPr lang="en-US"/>
              <a:t>Show you care:</a:t>
            </a:r>
            <a:br>
              <a:rPr lang="en-US"/>
            </a:br>
            <a:r>
              <a:rPr lang="en-US" i="1"/>
              <a:t>“It sounds like this has been a frustrating process—thank you for sharing that with me.”</a:t>
            </a:r>
          </a:p>
          <a:p>
            <a:endParaRPr lang="en-US" i="1"/>
          </a:p>
          <a:p>
            <a:r>
              <a:rPr lang="en-US"/>
              <a:t>Empathy makes customers feel heard. Patience makes them feel respected.</a:t>
            </a:r>
          </a:p>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00244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BF6A-95CD-9E79-C2E3-9F3DBB487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1706D8-ACD4-9B48-458E-F73990591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C8BFFE-2CC3-6F52-126B-C672C6DF242D}"/>
              </a:ext>
            </a:extLst>
          </p:cNvPr>
          <p:cNvSpPr>
            <a:spLocks noGrp="1"/>
          </p:cNvSpPr>
          <p:nvPr>
            <p:ph type="body" idx="1"/>
          </p:nvPr>
        </p:nvSpPr>
        <p:spPr/>
        <p:txBody>
          <a:bodyPr/>
          <a:lstStyle/>
          <a:p>
            <a:pPr marL="0" marR="0" algn="just">
              <a:spcBef>
                <a:spcPts val="0"/>
              </a:spcBef>
              <a:spcAft>
                <a:spcPts val="0"/>
              </a:spcAft>
            </a:pPr>
            <a:r>
              <a:rPr lang="en-GB" sz="1800">
                <a:effectLst/>
                <a:latin typeface="Arial" panose="020B0604020202020204" pitchFamily="34" charset="0"/>
                <a:ea typeface="Times New Roman" panose="02020603050405020304" pitchFamily="18" charset="0"/>
              </a:rPr>
              <a:t>Place participants into pairs and explain that you would like them to practice the skills of active listening. Participants should take it in turns to speak on a topic of their choice for two minutes. The person listening should use active listening techniques to demonstrate their interest and understanding. </a:t>
            </a:r>
            <a:endParaRPr lang="en-US" sz="180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en-GB" sz="1800">
                <a:effectLst/>
                <a:latin typeface="Arial" panose="020B0604020202020204" pitchFamily="34" charset="0"/>
                <a:ea typeface="Times New Roman" panose="02020603050405020304" pitchFamily="18" charset="0"/>
              </a:rPr>
              <a:t> </a:t>
            </a:r>
            <a:endParaRPr lang="en-US" sz="180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en-GB" sz="1800">
                <a:effectLst/>
                <a:latin typeface="Arial" panose="020B0604020202020204" pitchFamily="34" charset="0"/>
                <a:ea typeface="Times New Roman" panose="02020603050405020304" pitchFamily="18" charset="0"/>
              </a:rPr>
              <a:t>When the speaker has finished talking, the ‘active listener’ should reflect back what the other person said and felt.</a:t>
            </a:r>
            <a:endParaRPr lang="en-US" sz="180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en-GB" sz="1800">
                <a:effectLst/>
                <a:latin typeface="Arial" panose="020B0604020202020204" pitchFamily="34" charset="0"/>
                <a:ea typeface="Times New Roman" panose="02020603050405020304" pitchFamily="18" charset="0"/>
              </a:rPr>
              <a:t> </a:t>
            </a:r>
            <a:endParaRPr lang="en-US" sz="180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en-GB" sz="1800">
                <a:effectLst/>
                <a:latin typeface="Arial" panose="020B0604020202020204" pitchFamily="34" charset="0"/>
                <a:ea typeface="Times New Roman" panose="02020603050405020304" pitchFamily="18" charset="0"/>
              </a:rPr>
              <a:t>In review, discuss the participant’s findings. How easy was it to actively listen? What did they discover about the process? What went well? What could they improve? </a:t>
            </a:r>
            <a:endParaRPr lang="en-US" sz="1800">
              <a:effectLst/>
              <a:latin typeface="Arial" panose="020B0604020202020204" pitchFamily="34" charset="0"/>
              <a:ea typeface="Times New Roman" panose="02020603050405020304" pitchFamily="18" charset="0"/>
            </a:endParaRPr>
          </a:p>
          <a:p>
            <a:endParaRPr lang="ar-AE"/>
          </a:p>
        </p:txBody>
      </p:sp>
      <p:sp>
        <p:nvSpPr>
          <p:cNvPr id="4" name="Slide Number Placeholder 3">
            <a:extLst>
              <a:ext uri="{FF2B5EF4-FFF2-40B4-BE49-F238E27FC236}">
                <a16:creationId xmlns:a16="http://schemas.microsoft.com/office/drawing/2014/main" id="{558894C3-509C-4EA3-0883-CAE2A1A9D581}"/>
              </a:ext>
            </a:extLst>
          </p:cNvPr>
          <p:cNvSpPr>
            <a:spLocks noGrp="1"/>
          </p:cNvSpPr>
          <p:nvPr>
            <p:ph type="sldNum" sz="quarter" idx="5"/>
          </p:nvPr>
        </p:nvSpPr>
        <p:spPr/>
        <p:txBody>
          <a:bodyPr/>
          <a:lstStyle/>
          <a:p>
            <a:pPr marL="0" marR="0" lvl="0" indent="0" algn="l" defTabSz="931774" rtl="0" eaLnBrk="1" fontAlgn="base" latinLnBrk="0" hangingPunct="1">
              <a:lnSpc>
                <a:spcPct val="100000"/>
              </a:lnSpc>
              <a:spcBef>
                <a:spcPct val="0"/>
              </a:spcBef>
              <a:spcAft>
                <a:spcPct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base" latinLnBrk="0" hangingPunct="1">
                <a:lnSpc>
                  <a:spcPct val="100000"/>
                </a:lnSpc>
                <a:spcBef>
                  <a:spcPct val="0"/>
                </a:spcBef>
                <a:spcAft>
                  <a:spcPct val="0"/>
                </a:spcAft>
                <a:buClrTx/>
                <a:buSzTx/>
                <a:buFontTx/>
                <a:buNone/>
                <a:tabLst/>
                <a:defRPr/>
              </a:pPr>
              <a:t>46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90753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F9448-B0A6-D460-2A98-83E2C1265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D617D-6A44-3D30-A258-531C3D070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D1D96-4FFC-B1DF-B522-C727E412B756}"/>
              </a:ext>
            </a:extLst>
          </p:cNvPr>
          <p:cNvSpPr>
            <a:spLocks noGrp="1"/>
          </p:cNvSpPr>
          <p:nvPr>
            <p:ph type="body" idx="1"/>
          </p:nvPr>
        </p:nvSpPr>
        <p:spPr/>
        <p:txBody>
          <a:bodyPr/>
          <a:lstStyle/>
          <a:p>
            <a:pPr>
              <a:buNone/>
            </a:pPr>
            <a:r>
              <a:rPr lang="en-US" b="1" dirty="0"/>
              <a:t>Open → Probe → Closed → Check</a:t>
            </a:r>
            <a:r>
              <a:rPr lang="en-US" dirty="0"/>
              <a:t> works as a natural </a:t>
            </a:r>
            <a:r>
              <a:rPr lang="en-US" b="1" dirty="0"/>
              <a:t>question funnel</a:t>
            </a:r>
            <a:r>
              <a:rPr lang="en-US" dirty="0"/>
              <a:t> in sales.</a:t>
            </a:r>
          </a:p>
          <a:p>
            <a:pPr>
              <a:buNone/>
            </a:pPr>
            <a:r>
              <a:rPr lang="en-US" dirty="0"/>
              <a:t>The first three (Open, Probe, Closed) clarify the customer's needs progressively.</a:t>
            </a:r>
          </a:p>
          <a:p>
            <a:r>
              <a:rPr lang="en-US" dirty="0"/>
              <a:t>The final </a:t>
            </a:r>
            <a:r>
              <a:rPr lang="en-US" b="1" dirty="0"/>
              <a:t>Check</a:t>
            </a:r>
            <a:r>
              <a:rPr lang="en-US" dirty="0"/>
              <a:t> confirms understanding and sets the foundation for the next step.</a:t>
            </a:r>
          </a:p>
          <a:p>
            <a:pPr>
              <a:buNone/>
            </a:pPr>
            <a:endParaRPr lang="en-US" b="1" dirty="0"/>
          </a:p>
          <a:p>
            <a:pPr>
              <a:buNone/>
            </a:pPr>
            <a:r>
              <a:rPr lang="en-US" b="1" dirty="0"/>
              <a:t>1. Open Questions – Start the Conversation</a:t>
            </a:r>
          </a:p>
          <a:p>
            <a:pPr>
              <a:buFont typeface="Arial" panose="020B0604020202020204" pitchFamily="34" charset="0"/>
              <a:buChar char="•"/>
            </a:pPr>
            <a:r>
              <a:rPr lang="en-US" dirty="0"/>
              <a:t>Purpose: Explore customer’s big picture wants or situation.</a:t>
            </a:r>
          </a:p>
          <a:p>
            <a:pPr>
              <a:buFont typeface="Arial" panose="020B0604020202020204" pitchFamily="34" charset="0"/>
              <a:buChar char="•"/>
            </a:pPr>
            <a:r>
              <a:rPr lang="en-US" dirty="0"/>
              <a:t>Talking Point: “Open questions invite stories, not yes/no answers.”</a:t>
            </a:r>
          </a:p>
          <a:p>
            <a:pPr>
              <a:buFont typeface="Arial" panose="020B0604020202020204" pitchFamily="34" charset="0"/>
              <a:buChar char="•"/>
            </a:pPr>
            <a:r>
              <a:rPr lang="en-US" dirty="0"/>
              <a:t>Example: “What are you looking for in your next vehicle?”</a:t>
            </a:r>
          </a:p>
          <a:p>
            <a:pPr>
              <a:buNone/>
            </a:pPr>
            <a:r>
              <a:rPr lang="en-US" b="1" dirty="0"/>
              <a:t>2. Probing Questions – Dig Deeper</a:t>
            </a:r>
          </a:p>
          <a:p>
            <a:pPr>
              <a:buFont typeface="Arial" panose="020B0604020202020204" pitchFamily="34" charset="0"/>
              <a:buChar char="•"/>
            </a:pPr>
            <a:r>
              <a:rPr lang="en-US" dirty="0"/>
              <a:t>Purpose: Explore emotions, motivations, or underlying reasons.</a:t>
            </a:r>
          </a:p>
          <a:p>
            <a:pPr>
              <a:buFont typeface="Arial" panose="020B0604020202020204" pitchFamily="34" charset="0"/>
              <a:buChar char="•"/>
            </a:pPr>
            <a:r>
              <a:rPr lang="en-US" dirty="0"/>
              <a:t>Talking Point: “These help uncover what truly matters — comfort, safety, tech, status, or reliability.”</a:t>
            </a:r>
          </a:p>
          <a:p>
            <a:pPr>
              <a:buFont typeface="Arial" panose="020B0604020202020204" pitchFamily="34" charset="0"/>
              <a:buChar char="•"/>
            </a:pPr>
            <a:r>
              <a:rPr lang="en-US" dirty="0"/>
              <a:t>Example: “You mentioned safety — tell me more about what makes you feel safe in a car.”</a:t>
            </a:r>
          </a:p>
          <a:p>
            <a:pPr>
              <a:buNone/>
            </a:pPr>
            <a:r>
              <a:rPr lang="en-US" b="1" dirty="0"/>
              <a:t>3. Closed Questions – Confirm Details</a:t>
            </a:r>
          </a:p>
          <a:p>
            <a:pPr>
              <a:buFont typeface="Arial" panose="020B0604020202020204" pitchFamily="34" charset="0"/>
              <a:buChar char="•"/>
            </a:pPr>
            <a:r>
              <a:rPr lang="en-US" dirty="0"/>
              <a:t>Purpose: Get specific info or decisions.</a:t>
            </a:r>
          </a:p>
          <a:p>
            <a:pPr>
              <a:buFont typeface="Arial" panose="020B0604020202020204" pitchFamily="34" charset="0"/>
              <a:buChar char="•"/>
            </a:pPr>
            <a:r>
              <a:rPr lang="en-US" dirty="0"/>
              <a:t>Talking Point: “Useful to clarify facts or preferences.”</a:t>
            </a:r>
          </a:p>
          <a:p>
            <a:pPr>
              <a:buFont typeface="Arial" panose="020B0604020202020204" pitchFamily="34" charset="0"/>
              <a:buChar char="•"/>
            </a:pPr>
            <a:r>
              <a:rPr lang="en-US" dirty="0"/>
              <a:t>Example: “So, you’d prefer an SUV over a sedan, right?”</a:t>
            </a:r>
          </a:p>
          <a:p>
            <a:pPr>
              <a:buNone/>
            </a:pPr>
            <a:r>
              <a:rPr lang="en-US" b="1" dirty="0"/>
              <a:t>4. Check for Understanding – Validate &amp; Align</a:t>
            </a:r>
          </a:p>
          <a:p>
            <a:pPr>
              <a:buFont typeface="Arial" panose="020B0604020202020204" pitchFamily="34" charset="0"/>
              <a:buChar char="•"/>
            </a:pPr>
            <a:r>
              <a:rPr lang="en-US" dirty="0"/>
              <a:t>Purpose: Summarize and check alignment before presenting a solution.</a:t>
            </a:r>
          </a:p>
          <a:p>
            <a:pPr>
              <a:buFont typeface="Arial" panose="020B0604020202020204" pitchFamily="34" charset="0"/>
              <a:buChar char="•"/>
            </a:pPr>
            <a:r>
              <a:rPr lang="en-US" dirty="0"/>
              <a:t>Talking Point: “This builds trust and ensures your recommendation hits the mark.”</a:t>
            </a:r>
          </a:p>
          <a:p>
            <a:pPr>
              <a:buFont typeface="Arial" panose="020B0604020202020204" pitchFamily="34" charset="0"/>
              <a:buChar char="•"/>
            </a:pPr>
            <a:r>
              <a:rPr lang="en-US" dirty="0"/>
              <a:t>Example: “Just to confirm: You’re looking for a fuel-efficient SUV, ideally with advanced safety features and enough space for your two kids?”</a:t>
            </a:r>
          </a:p>
        </p:txBody>
      </p:sp>
      <p:sp>
        <p:nvSpPr>
          <p:cNvPr id="4" name="Slide Number Placeholder 3">
            <a:extLst>
              <a:ext uri="{FF2B5EF4-FFF2-40B4-BE49-F238E27FC236}">
                <a16:creationId xmlns:a16="http://schemas.microsoft.com/office/drawing/2014/main" id="{60229B8E-7781-77F6-8838-C79675465803}"/>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47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16041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9BC3-C016-ADDA-D481-B83516602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EF688-9DC1-7157-1E5F-5B0FED429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FE2BC-532B-129E-DBD8-862AA39F9A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Once the activity is done ASK </a:t>
            </a:r>
            <a:r>
              <a:rPr lang="en-US" altLang="en-US" sz="1200" b="1"/>
              <a:t>What types of questions did we use?</a:t>
            </a:r>
          </a:p>
          <a:p>
            <a:r>
              <a:rPr lang="en-US"/>
              <a:t>This is trigger conversations for the next slide and also gauge the group's current level of questioning skill.</a:t>
            </a:r>
          </a:p>
          <a:p>
            <a:endParaRPr lang="en-US"/>
          </a:p>
          <a:p>
            <a:pPr>
              <a:buNone/>
            </a:pPr>
            <a:r>
              <a:rPr lang="en-US" b="0"/>
              <a:t>Once they list their questions, you can reveal blind spots: Are they asking too many closed questions? Too many “why” questions?</a:t>
            </a:r>
          </a:p>
          <a:p>
            <a:r>
              <a:rPr lang="en-US" b="0"/>
              <a:t>This creates a natural transition to the 3-tier model, which now feels relevant and needed.</a:t>
            </a:r>
          </a:p>
          <a:p>
            <a:endParaRPr lang="ar-AE"/>
          </a:p>
        </p:txBody>
      </p:sp>
      <p:sp>
        <p:nvSpPr>
          <p:cNvPr id="4" name="Slide Number Placeholder 3">
            <a:extLst>
              <a:ext uri="{FF2B5EF4-FFF2-40B4-BE49-F238E27FC236}">
                <a16:creationId xmlns:a16="http://schemas.microsoft.com/office/drawing/2014/main" id="{BEE3BEA2-32D6-4A6C-25F8-2B15054F4741}"/>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48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033298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C3588-31F5-E0E4-9B13-FB60761FD5C0}"/>
            </a:ext>
          </a:extLst>
        </p:cNvPr>
        <p:cNvGrpSpPr/>
        <p:nvPr/>
      </p:nvGrpSpPr>
      <p:grpSpPr>
        <a:xfrm>
          <a:off x="0" y="0"/>
          <a:ext cx="0" cy="0"/>
          <a:chOff x="0" y="0"/>
          <a:chExt cx="0" cy="0"/>
        </a:xfrm>
      </p:grpSpPr>
      <p:sp>
        <p:nvSpPr>
          <p:cNvPr id="74754" name="Rectangle 7">
            <a:extLst>
              <a:ext uri="{FF2B5EF4-FFF2-40B4-BE49-F238E27FC236}">
                <a16:creationId xmlns:a16="http://schemas.microsoft.com/office/drawing/2014/main" id="{BF70FAFE-0018-FE83-4D79-CBBFD03AAF66}"/>
              </a:ext>
            </a:extLst>
          </p:cNvPr>
          <p:cNvSpPr>
            <a:spLocks noGrp="1" noChangeArrowheads="1"/>
          </p:cNvSpPr>
          <p:nvPr>
            <p:ph type="sldNum" sz="quarter" idx="5"/>
          </p:nvPr>
        </p:nvSpPr>
        <p:spPr>
          <a:xfrm>
            <a:off x="8877169" y="6704103"/>
            <a:ext cx="157094" cy="18466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17">
              <a:spcBef>
                <a:spcPct val="30000"/>
              </a:spcBef>
              <a:defRPr sz="1200">
                <a:solidFill>
                  <a:schemeClr val="tx1"/>
                </a:solidFill>
                <a:latin typeface="Calibri" panose="020F0502020204030204" pitchFamily="34" charset="0"/>
              </a:defRPr>
            </a:lvl1pPr>
            <a:lvl2pPr marL="739087" indent="-284264" defTabSz="927017">
              <a:spcBef>
                <a:spcPct val="30000"/>
              </a:spcBef>
              <a:defRPr sz="1200">
                <a:solidFill>
                  <a:schemeClr val="tx1"/>
                </a:solidFill>
                <a:latin typeface="Calibri" panose="020F0502020204030204" pitchFamily="34" charset="0"/>
              </a:defRPr>
            </a:lvl2pPr>
            <a:lvl3pPr marL="1137056" indent="-227411" defTabSz="927017">
              <a:spcBef>
                <a:spcPct val="30000"/>
              </a:spcBef>
              <a:defRPr sz="1200">
                <a:solidFill>
                  <a:schemeClr val="tx1"/>
                </a:solidFill>
                <a:latin typeface="Calibri" panose="020F0502020204030204" pitchFamily="34" charset="0"/>
              </a:defRPr>
            </a:lvl3pPr>
            <a:lvl4pPr marL="1591879" indent="-227411" defTabSz="927017">
              <a:spcBef>
                <a:spcPct val="30000"/>
              </a:spcBef>
              <a:defRPr sz="1200">
                <a:solidFill>
                  <a:schemeClr val="tx1"/>
                </a:solidFill>
                <a:latin typeface="Calibri" panose="020F0502020204030204" pitchFamily="34" charset="0"/>
              </a:defRPr>
            </a:lvl4pPr>
            <a:lvl5pPr marL="2046702" indent="-227411" defTabSz="927017">
              <a:spcBef>
                <a:spcPct val="30000"/>
              </a:spcBef>
              <a:defRPr sz="1200">
                <a:solidFill>
                  <a:schemeClr val="tx1"/>
                </a:solidFill>
                <a:latin typeface="Calibri" panose="020F0502020204030204" pitchFamily="34" charset="0"/>
              </a:defRPr>
            </a:lvl5pPr>
            <a:lvl6pPr marL="2501524" indent="-227411" defTabSz="927017" eaLnBrk="0" fontAlgn="base" hangingPunct="0">
              <a:spcBef>
                <a:spcPct val="30000"/>
              </a:spcBef>
              <a:spcAft>
                <a:spcPct val="0"/>
              </a:spcAft>
              <a:defRPr sz="1200">
                <a:solidFill>
                  <a:schemeClr val="tx1"/>
                </a:solidFill>
                <a:latin typeface="Calibri" panose="020F0502020204030204" pitchFamily="34" charset="0"/>
              </a:defRPr>
            </a:lvl6pPr>
            <a:lvl7pPr marL="2956347" indent="-227411" defTabSz="927017" eaLnBrk="0" fontAlgn="base" hangingPunct="0">
              <a:spcBef>
                <a:spcPct val="30000"/>
              </a:spcBef>
              <a:spcAft>
                <a:spcPct val="0"/>
              </a:spcAft>
              <a:defRPr sz="1200">
                <a:solidFill>
                  <a:schemeClr val="tx1"/>
                </a:solidFill>
                <a:latin typeface="Calibri" panose="020F0502020204030204" pitchFamily="34" charset="0"/>
              </a:defRPr>
            </a:lvl7pPr>
            <a:lvl8pPr marL="3411169" indent="-227411" defTabSz="927017" eaLnBrk="0" fontAlgn="base" hangingPunct="0">
              <a:spcBef>
                <a:spcPct val="30000"/>
              </a:spcBef>
              <a:spcAft>
                <a:spcPct val="0"/>
              </a:spcAft>
              <a:defRPr sz="1200">
                <a:solidFill>
                  <a:schemeClr val="tx1"/>
                </a:solidFill>
                <a:latin typeface="Calibri" panose="020F0502020204030204" pitchFamily="34" charset="0"/>
              </a:defRPr>
            </a:lvl8pPr>
            <a:lvl9pPr marL="3865992" indent="-227411" defTabSz="927017"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4557A8-0434-4BFF-AD2C-10DFFE240938}" type="slidenum">
              <a:rPr lang="en-US" altLang="en-US" smtClean="0"/>
              <a:pPr>
                <a:spcBef>
                  <a:spcPct val="0"/>
                </a:spcBef>
              </a:pPr>
              <a:t>49</a:t>
            </a:fld>
            <a:endParaRPr lang="en-US" altLang="en-US"/>
          </a:p>
        </p:txBody>
      </p:sp>
      <p:sp>
        <p:nvSpPr>
          <p:cNvPr id="74755" name="Rectangle 2">
            <a:extLst>
              <a:ext uri="{FF2B5EF4-FFF2-40B4-BE49-F238E27FC236}">
                <a16:creationId xmlns:a16="http://schemas.microsoft.com/office/drawing/2014/main" id="{D1FCBF49-9EF9-7B42-23A6-EA50F2B9BA4E}"/>
              </a:ext>
            </a:extLst>
          </p:cNvPr>
          <p:cNvSpPr>
            <a:spLocks noGrp="1" noRot="1" noChangeAspect="1" noChangeArrowheads="1" noTextEdit="1"/>
          </p:cNvSpPr>
          <p:nvPr>
            <p:ph type="sldImg"/>
          </p:nvPr>
        </p:nvSpPr>
        <p:spPr bwMode="auto">
          <a:xfrm>
            <a:off x="561975" y="693738"/>
            <a:ext cx="4902200" cy="27574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a:extLst>
              <a:ext uri="{FF2B5EF4-FFF2-40B4-BE49-F238E27FC236}">
                <a16:creationId xmlns:a16="http://schemas.microsoft.com/office/drawing/2014/main" id="{D881E4FA-9D7C-B168-3192-A887EA33091E}"/>
              </a:ext>
            </a:extLst>
          </p:cNvPr>
          <p:cNvSpPr>
            <a:spLocks noGrp="1" noChangeArrowheads="1"/>
          </p:cNvSpPr>
          <p:nvPr>
            <p:ph type="body" idx="1"/>
          </p:nvPr>
        </p:nvSpPr>
        <p:spPr>
          <a:xfrm>
            <a:off x="530591" y="3487824"/>
            <a:ext cx="5577524" cy="29962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en-US" sz="1050"/>
              <a:t>Group the questions based on emotional impact and usefulness in a sales conversation.</a:t>
            </a:r>
          </a:p>
          <a:p>
            <a:pPr>
              <a:buNone/>
            </a:pPr>
            <a:r>
              <a:rPr lang="en-US" sz="1050" b="1"/>
              <a:t>🔵 </a:t>
            </a:r>
            <a:r>
              <a:rPr lang="en-US" sz="2000"/>
              <a:t>Trust-Builders: </a:t>
            </a:r>
            <a:r>
              <a:rPr lang="en-US" sz="1400" b="1"/>
              <a:t>“How” and “What” encourage open dialogue</a:t>
            </a:r>
            <a:r>
              <a:rPr lang="en-US" sz="1400"/>
              <a:t> – they're non-threatening and invite storytelling.</a:t>
            </a:r>
            <a:endParaRPr lang="en-US" sz="1050" b="1"/>
          </a:p>
          <a:p>
            <a:pPr>
              <a:buNone/>
            </a:pPr>
            <a:r>
              <a:rPr lang="en-US" sz="1050"/>
              <a:t>🗣️ “What matters most to you in a new car?”</a:t>
            </a:r>
            <a:br>
              <a:rPr lang="en-US" sz="1050"/>
            </a:br>
            <a:r>
              <a:rPr lang="en-US" sz="1050"/>
              <a:t>🗣️ “How will you mostly use the vehicle?”</a:t>
            </a:r>
          </a:p>
          <a:p>
            <a:pPr>
              <a:buNone/>
            </a:pPr>
            <a:r>
              <a:rPr lang="en-US" sz="1050" b="1"/>
              <a:t>🟡 </a:t>
            </a:r>
            <a:r>
              <a:rPr lang="en-US" sz="1400"/>
              <a:t>Neutral Clarifiers: </a:t>
            </a:r>
            <a:r>
              <a:rPr lang="en-US" sz="1050" b="1"/>
              <a:t> </a:t>
            </a:r>
            <a:r>
              <a:rPr lang="en-US" sz="1400" b="1"/>
              <a:t>“Who,” “When,” and “Where” add detail</a:t>
            </a:r>
            <a:r>
              <a:rPr lang="en-US" sz="1400"/>
              <a:t> – but only after building rapport.</a:t>
            </a:r>
          </a:p>
          <a:p>
            <a:pPr>
              <a:buNone/>
            </a:pPr>
            <a:r>
              <a:rPr lang="en-US" sz="1050"/>
              <a:t>🗣️ “Who else will be using the vehicle?”</a:t>
            </a:r>
            <a:br>
              <a:rPr lang="en-US" sz="1050"/>
            </a:br>
            <a:r>
              <a:rPr lang="en-US" sz="1050"/>
              <a:t>🗣️ “When do you plan to make your decision?”</a:t>
            </a:r>
            <a:br>
              <a:rPr lang="en-US" sz="1050"/>
            </a:br>
            <a:r>
              <a:rPr lang="en-US" sz="1050"/>
              <a:t>🗣️ “Where will you be driving most often?”</a:t>
            </a:r>
          </a:p>
          <a:p>
            <a:pPr>
              <a:buNone/>
            </a:pPr>
            <a:r>
              <a:rPr lang="en-US" sz="1050"/>
              <a:t>These are </a:t>
            </a:r>
            <a:r>
              <a:rPr lang="en-US" sz="1050" b="1"/>
              <a:t>neutral</a:t>
            </a:r>
            <a:r>
              <a:rPr lang="en-US" sz="1050"/>
              <a:t> but can sometimes feel scripted or abrupt if not softened.</a:t>
            </a:r>
          </a:p>
          <a:p>
            <a:pPr>
              <a:buNone/>
            </a:pPr>
            <a:r>
              <a:rPr lang="en-US" sz="1050" b="1"/>
              <a:t>🔴</a:t>
            </a:r>
            <a:r>
              <a:rPr lang="en-US" sz="1400"/>
              <a:t>Potential Triggers</a:t>
            </a:r>
            <a:r>
              <a:rPr lang="en-US" sz="1050" b="1"/>
              <a:t> </a:t>
            </a:r>
            <a:r>
              <a:rPr lang="en-US" sz="1400" b="1"/>
              <a:t>“Why” can shut down trust if used too soon</a:t>
            </a:r>
            <a:r>
              <a:rPr lang="en-US" sz="1400"/>
              <a:t> – reframe with “What led you to...” or “How did you decide...?”</a:t>
            </a:r>
          </a:p>
          <a:p>
            <a:pPr marL="171450" indent="-171450">
              <a:buFont typeface="Arial" panose="020B0604020202020204" pitchFamily="34" charset="0"/>
              <a:buChar char="•"/>
            </a:pPr>
            <a:r>
              <a:rPr lang="en-US" sz="1050"/>
              <a:t>Feels like a challenge or judgment</a:t>
            </a:r>
          </a:p>
          <a:p>
            <a:pPr marL="171450" indent="-171450">
              <a:buFont typeface="Arial" panose="020B0604020202020204" pitchFamily="34" charset="0"/>
              <a:buChar char="•"/>
            </a:pPr>
            <a:r>
              <a:rPr lang="en-US" sz="1050"/>
              <a:t>Use only when trust is already built or with gentle tone</a:t>
            </a:r>
          </a:p>
          <a:p>
            <a:r>
              <a:rPr lang="en-US" sz="1050"/>
              <a:t>🚫 “Why do you think that?”</a:t>
            </a:r>
            <a:br>
              <a:rPr lang="en-US" sz="1050"/>
            </a:br>
            <a:r>
              <a:rPr lang="en-US" sz="1050"/>
              <a:t>✅ “What led you to that choice?”</a:t>
            </a:r>
          </a:p>
          <a:p>
            <a:endParaRPr lang="en-US" sz="1400" b="1"/>
          </a:p>
          <a:p>
            <a:r>
              <a:rPr lang="en-US" sz="1400" b="1"/>
              <a:t>Adapt based on customer mood</a:t>
            </a:r>
            <a:r>
              <a:rPr lang="en-US" sz="1400"/>
              <a:t> – especially with “Why.”</a:t>
            </a:r>
            <a:endParaRPr lang="en-US" sz="1050"/>
          </a:p>
          <a:p>
            <a:pPr lvl="1" eaLnBrk="1" hangingPunct="1">
              <a:lnSpc>
                <a:spcPct val="90000"/>
              </a:lnSpc>
              <a:buFontTx/>
              <a:buNone/>
            </a:pPr>
            <a:endParaRPr lang="en-US" altLang="en-US" sz="800" b="1"/>
          </a:p>
        </p:txBody>
      </p:sp>
    </p:spTree>
    <p:extLst>
      <p:ext uri="{BB962C8B-B14F-4D97-AF65-F5344CB8AC3E}">
        <p14:creationId xmlns:p14="http://schemas.microsoft.com/office/powerpoint/2010/main" val="1057256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DAF21-1E8E-CAD9-FAE9-59E328F6C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F42C4-2665-18E9-4ECD-BAB08758F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BF057-6757-FFE0-4B3B-046BF4E415FF}"/>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C4ABF7BD-225A-C6EF-BD44-23A334B00EB9}"/>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822217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A639F-9EA5-4F87-6FD4-35C7C16E4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363EE-3221-D293-BEBA-93DAF5DEE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6D5D1F-1613-EC56-FF17-FFC1D5093788}"/>
              </a:ext>
            </a:extLst>
          </p:cNvPr>
          <p:cNvSpPr>
            <a:spLocks noGrp="1"/>
          </p:cNvSpPr>
          <p:nvPr>
            <p:ph type="body" idx="1"/>
          </p:nvPr>
        </p:nvSpPr>
        <p:spPr/>
        <p:txBody>
          <a:bodyPr/>
          <a:lstStyle/>
          <a:p>
            <a:pPr>
              <a:buNone/>
            </a:pPr>
            <a:r>
              <a:rPr lang="en-US" b="1"/>
              <a:t>Introduce the Concept:</a:t>
            </a:r>
            <a:br>
              <a:rPr lang="en-US"/>
            </a:br>
            <a:r>
              <a:rPr lang="en-US"/>
              <a:t>“In sales, </a:t>
            </a:r>
            <a:r>
              <a:rPr lang="en-US" i="1"/>
              <a:t>why</a:t>
            </a:r>
            <a:r>
              <a:rPr lang="en-US"/>
              <a:t> questions can feel interrogative, even if our intent is positive. Customers may feel they need to defend their choices.”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Walk Through Examples:</a:t>
            </a:r>
            <a:br>
              <a:rPr lang="en-US"/>
            </a:br>
            <a:r>
              <a:rPr lang="en-US"/>
              <a:t>Examples are animated to show the why question first. Ask them to </a:t>
            </a:r>
            <a:r>
              <a:rPr lang="en-US" b="1"/>
              <a:t>reframe “Why” questions</a:t>
            </a:r>
            <a:r>
              <a:rPr lang="en-US"/>
              <a:t> into “What” or “How.” (Let them try to think of a better way of reframing)</a:t>
            </a:r>
          </a:p>
          <a:p>
            <a:pPr>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Facilitate Discussion:</a:t>
            </a:r>
            <a:br>
              <a:rPr lang="en-US"/>
            </a:br>
            <a:r>
              <a:rPr lang="en-US" i="1"/>
              <a:t>‘How does the rephrased question change the tone of the conversation?’</a:t>
            </a:r>
            <a:endParaRPr lang="en-US"/>
          </a:p>
          <a:p>
            <a:pPr>
              <a:buNone/>
            </a:pPr>
            <a:r>
              <a:rPr lang="en-US"/>
              <a:t>“Which of these reframed versions would you be more comfortable saying? Why?”</a:t>
            </a:r>
            <a:br>
              <a:rPr lang="en-US"/>
            </a:br>
            <a:r>
              <a:rPr lang="en-US"/>
              <a:t>“Which ones help the customer open up more?”</a:t>
            </a:r>
          </a:p>
          <a:p>
            <a:pPr>
              <a:buNone/>
            </a:pPr>
            <a:endParaRPr lang="en-US" b="1"/>
          </a:p>
          <a:p>
            <a:pPr>
              <a:buNone/>
            </a:pPr>
            <a:r>
              <a:rPr lang="en-US" b="1"/>
              <a:t>Optional Activity:</a:t>
            </a:r>
            <a:br>
              <a:rPr lang="en-US"/>
            </a:br>
            <a:r>
              <a:rPr lang="en-US"/>
              <a:t>Ask learners to take a few “why” questions they used earlier and rewrite them as “how” or “what” questions. Share with the group.</a:t>
            </a:r>
          </a:p>
          <a:p>
            <a:endParaRPr lang="en-US" b="1"/>
          </a:p>
          <a:p>
            <a:r>
              <a:rPr lang="en-US" b="1"/>
              <a:t>Wrap with Key Message:</a:t>
            </a:r>
            <a:br>
              <a:rPr lang="en-US"/>
            </a:br>
            <a:r>
              <a:rPr lang="en-US"/>
              <a:t>“The goal isn’t to avoid curiosity — it’s to </a:t>
            </a:r>
            <a:r>
              <a:rPr lang="en-US" b="1"/>
              <a:t>phrase curiosity in a way that builds trust</a:t>
            </a:r>
            <a:r>
              <a:rPr lang="en-US"/>
              <a:t>.”</a:t>
            </a:r>
          </a:p>
          <a:p>
            <a:pPr>
              <a:buNone/>
            </a:pPr>
            <a:endParaRPr lang="en-US"/>
          </a:p>
        </p:txBody>
      </p:sp>
      <p:sp>
        <p:nvSpPr>
          <p:cNvPr id="4" name="Slide Number Placeholder 3">
            <a:extLst>
              <a:ext uri="{FF2B5EF4-FFF2-40B4-BE49-F238E27FC236}">
                <a16:creationId xmlns:a16="http://schemas.microsoft.com/office/drawing/2014/main" id="{ED5E1583-F8EE-C5C2-7374-674A4FFCFA93}"/>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50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796009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1E6F6-54FE-12CE-585D-527AECCE8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1A428-E991-145C-6478-28B90944D9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89EBB3-D226-ED80-F53C-766AEE140E5A}"/>
              </a:ext>
            </a:extLst>
          </p:cNvPr>
          <p:cNvSpPr>
            <a:spLocks noGrp="1"/>
          </p:cNvSpPr>
          <p:nvPr>
            <p:ph type="body" idx="1"/>
          </p:nvPr>
        </p:nvSpPr>
        <p:spPr/>
        <p:txBody>
          <a:bodyPr/>
          <a:lstStyle/>
          <a:p>
            <a:pPr>
              <a:buNone/>
            </a:pPr>
            <a:r>
              <a:rPr lang="en-US" dirty="0"/>
              <a:t>Wrap up on the questioning techniques, to avoid objections. </a:t>
            </a:r>
          </a:p>
          <a:p>
            <a:pPr>
              <a:buNone/>
            </a:pPr>
            <a:endParaRPr lang="en-US" dirty="0"/>
          </a:p>
          <a:p>
            <a:pPr>
              <a:buNone/>
            </a:pPr>
            <a:r>
              <a:rPr lang="en-US" dirty="0"/>
              <a:t>- Customers don’t always say what they’re truly thinking — either because they’re unsure or hesitant.</a:t>
            </a:r>
          </a:p>
          <a:p>
            <a:pPr>
              <a:buNone/>
            </a:pPr>
            <a:r>
              <a:rPr lang="en-US" dirty="0"/>
              <a:t>- As consultants, our job is to gently surface what’s </a:t>
            </a:r>
            <a:r>
              <a:rPr lang="en-US" i="1" dirty="0"/>
              <a:t>really</a:t>
            </a:r>
            <a:r>
              <a:rPr lang="en-US" dirty="0"/>
              <a:t> holding them back or what they haven’t yet articulated.</a:t>
            </a:r>
          </a:p>
          <a:p>
            <a:pPr>
              <a:buNone/>
            </a:pPr>
            <a:r>
              <a:rPr lang="en-US" dirty="0"/>
              <a:t>- Walk through the five points, linking to earlier topics like tone matching, body language</a:t>
            </a:r>
          </a:p>
          <a:p>
            <a:r>
              <a:rPr lang="en-US" dirty="0"/>
              <a:t>Ask: “Have you ever had a customer say ‘I’ll think about it’ — but you sensed there was more going on?”</a:t>
            </a:r>
          </a:p>
          <a:p>
            <a:pPr>
              <a:buFont typeface="+mj-lt"/>
              <a:buNone/>
            </a:pPr>
            <a:endParaRPr lang="en-US" dirty="0"/>
          </a:p>
          <a:p>
            <a:r>
              <a:rPr lang="en-US" dirty="0"/>
              <a:t>Reinforcement Message:  Ultimately, everything we’ve practiced today helps you speak like someone your customer trusts.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 it into a Reflective Wrap-Up by asking the question on slide : </a:t>
            </a:r>
            <a:r>
              <a:rPr kumimoji="0" lang="en-US" sz="1200" b="1" i="1" u="none" strike="noStrike" kern="0" cap="none" spc="0" normalizeH="0" baseline="0" noProof="0" dirty="0">
                <a:ln>
                  <a:noFill/>
                </a:ln>
                <a:solidFill>
                  <a:prstClr val="white"/>
                </a:solidFill>
                <a:effectLst/>
                <a:uLnTx/>
                <a:uFillTx/>
                <a:latin typeface="Arial (Headings)"/>
                <a:ea typeface="+mn-ea"/>
                <a:cs typeface="+mn-cs"/>
              </a:rPr>
              <a:t>What specific things do you say or do that help your customer feel they’re in good hands?</a:t>
            </a:r>
          </a:p>
          <a:p>
            <a:endParaRPr lang="en-US" dirty="0"/>
          </a:p>
          <a:p>
            <a:pPr>
              <a:buFont typeface="+mj-lt"/>
              <a:buNone/>
            </a:pPr>
            <a:endParaRPr lang="en-US" dirty="0"/>
          </a:p>
        </p:txBody>
      </p:sp>
      <p:sp>
        <p:nvSpPr>
          <p:cNvPr id="4" name="Slide Number Placeholder 3">
            <a:extLst>
              <a:ext uri="{FF2B5EF4-FFF2-40B4-BE49-F238E27FC236}">
                <a16:creationId xmlns:a16="http://schemas.microsoft.com/office/drawing/2014/main" id="{EE99CCA7-E7A3-F494-BCD4-5120F1A979E8}"/>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51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8086392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274E-F3D7-5A13-AAFB-B8A09FC867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41F8D-7EA3-2053-ABD4-CAA1CB514E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0AD9C-370B-3D3F-4AE0-C9BFDAE974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a:ea typeface="+mn-ea"/>
                <a:cs typeface="+mn-cs"/>
              </a:rPr>
              <a:t>Worldwide communication has been simplified by the electronic transmission of data which connects individuals, regardless of geographic location, almost instantly.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and your customers can easily share conversations, pictures, images, graphics, maps and thousands of things thanks for the development of electronic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Electronic communication is today’s most preferred medium of communication, because: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a:ea typeface="+mn-ea"/>
                <a:cs typeface="+mn-cs"/>
              </a:rPr>
              <a:t>However, there are clear advantages and disadvantages of electronic communication that apply on both the sender and receiver (Advisor/Customer) and need to be considered when communicating electronically.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[Click</a:t>
            </a:r>
            <a:r>
              <a:rPr lang="en-US" i="1" baseline="0" dirty="0"/>
              <a:t> to go to the next slide – Advantages and disadvantages]</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a:buFont typeface="+mj-lt"/>
              <a:buNone/>
            </a:pPr>
            <a:endParaRPr lang="en-US" dirty="0"/>
          </a:p>
        </p:txBody>
      </p:sp>
      <p:sp>
        <p:nvSpPr>
          <p:cNvPr id="4" name="Slide Number Placeholder 3">
            <a:extLst>
              <a:ext uri="{FF2B5EF4-FFF2-40B4-BE49-F238E27FC236}">
                <a16:creationId xmlns:a16="http://schemas.microsoft.com/office/drawing/2014/main" id="{83E7A521-EDE2-FE88-D29E-0B57642777D2}"/>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52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799116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FA335-496E-2D80-1185-A9640FE4E1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8C1DB-3067-A869-AC25-06DB7FF279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38EBC8-2932-9DF2-3C43-94FE4C7D17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When Words Are All You Have</a:t>
            </a:r>
          </a:p>
          <a:p>
            <a:pPr>
              <a:buNone/>
            </a:pPr>
            <a:r>
              <a:rPr lang="en-US" dirty="0"/>
              <a:t>In writing, especially in chat or email, we lose tone and body language — which means our words carry the full weight of the message.</a:t>
            </a:r>
          </a:p>
          <a:p>
            <a:r>
              <a:rPr lang="en-US" dirty="0"/>
              <a:t>Customers can’t see your smile — they feel your intent through how clearly, politely, and professionally you write.</a:t>
            </a:r>
          </a:p>
          <a:p>
            <a:endParaRPr lang="en-US" b="1" dirty="0"/>
          </a:p>
          <a:p>
            <a:endParaRPr lang="en-US" b="1" dirty="0"/>
          </a:p>
          <a:p>
            <a:r>
              <a:rPr lang="en-US" b="1" dirty="0"/>
              <a:t>Advantages: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Speedy transmission - </a:t>
            </a:r>
            <a:r>
              <a:rPr lang="en-US" sz="1200" b="0" i="0" kern="1200" dirty="0">
                <a:solidFill>
                  <a:schemeClr val="tx1"/>
                </a:solidFill>
                <a:effectLst/>
                <a:latin typeface="Arial Regular"/>
                <a:ea typeface="+mn-ea"/>
                <a:cs typeface="+mn-cs"/>
              </a:rPr>
              <a:t>It requires only a few seconds to communicate through electronic media because it supports quick transmission.</a:t>
            </a:r>
          </a:p>
          <a:p>
            <a:r>
              <a:rPr lang="en-US" dirty="0"/>
              <a:t>Wide coverage - </a:t>
            </a:r>
            <a:r>
              <a:rPr lang="en-US" sz="1200" b="0" i="0" kern="1200" dirty="0">
                <a:solidFill>
                  <a:schemeClr val="tx1"/>
                </a:solidFill>
                <a:effectLst/>
                <a:latin typeface="Arial Regular"/>
                <a:ea typeface="+mn-ea"/>
                <a:cs typeface="+mn-cs"/>
              </a:rPr>
              <a:t>The world has become a global village and communication around the globe requires a second only.</a:t>
            </a:r>
            <a:endParaRPr lang="en-US" dirty="0"/>
          </a:p>
          <a:p>
            <a:r>
              <a:rPr lang="en-US" dirty="0"/>
              <a:t>Flexibility - </a:t>
            </a:r>
            <a:r>
              <a:rPr lang="en-US" sz="1200" b="0" i="0" kern="1200" dirty="0">
                <a:solidFill>
                  <a:schemeClr val="tx1"/>
                </a:solidFill>
                <a:effectLst/>
                <a:latin typeface="Arial Regular"/>
                <a:ea typeface="+mn-ea"/>
                <a:cs typeface="+mn-cs"/>
              </a:rPr>
              <a:t>Accessible 24×7, any place as long as you have an internet connection.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cost - </a:t>
            </a:r>
            <a:r>
              <a:rPr lang="en-US" sz="1200" b="0" i="0" kern="1200" dirty="0">
                <a:solidFill>
                  <a:schemeClr val="tx1"/>
                </a:solidFill>
                <a:effectLst/>
                <a:latin typeface="Arial Regular"/>
                <a:ea typeface="+mn-ea"/>
                <a:cs typeface="+mn-cs"/>
              </a:rPr>
              <a:t>Electronic communication saves time and money. For example, E-mail is significantly cheaper than customer travelling </a:t>
            </a:r>
          </a:p>
          <a:p>
            <a:r>
              <a:rPr lang="en-US" dirty="0"/>
              <a:t>Exchange of feedback - </a:t>
            </a:r>
            <a:r>
              <a:rPr lang="en-US" sz="1200" b="0" i="0" kern="1200" dirty="0">
                <a:solidFill>
                  <a:schemeClr val="tx1"/>
                </a:solidFill>
                <a:effectLst/>
                <a:latin typeface="Arial Regular"/>
                <a:ea typeface="+mn-ea"/>
                <a:cs typeface="+mn-cs"/>
              </a:rPr>
              <a:t>Electronic communication allows the instant exchange of feedback. So communication becomes perfect using electronic media.</a:t>
            </a:r>
            <a:endParaRPr lang="en-US" dirty="0"/>
          </a:p>
          <a:p>
            <a:endParaRPr lang="en-US" dirty="0"/>
          </a:p>
          <a:p>
            <a:r>
              <a:rPr lang="en-US" b="1" dirty="0"/>
              <a:t>Disadvantages: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body language - </a:t>
            </a:r>
            <a:r>
              <a:rPr lang="en-US" sz="1200" b="0" i="0" kern="1200" dirty="0">
                <a:solidFill>
                  <a:schemeClr val="tx1"/>
                </a:solidFill>
                <a:effectLst/>
                <a:latin typeface="Arial Regular"/>
                <a:ea typeface="+mn-ea"/>
                <a:cs typeface="+mn-cs"/>
              </a:rPr>
              <a:t>Just like other written communication methods; without facial expressions and gestures or the ability to retract immediately there’s a big risk of misunderstanding.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Information overload - </a:t>
            </a:r>
            <a:r>
              <a:rPr lang="en-US" sz="1200" b="0" i="0" kern="1200" dirty="0">
                <a:solidFill>
                  <a:schemeClr val="tx1"/>
                </a:solidFill>
                <a:effectLst/>
                <a:latin typeface="Arial Regular"/>
                <a:ea typeface="+mn-ea"/>
                <a:cs typeface="+mn-cs"/>
              </a:rPr>
              <a:t>A large volume of messages can be overwhelming and hard to follow, even stress-inducing.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lag - </a:t>
            </a:r>
            <a:r>
              <a:rPr lang="en-US" sz="1200" b="0" i="0" kern="1200" dirty="0">
                <a:solidFill>
                  <a:schemeClr val="tx1"/>
                </a:solidFill>
                <a:effectLst/>
                <a:latin typeface="Arial Regular"/>
                <a:ea typeface="+mn-ea"/>
                <a:cs typeface="+mn-cs"/>
              </a:rPr>
              <a:t>even if you log on daily, 24 hours can seem like a long time if you’re waiting for a reply; and then the discussion could have moved on and left you behind.</a:t>
            </a:r>
          </a:p>
          <a:p>
            <a:pPr lvl="0"/>
            <a:r>
              <a:rPr lang="en-US" dirty="0"/>
              <a:t>Undelivered data - </a:t>
            </a:r>
            <a:r>
              <a:rPr lang="en-US" sz="1200" b="0" i="0" kern="1200" dirty="0">
                <a:solidFill>
                  <a:schemeClr val="tx1"/>
                </a:solidFill>
                <a:effectLst/>
                <a:latin typeface="Arial Regular"/>
                <a:ea typeface="+mn-ea"/>
                <a:cs typeface="+mn-cs"/>
              </a:rPr>
              <a:t>Data may not be retrieved due to system error or fault with the technology. Hence required service will be delayed.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Dependency –</a:t>
            </a:r>
            <a:endParaRPr lang="en-US" sz="1200" b="0" i="0" kern="1200" dirty="0">
              <a:solidFill>
                <a:schemeClr val="tx1"/>
              </a:solidFill>
              <a:effectLst/>
              <a:latin typeface="Arial Regular"/>
              <a:ea typeface="+mn-ea"/>
              <a:cs typeface="+mn-cs"/>
            </a:endParaRPr>
          </a:p>
          <a:p>
            <a:endParaRPr lang="en-US" dirty="0"/>
          </a:p>
          <a:p>
            <a:endParaRPr lang="en-US" dirty="0"/>
          </a:p>
          <a:p>
            <a:endParaRPr lang="en-US" dirty="0"/>
          </a:p>
          <a:p>
            <a:endParaRPr lang="en-US" dirty="0"/>
          </a:p>
          <a:p>
            <a:pPr marL="0" lvl="1" fontAlgn="t">
              <a:spcBef>
                <a:spcPct val="20000"/>
              </a:spcBef>
              <a:buClr>
                <a:schemeClr val="tx1"/>
              </a:buClr>
              <a:tabLst>
                <a:tab pos="171450" algn="l"/>
              </a:tabLst>
            </a:pPr>
            <a:endParaRPr lang="en-US" dirty="0"/>
          </a:p>
        </p:txBody>
      </p:sp>
      <p:sp>
        <p:nvSpPr>
          <p:cNvPr id="4" name="Slide Number Placeholder 3">
            <a:extLst>
              <a:ext uri="{FF2B5EF4-FFF2-40B4-BE49-F238E27FC236}">
                <a16:creationId xmlns:a16="http://schemas.microsoft.com/office/drawing/2014/main" id="{78DFDF6A-A5BF-48C1-69B9-F6369E64B34E}"/>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53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94799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33A5-4D14-23CE-2CFB-4174F2542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B2B5A-1F27-1FB3-EBDE-302207737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23BEA9-0A3C-6596-A6FD-0DE4B5681412}"/>
              </a:ext>
            </a:extLst>
          </p:cNvPr>
          <p:cNvSpPr>
            <a:spLocks noGrp="1"/>
          </p:cNvSpPr>
          <p:nvPr>
            <p:ph type="body" idx="1"/>
          </p:nvPr>
        </p:nvSpPr>
        <p:spPr/>
        <p:txBody>
          <a:bodyPr/>
          <a:lstStyle/>
          <a:p>
            <a:r>
              <a:rPr lang="en-US" b="1"/>
              <a:t>DO:</a:t>
            </a:r>
          </a:p>
          <a:p>
            <a:pPr marL="171450" lvl="1" indent="-171450" fontAlgn="t">
              <a:buFont typeface="Arial" panose="020B0604020202020204" pitchFamily="34" charset="0"/>
              <a:buChar char="•"/>
            </a:pPr>
            <a:r>
              <a:rPr lang="en-US"/>
              <a:t>Review and discuss the technique of email and text greetings</a:t>
            </a:r>
          </a:p>
          <a:p>
            <a:endParaRPr lang="en-US" b="1"/>
          </a:p>
          <a:p>
            <a:r>
              <a:rPr lang="en-US" b="1"/>
              <a:t>ASK:</a:t>
            </a:r>
          </a:p>
          <a:p>
            <a:pPr marL="171450" lvl="1" indent="-171450" fontAlgn="t">
              <a:buFont typeface="Arial" panose="020B0604020202020204" pitchFamily="34" charset="0"/>
              <a:buChar char="•"/>
            </a:pPr>
            <a:r>
              <a:rPr lang="en-US"/>
              <a:t>How many of you use email or text for customer communications?</a:t>
            </a:r>
          </a:p>
          <a:p>
            <a:pPr marL="171450" lvl="1" indent="-171450" fontAlgn="t">
              <a:buFont typeface="Arial" panose="020B0604020202020204" pitchFamily="34" charset="0"/>
              <a:buChar char="•"/>
            </a:pPr>
            <a:r>
              <a:rPr lang="en-US"/>
              <a:t>Take answers, look for ideas like:</a:t>
            </a:r>
          </a:p>
          <a:p>
            <a:pPr lvl="1" indent="-228600" fontAlgn="t">
              <a:buFont typeface="Wingdings" panose="05000000000000000000" pitchFamily="2" charset="2"/>
              <a:buChar char="§"/>
            </a:pPr>
            <a:r>
              <a:rPr lang="en-US"/>
              <a:t>Becoming more popular with many customers</a:t>
            </a:r>
          </a:p>
          <a:p>
            <a:pPr lvl="1" indent="-228600" fontAlgn="t">
              <a:buFont typeface="Wingdings" panose="05000000000000000000" pitchFamily="2" charset="2"/>
              <a:buChar char="§"/>
            </a:pPr>
            <a:r>
              <a:rPr lang="en-US"/>
              <a:t>Once customers know they can text you, they tend to use it over phone calls</a:t>
            </a:r>
          </a:p>
          <a:p>
            <a:endParaRPr lang="en-US" b="1"/>
          </a:p>
          <a:p>
            <a:r>
              <a:rPr lang="en-US" b="1"/>
              <a:t>SAY:</a:t>
            </a:r>
          </a:p>
          <a:p>
            <a:pPr marL="171450" lvl="1" indent="-171450" fontAlgn="t">
              <a:buFont typeface="Arial" panose="020B0604020202020204" pitchFamily="34" charset="0"/>
              <a:buChar char="•"/>
            </a:pPr>
            <a:r>
              <a:rPr lang="en-US" altLang="en-US"/>
              <a:t>For email and text communications, you can also follow a basic set of guidelines</a:t>
            </a:r>
          </a:p>
          <a:p>
            <a:pPr marL="171450" lvl="1" indent="-171450" fontAlgn="t">
              <a:spcBef>
                <a:spcPts val="438"/>
              </a:spcBef>
              <a:buClr>
                <a:schemeClr val="tx1"/>
              </a:buClr>
              <a:buFont typeface="Arial" panose="020B0604020202020204" pitchFamily="34" charset="0"/>
              <a:buChar char="•"/>
              <a:tabLst>
                <a:tab pos="171450" algn="l"/>
              </a:tabLst>
            </a:pPr>
            <a:r>
              <a:rPr lang="en-US"/>
              <a:t>Be concise and to the point. Do not make any text or email longer than it needs to be </a:t>
            </a:r>
          </a:p>
          <a:p>
            <a:pPr marL="171450" lvl="1" indent="-171450" fontAlgn="t">
              <a:spcBef>
                <a:spcPts val="438"/>
              </a:spcBef>
              <a:buClr>
                <a:schemeClr val="tx1"/>
              </a:buClr>
              <a:buFont typeface="Arial" panose="020B0604020202020204" pitchFamily="34" charset="0"/>
              <a:buChar char="•"/>
              <a:tabLst>
                <a:tab pos="171450" algn="l"/>
              </a:tabLst>
            </a:pPr>
            <a:r>
              <a:rPr lang="en-US"/>
              <a:t>Answer all questions. Ask follow-up questions if you need more information from the customer to answer him or her correctly</a:t>
            </a:r>
          </a:p>
          <a:p>
            <a:pPr marL="171450" lvl="1" indent="-171450" fontAlgn="t">
              <a:spcBef>
                <a:spcPct val="20000"/>
              </a:spcBef>
              <a:buClr>
                <a:schemeClr val="tx1"/>
              </a:buClr>
              <a:buFont typeface="Arial" panose="020B0604020202020204" pitchFamily="34" charset="0"/>
              <a:buChar char="•"/>
              <a:tabLst>
                <a:tab pos="171450" algn="l"/>
              </a:tabLst>
            </a:pPr>
            <a:r>
              <a:rPr lang="en-US"/>
              <a:t>Use proper spelling, grammar, and punctuation. Use the spell checker available on most modern text and email systems</a:t>
            </a:r>
          </a:p>
          <a:p>
            <a:pPr marL="171450" lvl="1" indent="-171450" fontAlgn="t">
              <a:spcBef>
                <a:spcPct val="20000"/>
              </a:spcBef>
              <a:buClr>
                <a:schemeClr val="tx1"/>
              </a:buClr>
              <a:buFont typeface="Arial" panose="020B0604020202020204" pitchFamily="34" charset="0"/>
              <a:buChar char="•"/>
              <a:tabLst>
                <a:tab pos="171450" algn="l"/>
              </a:tabLst>
            </a:pPr>
            <a:r>
              <a:rPr lang="en-US"/>
              <a:t>Make it personal. Make sure that you add a personal touch so that the customer does not think the email is one that is sent to every customer</a:t>
            </a:r>
          </a:p>
          <a:p>
            <a:pPr marL="171450" lvl="1" indent="-171450" fontAlgn="t">
              <a:spcBef>
                <a:spcPct val="20000"/>
              </a:spcBef>
              <a:buClr>
                <a:schemeClr val="tx1"/>
              </a:buClr>
              <a:buFont typeface="Arial" panose="020B0604020202020204" pitchFamily="34" charset="0"/>
              <a:buChar char="•"/>
              <a:tabLst>
                <a:tab pos="171450" algn="l"/>
              </a:tabLst>
            </a:pPr>
            <a:r>
              <a:rPr lang="en-US"/>
              <a:t>Use templates for frequently used responses. Some questions you get over and over again, such as directions to your dealership. Save these texts as response templates and paste them into your message when needed</a:t>
            </a:r>
          </a:p>
          <a:p>
            <a:pPr marL="171450" lvl="1" indent="-171450" fontAlgn="t">
              <a:spcBef>
                <a:spcPct val="20000"/>
              </a:spcBef>
              <a:buClr>
                <a:schemeClr val="tx1"/>
              </a:buClr>
              <a:buFont typeface="Arial" panose="020B0604020202020204" pitchFamily="34" charset="0"/>
              <a:buChar char="•"/>
              <a:tabLst>
                <a:tab pos="171450" algn="l"/>
              </a:tabLst>
            </a:pPr>
            <a:r>
              <a:rPr lang="en-US"/>
              <a:t>Do not attach unnecessary files unless it has been specifically asked for by the customer. Doing this can annoy customers and even bring down their email system due to file-size restrictions</a:t>
            </a:r>
          </a:p>
          <a:p>
            <a:pPr marL="0" lvl="1" fontAlgn="t">
              <a:spcBef>
                <a:spcPct val="20000"/>
              </a:spcBef>
              <a:buClr>
                <a:schemeClr val="tx1"/>
              </a:buClr>
              <a:tabLst>
                <a:tab pos="171450" algn="l"/>
              </a:tabLst>
            </a:pPr>
            <a:endParaRPr lang="en-US"/>
          </a:p>
          <a:p>
            <a:pPr marL="0" lvl="1" fontAlgn="t">
              <a:spcBef>
                <a:spcPct val="20000"/>
              </a:spcBef>
              <a:buClr>
                <a:schemeClr val="tx1"/>
              </a:buClr>
              <a:tabLst>
                <a:tab pos="171450" algn="l"/>
              </a:tabLst>
            </a:pPr>
            <a:endParaRPr lang="en-US"/>
          </a:p>
        </p:txBody>
      </p:sp>
      <p:sp>
        <p:nvSpPr>
          <p:cNvPr id="4" name="Slide Number Placeholder 3">
            <a:extLst>
              <a:ext uri="{FF2B5EF4-FFF2-40B4-BE49-F238E27FC236}">
                <a16:creationId xmlns:a16="http://schemas.microsoft.com/office/drawing/2014/main" id="{19A8B733-C540-E631-F3BA-203E4825238C}"/>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54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15365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756AC-034F-D251-CBE0-C42A20EDB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0A0271-D284-C00A-FC89-D09B3685BF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E33F2-9E02-82B6-F778-0E6F9DCA9EF1}"/>
              </a:ext>
            </a:extLst>
          </p:cNvPr>
          <p:cNvSpPr>
            <a:spLocks noGrp="1"/>
          </p:cNvSpPr>
          <p:nvPr>
            <p:ph type="body" idx="1"/>
          </p:nvPr>
        </p:nvSpPr>
        <p:spPr/>
        <p:txBody>
          <a:bodyPr/>
          <a:lstStyle/>
          <a:p>
            <a:pPr marL="0" lvl="1" fontAlgn="t">
              <a:spcBef>
                <a:spcPct val="20000"/>
              </a:spcBef>
              <a:buClr>
                <a:schemeClr val="tx1"/>
              </a:buClr>
              <a:tabLst>
                <a:tab pos="171450" algn="l"/>
              </a:tabLst>
            </a:pPr>
            <a:r>
              <a:rPr lang="en-US"/>
              <a:t>Example:</a:t>
            </a:r>
          </a:p>
          <a:p>
            <a:pPr>
              <a:buNone/>
            </a:pPr>
            <a:r>
              <a:rPr lang="en-US" b="1"/>
              <a:t>Subject:</a:t>
            </a:r>
            <a:r>
              <a:rPr lang="en-US"/>
              <a:t> Your Honda CR-V Test Drive Confirmation</a:t>
            </a:r>
          </a:p>
          <a:p>
            <a:pPr>
              <a:buNone/>
            </a:pPr>
            <a:r>
              <a:rPr lang="en-US" b="1"/>
              <a:t>Email Body:</a:t>
            </a:r>
            <a:endParaRPr lang="en-US"/>
          </a:p>
          <a:p>
            <a:pPr>
              <a:buNone/>
            </a:pPr>
            <a:r>
              <a:rPr lang="en-US"/>
              <a:t>Dear Mr. Ahmed,</a:t>
            </a:r>
          </a:p>
          <a:p>
            <a:pPr>
              <a:buNone/>
            </a:pPr>
            <a:r>
              <a:rPr lang="en-US"/>
              <a:t>Thank you for your interest in the new Honda CR-V.</a:t>
            </a:r>
          </a:p>
          <a:p>
            <a:pPr>
              <a:buNone/>
            </a:pPr>
            <a:r>
              <a:rPr lang="en-US"/>
              <a:t>I'm pleased to confirm your test drive appointment as follows:</a:t>
            </a:r>
          </a:p>
          <a:p>
            <a:pPr>
              <a:buFont typeface="Arial" panose="020B0604020202020204" pitchFamily="34" charset="0"/>
              <a:buChar char="•"/>
            </a:pPr>
            <a:r>
              <a:rPr lang="en-US" b="1"/>
              <a:t>Date:</a:t>
            </a:r>
            <a:r>
              <a:rPr lang="en-US"/>
              <a:t> Monday, 10th June</a:t>
            </a:r>
          </a:p>
          <a:p>
            <a:pPr>
              <a:buFont typeface="Arial" panose="020B0604020202020204" pitchFamily="34" charset="0"/>
              <a:buChar char="•"/>
            </a:pPr>
            <a:r>
              <a:rPr lang="en-US" b="1"/>
              <a:t>Time:</a:t>
            </a:r>
            <a:r>
              <a:rPr lang="en-US"/>
              <a:t> 4:00 PM</a:t>
            </a:r>
          </a:p>
          <a:p>
            <a:pPr>
              <a:buFont typeface="Arial" panose="020B0604020202020204" pitchFamily="34" charset="0"/>
              <a:buChar char="•"/>
            </a:pPr>
            <a:r>
              <a:rPr lang="en-US" b="1"/>
              <a:t>Location:</a:t>
            </a:r>
            <a:r>
              <a:rPr lang="en-US"/>
              <a:t> Honda Showroom – Sheikh Zayed Road</a:t>
            </a:r>
          </a:p>
          <a:p>
            <a:pPr>
              <a:buFont typeface="Arial" panose="020B0604020202020204" pitchFamily="34" charset="0"/>
              <a:buChar char="•"/>
            </a:pPr>
            <a:r>
              <a:rPr lang="en-US" b="1"/>
              <a:t>Contact:</a:t>
            </a:r>
            <a:r>
              <a:rPr lang="en-US"/>
              <a:t> Ask for me at the reception upon arrival</a:t>
            </a:r>
          </a:p>
          <a:p>
            <a:pPr>
              <a:buNone/>
            </a:pPr>
            <a:r>
              <a:rPr lang="en-US"/>
              <a:t>You’ll be driving the CR-V </a:t>
            </a:r>
            <a:r>
              <a:rPr lang="en-US" b="1"/>
              <a:t>EX grade</a:t>
            </a:r>
            <a:r>
              <a:rPr lang="en-US"/>
              <a:t>, so you’ll experience key features such as Honda Sensing, panoramic sunroof, and the spacious interior firsthand.</a:t>
            </a:r>
          </a:p>
          <a:p>
            <a:pPr>
              <a:buNone/>
            </a:pPr>
            <a:r>
              <a:rPr lang="en-US"/>
              <a:t>If you'd like to explore a different grade or reschedule the time, feel free to reply to this email or reach me directly on WhatsApp.</a:t>
            </a:r>
          </a:p>
          <a:p>
            <a:pPr>
              <a:buNone/>
            </a:pPr>
            <a:r>
              <a:rPr lang="en-US"/>
              <a:t>Looking forward to meeting you.</a:t>
            </a:r>
          </a:p>
          <a:p>
            <a:r>
              <a:rPr lang="en-US"/>
              <a:t>Best regards,</a:t>
            </a:r>
            <a:br>
              <a:rPr lang="en-US"/>
            </a:br>
            <a:r>
              <a:rPr lang="en-US" b="1"/>
              <a:t>Ali Khan</a:t>
            </a:r>
            <a:br>
              <a:rPr lang="en-US"/>
            </a:br>
            <a:r>
              <a:rPr lang="en-US"/>
              <a:t>Sales Consultant – Honda</a:t>
            </a:r>
            <a:br>
              <a:rPr lang="en-US"/>
            </a:br>
            <a:r>
              <a:rPr lang="en-US"/>
              <a:t>📞 +971 50 123 4567</a:t>
            </a:r>
            <a:br>
              <a:rPr lang="en-US"/>
            </a:br>
            <a:r>
              <a:rPr lang="en-US"/>
              <a:t>📧 ali.khan@tradingenterprises.ae</a:t>
            </a:r>
          </a:p>
          <a:p>
            <a:pPr marL="0" lvl="1" fontAlgn="t">
              <a:spcBef>
                <a:spcPct val="20000"/>
              </a:spcBef>
              <a:buClr>
                <a:schemeClr val="tx1"/>
              </a:buClr>
              <a:tabLst>
                <a:tab pos="171450" algn="l"/>
              </a:tabLst>
            </a:pPr>
            <a:endParaRPr lang="en-US"/>
          </a:p>
        </p:txBody>
      </p:sp>
      <p:sp>
        <p:nvSpPr>
          <p:cNvPr id="4" name="Slide Number Placeholder 3">
            <a:extLst>
              <a:ext uri="{FF2B5EF4-FFF2-40B4-BE49-F238E27FC236}">
                <a16:creationId xmlns:a16="http://schemas.microsoft.com/office/drawing/2014/main" id="{EDEDBE02-5071-9A4E-C1F7-D3A44526691C}"/>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55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467229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4929-756F-DFBC-F2D2-9462E48D5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DD018-F9BA-EB7B-EAFB-58CA76F333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B7471-2B3B-ADCB-0D10-0DD305A5C35F}"/>
              </a:ext>
            </a:extLst>
          </p:cNvPr>
          <p:cNvSpPr>
            <a:spLocks noGrp="1"/>
          </p:cNvSpPr>
          <p:nvPr>
            <p:ph type="body" idx="1"/>
          </p:nvPr>
        </p:nvSpPr>
        <p:spPr/>
        <p:txBody>
          <a:bodyPr/>
          <a:lstStyle/>
          <a:p>
            <a:r>
              <a:rPr lang="en-US"/>
              <a:t>3 scenarios are available. You can choose one or more for them to respond. Print the scenarios</a:t>
            </a:r>
          </a:p>
          <a:p>
            <a:r>
              <a:rPr lang="en-US"/>
              <a:t>There is a document with ideal responses to the scenarios for your reference.</a:t>
            </a:r>
            <a:endParaRPr lang="ar-AE"/>
          </a:p>
        </p:txBody>
      </p:sp>
      <p:sp>
        <p:nvSpPr>
          <p:cNvPr id="4" name="Slide Number Placeholder 3">
            <a:extLst>
              <a:ext uri="{FF2B5EF4-FFF2-40B4-BE49-F238E27FC236}">
                <a16:creationId xmlns:a16="http://schemas.microsoft.com/office/drawing/2014/main" id="{5CCCE8AD-7296-C20C-9E3A-55937305A98A}"/>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56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3535946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C379-113F-0CC7-ABD8-F72ABC58D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5C26F-CBEE-BB25-E40A-7E82250C5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CF13A-159A-34D8-ABA9-1D6AF580F7AB}"/>
              </a:ext>
            </a:extLst>
          </p:cNvPr>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WhatsApp can be formal or informal — depending on the customer relationship.</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Emojis on WhatsApp: Use selectively — warm, never silly (e.g., ✅ 😊 not 😂🔥).Be clear &amp; concise</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Always check tone and read before sending — customers may misinterpret short or blunt replies.</a:t>
            </a:r>
          </a:p>
          <a:p>
            <a:pPr marL="0" lvl="1" fontAlgn="t">
              <a:spcBef>
                <a:spcPct val="20000"/>
              </a:spcBef>
              <a:buClr>
                <a:schemeClr val="tx1"/>
              </a:buClr>
              <a:tabLst>
                <a:tab pos="171450" algn="l"/>
              </a:tabLst>
            </a:pPr>
            <a:endParaRPr lang="en-US"/>
          </a:p>
        </p:txBody>
      </p:sp>
      <p:sp>
        <p:nvSpPr>
          <p:cNvPr id="4" name="Slide Number Placeholder 3">
            <a:extLst>
              <a:ext uri="{FF2B5EF4-FFF2-40B4-BE49-F238E27FC236}">
                <a16:creationId xmlns:a16="http://schemas.microsoft.com/office/drawing/2014/main" id="{ED29B158-BC6F-ED80-6B3F-C89B774C5199}"/>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57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14104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4D52A-AA40-7EF0-C28B-9A20E9CAB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1A789-C7D5-8C7D-287C-76966F3C7B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0C1ACB-FC16-0A12-E110-01EB6089D573}"/>
              </a:ext>
            </a:extLst>
          </p:cNvPr>
          <p:cNvSpPr>
            <a:spLocks noGrp="1"/>
          </p:cNvSpPr>
          <p:nvPr>
            <p:ph type="body" idx="1"/>
          </p:nvPr>
        </p:nvSpPr>
        <p:spPr/>
        <p:txBody>
          <a:bodyPr/>
          <a:lstStyle/>
          <a:p>
            <a:pPr>
              <a:buNone/>
            </a:pPr>
            <a:r>
              <a:rPr lang="en-US"/>
              <a:t>Hi Mr. Ahmed, 👋</a:t>
            </a:r>
            <a:br>
              <a:rPr lang="en-US"/>
            </a:br>
            <a:r>
              <a:rPr lang="en-US"/>
              <a:t>This is Ali from Honda – just confirming your </a:t>
            </a:r>
            <a:r>
              <a:rPr lang="en-US" b="1"/>
              <a:t>CR-V test drive</a:t>
            </a:r>
            <a:r>
              <a:rPr lang="en-US"/>
              <a:t> on </a:t>
            </a:r>
            <a:r>
              <a:rPr lang="en-US" b="1"/>
              <a:t>Monday at 4 PM</a:t>
            </a:r>
            <a:r>
              <a:rPr lang="en-US"/>
              <a:t> at our </a:t>
            </a:r>
            <a:r>
              <a:rPr lang="en-US" b="1"/>
              <a:t>Sheikh Zayed Road showroom</a:t>
            </a:r>
            <a:r>
              <a:rPr lang="en-US"/>
              <a:t>.</a:t>
            </a:r>
          </a:p>
          <a:p>
            <a:pPr>
              <a:buNone/>
            </a:pPr>
            <a:r>
              <a:rPr lang="en-US"/>
              <a:t>You’ll be trying the </a:t>
            </a:r>
            <a:r>
              <a:rPr lang="en-US" b="1"/>
              <a:t>EX grade</a:t>
            </a:r>
            <a:r>
              <a:rPr lang="en-US"/>
              <a:t> with all the top features like panoramic sunroof and Honda Sensing. 🚗✨</a:t>
            </a:r>
            <a:br>
              <a:rPr lang="en-US"/>
            </a:br>
            <a:r>
              <a:rPr lang="en-US"/>
              <a:t>Let me know if you'd like to reschedule or explore another variant.</a:t>
            </a:r>
          </a:p>
          <a:p>
            <a:r>
              <a:rPr lang="en-US"/>
              <a:t>Looking forward to seeing you!</a:t>
            </a:r>
            <a:br>
              <a:rPr lang="en-US"/>
            </a:br>
            <a:r>
              <a:rPr lang="en-US"/>
              <a:t>Ali – Honda 🚘</a:t>
            </a:r>
            <a:br>
              <a:rPr lang="en-US"/>
            </a:br>
            <a:r>
              <a:rPr lang="en-US"/>
              <a:t>📞 050 123 4567</a:t>
            </a:r>
          </a:p>
          <a:p>
            <a:endParaRPr lang="en-US"/>
          </a:p>
          <a:p>
            <a:r>
              <a:rPr lang="en-US"/>
              <a:t>Follow up example:</a:t>
            </a:r>
          </a:p>
          <a:p>
            <a:pPr>
              <a:buNone/>
            </a:pPr>
            <a:r>
              <a:rPr lang="en-US"/>
              <a:t>Hi Ms. Fatma, 👋</a:t>
            </a:r>
            <a:br>
              <a:rPr lang="en-US"/>
            </a:br>
            <a:r>
              <a:rPr lang="en-US"/>
              <a:t>Thank you again for visiting us yesterday to explore the </a:t>
            </a:r>
            <a:r>
              <a:rPr lang="en-US" b="1"/>
              <a:t>Honda ZR-V EX</a:t>
            </a:r>
            <a:r>
              <a:rPr lang="en-US"/>
              <a:t>.</a:t>
            </a:r>
          </a:p>
          <a:p>
            <a:pPr>
              <a:buNone/>
            </a:pPr>
            <a:r>
              <a:rPr lang="en-US"/>
              <a:t>As discussed, the </a:t>
            </a:r>
            <a:r>
              <a:rPr lang="en-US" b="1"/>
              <a:t>final price</a:t>
            </a:r>
            <a:r>
              <a:rPr lang="en-US"/>
              <a:t> including VAT, registration, and tinting is </a:t>
            </a:r>
            <a:r>
              <a:rPr lang="en-US" b="1"/>
              <a:t>AED 119,900</a:t>
            </a:r>
            <a:r>
              <a:rPr lang="en-US"/>
              <a:t>.</a:t>
            </a:r>
            <a:br>
              <a:rPr lang="en-US"/>
            </a:br>
            <a:r>
              <a:rPr lang="en-US"/>
              <a:t>This offer is valid until </a:t>
            </a:r>
            <a:r>
              <a:rPr lang="en-US" b="1"/>
              <a:t>Saturday</a:t>
            </a:r>
            <a:r>
              <a:rPr lang="en-US"/>
              <a:t>, and we also have </a:t>
            </a:r>
            <a:r>
              <a:rPr lang="en-US" b="1"/>
              <a:t>0% down payment options</a:t>
            </a:r>
            <a:r>
              <a:rPr lang="en-US"/>
              <a:t> available if you’re financing.</a:t>
            </a:r>
          </a:p>
          <a:p>
            <a:pPr>
              <a:buNone/>
            </a:pPr>
            <a:r>
              <a:rPr lang="en-US"/>
              <a:t>Let me know if you’d like me to reserve the vehicle or share the EMI details.</a:t>
            </a:r>
            <a:br>
              <a:rPr lang="en-US"/>
            </a:br>
            <a:r>
              <a:rPr lang="en-US"/>
              <a:t>Happy to support anytime. 😊</a:t>
            </a:r>
          </a:p>
          <a:p>
            <a:r>
              <a:rPr lang="en-US"/>
              <a:t>Ali – Honda</a:t>
            </a:r>
            <a:br>
              <a:rPr lang="en-US"/>
            </a:br>
            <a:r>
              <a:rPr lang="en-US"/>
              <a:t>📞 050 123 4567</a:t>
            </a:r>
          </a:p>
          <a:p>
            <a:endParaRPr lang="en-US"/>
          </a:p>
          <a:p>
            <a:pPr marL="0" lvl="1" fontAlgn="t">
              <a:spcBef>
                <a:spcPct val="20000"/>
              </a:spcBef>
              <a:buClr>
                <a:schemeClr val="tx1"/>
              </a:buClr>
              <a:tabLst>
                <a:tab pos="171450" algn="l"/>
              </a:tabLst>
            </a:pPr>
            <a:endParaRPr lang="en-US"/>
          </a:p>
        </p:txBody>
      </p:sp>
      <p:sp>
        <p:nvSpPr>
          <p:cNvPr id="4" name="Slide Number Placeholder 3">
            <a:extLst>
              <a:ext uri="{FF2B5EF4-FFF2-40B4-BE49-F238E27FC236}">
                <a16:creationId xmlns:a16="http://schemas.microsoft.com/office/drawing/2014/main" id="{51B51C55-A8CC-D2AC-4B56-977C541B8AD2}"/>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58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75663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32F90-50BF-194E-632C-2585D0836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49CFE-EC89-8649-BD10-123090C2F9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3AF5B4-C367-92E1-F5A7-6E82CFC41C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86BB11-2645-4A74-73F7-8608BFECAFCA}"/>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59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33106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94D51-65C4-A0C6-5F5C-2259C958D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8FA33-D85D-45A8-9353-0EC2EBC0915E}"/>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11183131-8752-B298-794E-96FB5ECCC0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157940-AE18-1641-4765-7FA098C489B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B3F5A-2990-4D4F-8131-524BF39C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9411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04C02-6CBA-03C8-CA1E-25AC91771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854E4-D502-AFF7-BECC-06756D2CB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D0E9D3-59D2-7F12-FD01-380C40B738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ECBDBC-E7EB-130B-2DEE-30F5A897AE98}"/>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60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04763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4A73C-ACEB-0B76-0C5E-AC42D9F04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BA362-03EA-241D-44C4-27F9278A0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5102A2-C2F3-E017-91FC-CB39360A82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2AD5B5-ED9F-F027-C363-7571F6F2296B}"/>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61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49485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68430-6BED-E3B6-79D4-9C3AB0565F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BF9E5-A603-E8D3-B23C-34F575124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1BA82-4DA5-A956-BC43-A69965587B86}"/>
              </a:ext>
            </a:extLst>
          </p:cNvPr>
          <p:cNvSpPr>
            <a:spLocks noGrp="1"/>
          </p:cNvSpPr>
          <p:nvPr>
            <p:ph type="body" idx="1"/>
          </p:nvPr>
        </p:nvSpPr>
        <p:spPr/>
        <p:txBody>
          <a:bodyPr/>
          <a:lstStyle/>
          <a:p>
            <a:endParaRPr lang="en-US" sz="1200" b="0" i="0" kern="1200">
              <a:solidFill>
                <a:schemeClr val="tx1"/>
              </a:solidFill>
              <a:effectLst/>
              <a:latin typeface="Arial Regular"/>
              <a:ea typeface="+mn-ea"/>
              <a:cs typeface="+mn-cs"/>
            </a:endParaRPr>
          </a:p>
        </p:txBody>
      </p:sp>
      <p:sp>
        <p:nvSpPr>
          <p:cNvPr id="4" name="Slide Number Placeholder 3">
            <a:extLst>
              <a:ext uri="{FF2B5EF4-FFF2-40B4-BE49-F238E27FC236}">
                <a16:creationId xmlns:a16="http://schemas.microsoft.com/office/drawing/2014/main" id="{D5D2788F-D3A7-D3E2-558D-08F22CC1A0EF}"/>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62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05962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BD17B-FA1E-E178-5F77-0CC226956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CEC73-6B91-6FEC-F637-ECEA0076EF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F30ED-428D-1969-F4FA-35D08EB69838}"/>
              </a:ext>
            </a:extLst>
          </p:cNvPr>
          <p:cNvSpPr>
            <a:spLocks noGrp="1"/>
          </p:cNvSpPr>
          <p:nvPr>
            <p:ph type="body" idx="1"/>
          </p:nvPr>
        </p:nvSpPr>
        <p:spPr/>
        <p:txBody>
          <a:bodyPr/>
          <a:lstStyle/>
          <a:p>
            <a:r>
              <a:rPr lang="en-US" sz="1200" b="0" i="0" kern="1200">
                <a:solidFill>
                  <a:schemeClr val="tx1"/>
                </a:solidFill>
                <a:effectLst/>
                <a:latin typeface="Arial Regular"/>
                <a:ea typeface="+mn-ea"/>
                <a:cs typeface="+mn-cs"/>
              </a:rPr>
              <a:t>taking too long. </a:t>
            </a:r>
            <a:endParaRPr lang="en-US"/>
          </a:p>
        </p:txBody>
      </p:sp>
      <p:sp>
        <p:nvSpPr>
          <p:cNvPr id="4" name="Slide Number Placeholder 3">
            <a:extLst>
              <a:ext uri="{FF2B5EF4-FFF2-40B4-BE49-F238E27FC236}">
                <a16:creationId xmlns:a16="http://schemas.microsoft.com/office/drawing/2014/main" id="{36A13CDC-488E-3523-9419-E66AC4907BE1}"/>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63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65748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A6600-CF1E-5D1A-DC7F-A878856FF1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91B3F4-3C8F-4122-E076-6F4336BF2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2813CA-3D36-5293-46E2-44F5FFAE0C08}"/>
              </a:ext>
            </a:extLst>
          </p:cNvPr>
          <p:cNvSpPr>
            <a:spLocks noGrp="1"/>
          </p:cNvSpPr>
          <p:nvPr>
            <p:ph type="body" idx="1"/>
          </p:nvPr>
        </p:nvSpPr>
        <p:spPr/>
        <p:txBody>
          <a:bodyPr/>
          <a:lstStyle/>
          <a:p>
            <a:r>
              <a:rPr lang="en-US" sz="1200" b="0" i="0" kern="1200">
                <a:solidFill>
                  <a:schemeClr val="tx1"/>
                </a:solidFill>
                <a:effectLst/>
                <a:latin typeface="Arial Regular"/>
                <a:ea typeface="+mn-ea"/>
                <a:cs typeface="+mn-cs"/>
              </a:rPr>
              <a:t>Reading long walls of texts is always annoying, but it is almost triply so on WhatsApp. Especially so when you’re scrolling down the long string of words. At least on WhatsApp, your clients are thinking “Nobody has time to read all of this,” which is now wasted effort on your part because you had to type all of that out.</a:t>
            </a:r>
          </a:p>
          <a:p>
            <a:endParaRPr lang="en-US" sz="1200" b="0" i="0" kern="1200">
              <a:solidFill>
                <a:schemeClr val="tx1"/>
              </a:solidFill>
              <a:effectLst/>
              <a:latin typeface="Arial Regular"/>
              <a:ea typeface="+mn-ea"/>
              <a:cs typeface="+mn-cs"/>
            </a:endParaRPr>
          </a:p>
          <a:p>
            <a:r>
              <a:rPr lang="en-US" sz="1200" b="0" i="0" kern="1200">
                <a:solidFill>
                  <a:schemeClr val="tx1"/>
                </a:solidFill>
                <a:effectLst/>
                <a:latin typeface="Arial Regular"/>
                <a:ea typeface="+mn-ea"/>
                <a:cs typeface="+mn-cs"/>
              </a:rPr>
              <a:t>If you really have that much to say, you can probably say it better in a call or on email. Heck, use WhatsApp to ask if they’re free for a call. It’s certainly less things to type.</a:t>
            </a:r>
            <a:endParaRPr lang="en-US"/>
          </a:p>
        </p:txBody>
      </p:sp>
      <p:sp>
        <p:nvSpPr>
          <p:cNvPr id="4" name="Slide Number Placeholder 3">
            <a:extLst>
              <a:ext uri="{FF2B5EF4-FFF2-40B4-BE49-F238E27FC236}">
                <a16:creationId xmlns:a16="http://schemas.microsoft.com/office/drawing/2014/main" id="{4F0E3145-C587-A32E-5341-781340E3BC6C}"/>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64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8494450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71631-3BE9-4BE3-1CD9-51DE648CF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684F1-EA4A-EB3C-B78E-602FE17335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1FF883-72E9-E0EC-2F49-378AE4DC70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F536CA-B6B9-FA09-E914-52DD9017CD6C}"/>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65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11126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FDEBB-2336-5C9B-923E-8853A3630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72D02-CF33-1076-7771-B8FAE14E3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6DC6D-2C58-6CCD-5D4D-8BD727607A9F}"/>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2F71EF6D-CA24-F5A7-C809-6D4F013A48F5}"/>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66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202450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F0AFF-AA0A-EE48-E4EC-EAAD387E0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2E9E4-72A1-9469-B91B-D570167B5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131701-7CE5-C9B9-3198-87B5BEA14F44}"/>
              </a:ext>
            </a:extLst>
          </p:cNvPr>
          <p:cNvSpPr>
            <a:spLocks noGrp="1"/>
          </p:cNvSpPr>
          <p:nvPr>
            <p:ph type="body" idx="1"/>
          </p:nvPr>
        </p:nvSpPr>
        <p:spPr/>
        <p:txBody>
          <a:bodyPr/>
          <a:lstStyle/>
          <a:p>
            <a:r>
              <a:rPr lang="en-US" b="0" i="0">
                <a:solidFill>
                  <a:srgbClr val="505E6B"/>
                </a:solidFill>
                <a:effectLst/>
                <a:latin typeface="PT Sans"/>
              </a:rPr>
              <a:t>Effective communication skills are the key to successful conversations. It's all about expressing yourself clearly and listening carefully to others. Imagine it as a two-way street – you share your thoughts, and you also pay attention to what others are saying.</a:t>
            </a:r>
          </a:p>
          <a:p>
            <a:endParaRPr lang="ar-AE" b="1"/>
          </a:p>
        </p:txBody>
      </p:sp>
      <p:sp>
        <p:nvSpPr>
          <p:cNvPr id="4" name="Slide Number Placeholder 3">
            <a:extLst>
              <a:ext uri="{FF2B5EF4-FFF2-40B4-BE49-F238E27FC236}">
                <a16:creationId xmlns:a16="http://schemas.microsoft.com/office/drawing/2014/main" id="{CB83DECE-B7A8-9CE7-3780-999524FD5764}"/>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67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259635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22F11-A43F-4A11-5282-F361489BE4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B7E09B-C66B-E8DA-4AD0-A3A3B5D07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33C8AC-86FF-3F0E-BF9D-59DD9A2F0B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Arial Regular"/>
                <a:ea typeface="+mn-ea"/>
                <a:cs typeface="+mn-cs"/>
              </a:rPr>
              <a:t>Creating positive relationships takes work, but like any skill, we can learn how to build these relationships by considering useful techniques and then making a decision to apply them. While we often think of communication as a coding and decoding process, we can also consider how communication is also a process of constructing meaning out of messages.</a:t>
            </a:r>
          </a:p>
          <a:p>
            <a:endParaRPr lang="ar-AE" b="1"/>
          </a:p>
        </p:txBody>
      </p:sp>
      <p:sp>
        <p:nvSpPr>
          <p:cNvPr id="4" name="Slide Number Placeholder 3">
            <a:extLst>
              <a:ext uri="{FF2B5EF4-FFF2-40B4-BE49-F238E27FC236}">
                <a16:creationId xmlns:a16="http://schemas.microsoft.com/office/drawing/2014/main" id="{E5483121-B071-2AFB-48AF-DB627164046A}"/>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68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384345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C89C-26C9-B4B2-5EB9-F76FFE31D0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3B30EE-FBDA-8858-9906-DDE568EE2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D1F63-D649-8C4D-CE16-EC66ADC53E43}"/>
              </a:ext>
            </a:extLst>
          </p:cNvPr>
          <p:cNvSpPr>
            <a:spLocks noGrp="1"/>
          </p:cNvSpPr>
          <p:nvPr>
            <p:ph type="body" idx="1"/>
          </p:nvPr>
        </p:nvSpPr>
        <p:spPr/>
        <p:txBody>
          <a:bodyPr/>
          <a:lstStyle/>
          <a:p>
            <a:pPr algn="ctr" eaLnBrk="1" hangingPunct="1">
              <a:spcBef>
                <a:spcPts val="613"/>
              </a:spcBef>
              <a:spcAft>
                <a:spcPts val="613"/>
              </a:spcAft>
            </a:pPr>
            <a:r>
              <a:rPr lang="en-US" b="1" u="sng"/>
              <a:t>Module 2: Make a Connection</a:t>
            </a:r>
          </a:p>
          <a:p>
            <a:pPr eaLnBrk="1" hangingPunct="1">
              <a:spcBef>
                <a:spcPts val="613"/>
              </a:spcBef>
              <a:spcAft>
                <a:spcPts val="613"/>
              </a:spcAft>
            </a:pPr>
            <a:r>
              <a:rPr lang="en-US" b="1"/>
              <a:t>Why </a:t>
            </a:r>
            <a:r>
              <a:rPr lang="en-US" b="1" err="1"/>
              <a:t>DiSC</a:t>
            </a:r>
            <a:r>
              <a:rPr lang="en-US" b="1"/>
              <a:t>?</a:t>
            </a:r>
          </a:p>
          <a:p>
            <a:pPr eaLnBrk="1" hangingPunct="1">
              <a:spcBef>
                <a:spcPts val="613"/>
              </a:spcBef>
              <a:spcAft>
                <a:spcPts val="613"/>
              </a:spcAft>
            </a:pPr>
            <a:r>
              <a:rPr lang="en-US" b="1"/>
              <a:t>Ask:</a:t>
            </a:r>
          </a:p>
          <a:p>
            <a:pPr eaLnBrk="1" hangingPunct="1">
              <a:spcBef>
                <a:spcPts val="613"/>
              </a:spcBef>
              <a:spcAft>
                <a:spcPts val="613"/>
              </a:spcAft>
              <a:buFontTx/>
              <a:buChar char="•"/>
            </a:pPr>
            <a:r>
              <a:rPr lang="en-US" i="1"/>
              <a:t>Who is familiar with </a:t>
            </a:r>
            <a:r>
              <a:rPr lang="en-US" i="1" err="1"/>
              <a:t>DiSC</a:t>
            </a:r>
            <a:r>
              <a:rPr lang="en-US" i="1"/>
              <a:t>? </a:t>
            </a:r>
            <a:r>
              <a:rPr lang="en-US"/>
              <a:t>(Show of hands)</a:t>
            </a:r>
          </a:p>
          <a:p>
            <a:pPr eaLnBrk="1" hangingPunct="1">
              <a:spcBef>
                <a:spcPts val="613"/>
              </a:spcBef>
              <a:spcAft>
                <a:spcPts val="613"/>
              </a:spcAft>
              <a:buFontTx/>
              <a:buChar char="•"/>
            </a:pPr>
            <a:r>
              <a:rPr lang="en-US" i="1"/>
              <a:t>Who has taken the assessment? </a:t>
            </a:r>
            <a:r>
              <a:rPr lang="en-US"/>
              <a:t>(Show of hands)</a:t>
            </a:r>
          </a:p>
          <a:p>
            <a:pPr eaLnBrk="1" hangingPunct="1">
              <a:spcBef>
                <a:spcPts val="613"/>
              </a:spcBef>
              <a:spcAft>
                <a:spcPts val="613"/>
              </a:spcAft>
            </a:pPr>
            <a:r>
              <a:rPr lang="en-US" b="1" i="1"/>
              <a:t>Note: </a:t>
            </a:r>
            <a:r>
              <a:rPr lang="en-US" i="1"/>
              <a:t>Some participants may have previously completed the </a:t>
            </a:r>
            <a:r>
              <a:rPr lang="en-US" i="1" err="1"/>
              <a:t>DiSC</a:t>
            </a:r>
            <a:r>
              <a:rPr lang="en-US" i="1"/>
              <a:t> assessment. Make the point that some people change over the years, so it</a:t>
            </a:r>
            <a:r>
              <a:rPr lang="en-US" altLang="en-US" i="1"/>
              <a:t>’</a:t>
            </a:r>
            <a:r>
              <a:rPr lang="en-US" i="1"/>
              <a:t>s instructive to take the assessment again.</a:t>
            </a:r>
          </a:p>
          <a:p>
            <a:pPr eaLnBrk="1" hangingPunct="1">
              <a:spcBef>
                <a:spcPts val="613"/>
              </a:spcBef>
              <a:spcAft>
                <a:spcPts val="613"/>
              </a:spcAft>
            </a:pPr>
            <a:r>
              <a:rPr lang="en-US" b="1"/>
              <a:t>Key Points:</a:t>
            </a:r>
          </a:p>
          <a:p>
            <a:pPr eaLnBrk="1" hangingPunct="1">
              <a:spcBef>
                <a:spcPts val="613"/>
              </a:spcBef>
              <a:spcAft>
                <a:spcPts val="613"/>
              </a:spcAft>
              <a:buFontTx/>
              <a:buChar char="•"/>
            </a:pPr>
            <a:r>
              <a:rPr lang="en-US" err="1"/>
              <a:t>DiSC</a:t>
            </a:r>
            <a:r>
              <a:rPr lang="en-US"/>
              <a:t> measures observable, instinctive behaviors, or </a:t>
            </a:r>
            <a:r>
              <a:rPr lang="en-US" altLang="en-US"/>
              <a:t>“</a:t>
            </a:r>
            <a:r>
              <a:rPr lang="en-US"/>
              <a:t>styles</a:t>
            </a:r>
            <a:r>
              <a:rPr lang="en-US" altLang="en-US"/>
              <a:t>”</a:t>
            </a:r>
            <a:endParaRPr lang="en-US"/>
          </a:p>
          <a:p>
            <a:pPr eaLnBrk="1" hangingPunct="1">
              <a:spcBef>
                <a:spcPts val="613"/>
              </a:spcBef>
              <a:spcAft>
                <a:spcPts val="613"/>
              </a:spcAft>
              <a:buFontTx/>
              <a:buChar char="•"/>
            </a:pPr>
            <a:r>
              <a:rPr lang="en-US"/>
              <a:t>Completing </a:t>
            </a:r>
            <a:r>
              <a:rPr lang="en-US" err="1"/>
              <a:t>DiSC</a:t>
            </a:r>
            <a:r>
              <a:rPr lang="en-US"/>
              <a:t> is the first step toward a better understanding of you and your customers</a:t>
            </a:r>
          </a:p>
          <a:p>
            <a:pPr eaLnBrk="1" hangingPunct="1">
              <a:spcBef>
                <a:spcPts val="613"/>
              </a:spcBef>
              <a:spcAft>
                <a:spcPts val="613"/>
              </a:spcAft>
              <a:buFontTx/>
              <a:buChar char="•"/>
            </a:pPr>
            <a:r>
              <a:rPr lang="en-US"/>
              <a:t>We</a:t>
            </a:r>
            <a:r>
              <a:rPr lang="en-US" altLang="en-US"/>
              <a:t>’</a:t>
            </a:r>
            <a:r>
              <a:rPr lang="en-US"/>
              <a:t>ll explore how this information can improve your ability to adapt to your customers</a:t>
            </a:r>
          </a:p>
          <a:p>
            <a:pPr eaLnBrk="1" hangingPunct="1">
              <a:spcBef>
                <a:spcPts val="613"/>
              </a:spcBef>
              <a:spcAft>
                <a:spcPts val="613"/>
              </a:spcAft>
              <a:buFontTx/>
              <a:buChar char="•"/>
            </a:pPr>
            <a:r>
              <a:rPr lang="en-US"/>
              <a:t>With practice, you can use this skill to form stronger connections with your customers </a:t>
            </a:r>
          </a:p>
          <a:p>
            <a:pPr eaLnBrk="1" hangingPunct="1">
              <a:spcBef>
                <a:spcPts val="613"/>
              </a:spcBef>
              <a:spcAft>
                <a:spcPts val="613"/>
              </a:spcAft>
            </a:pPr>
            <a:r>
              <a:rPr lang="en-US"/>
              <a:t>Go To The Next Slide</a:t>
            </a:r>
          </a:p>
          <a:p>
            <a:pPr eaLnBrk="1" hangingPunct="1">
              <a:spcBef>
                <a:spcPct val="0"/>
              </a:spcBef>
              <a:spcAft>
                <a:spcPts val="613"/>
              </a:spcAft>
            </a:pPr>
            <a:endParaRPr lang="en-US" b="1"/>
          </a:p>
          <a:p>
            <a:pPr eaLnBrk="1" hangingPunct="1">
              <a:spcBef>
                <a:spcPct val="0"/>
              </a:spcBef>
              <a:spcAft>
                <a:spcPts val="613"/>
              </a:spcAft>
            </a:pPr>
            <a:endParaRPr lang="en-US"/>
          </a:p>
          <a:p>
            <a:pPr eaLnBrk="1" hangingPunct="1">
              <a:spcBef>
                <a:spcPct val="0"/>
              </a:spcBef>
            </a:pPr>
            <a:endParaRPr lang="en-US"/>
          </a:p>
          <a:p>
            <a:endParaRPr lang="en-US"/>
          </a:p>
          <a:p>
            <a:endParaRPr lang="ar-AE" b="1"/>
          </a:p>
          <a:p>
            <a:endParaRPr lang="ar-AE" b="1"/>
          </a:p>
        </p:txBody>
      </p:sp>
      <p:sp>
        <p:nvSpPr>
          <p:cNvPr id="4" name="Slide Number Placeholder 3">
            <a:extLst>
              <a:ext uri="{FF2B5EF4-FFF2-40B4-BE49-F238E27FC236}">
                <a16:creationId xmlns:a16="http://schemas.microsoft.com/office/drawing/2014/main" id="{31C8EDDE-B576-ABFE-F559-DE1D6D7BEB12}"/>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69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9250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FDEBB-2336-5C9B-923E-8853A3630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72D02-CF33-1076-7771-B8FAE14E3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6DC6D-2C58-6CCD-5D4D-8BD727607A9F}"/>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2F71EF6D-CA24-F5A7-C809-6D4F013A48F5}"/>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626687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A24EC-C345-59F5-3B33-6ACE7AAE9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1DB83-F73F-B845-BC7F-15FABAC49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7B94D-F0C2-FA6B-EAA4-028F422FBFCB}"/>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E0C84EE7-F7A9-3344-C40C-C9843A33817F}"/>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70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782985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427C6-1D0A-F76D-78C1-8D72B01D6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4080E4-F04A-F12B-712E-EF7651221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721C5B-D346-E16E-FC0C-21A3AA1033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Arial Regular"/>
                <a:ea typeface="+mn-ea"/>
                <a:cs typeface="+mn-cs"/>
              </a:rPr>
              <a:t>It is vital that advisors recognize their personality types before attempting to work on improving their traits and behaviors, or knowing</a:t>
            </a:r>
            <a:r>
              <a:rPr lang="en-US" sz="1200" b="0" i="0" kern="1200" baseline="0">
                <a:solidFill>
                  <a:schemeClr val="tx1"/>
                </a:solidFill>
                <a:effectLst/>
                <a:latin typeface="Arial Regular"/>
                <a:ea typeface="+mn-ea"/>
                <a:cs typeface="+mn-cs"/>
              </a:rPr>
              <a:t> how to adapt to </a:t>
            </a:r>
            <a:r>
              <a:rPr lang="en-US" sz="1200" b="0" i="0" kern="1200">
                <a:solidFill>
                  <a:schemeClr val="tx1"/>
                </a:solidFill>
                <a:effectLst/>
                <a:latin typeface="Arial Regular"/>
                <a:ea typeface="+mn-ea"/>
                <a:cs typeface="+mn-cs"/>
              </a:rPr>
              <a:t>those of the customers’. This exercise is a tool of 15 questions with a scoring grid that will enable them to know themselves better.  </a:t>
            </a:r>
          </a:p>
          <a:p>
            <a:pPr marL="285750" indent="-285750">
              <a:buFont typeface="Arial" panose="020B0604020202020204" pitchFamily="34" charset="0"/>
              <a:buChar char="•"/>
            </a:pPr>
            <a:r>
              <a:rPr lang="en-US" sz="1200" b="1">
                <a:solidFill>
                  <a:srgbClr val="00417C"/>
                </a:solidFill>
              </a:rPr>
              <a:t>Increase your Self-Knowledge</a:t>
            </a:r>
            <a:r>
              <a:rPr lang="en-US" sz="1200">
                <a:solidFill>
                  <a:srgbClr val="00417C"/>
                </a:solidFill>
              </a:rPr>
              <a:t>: how you respond to conflict, what motivates you, what causes you stress, and how you solve problems</a:t>
            </a:r>
          </a:p>
          <a:p>
            <a:pPr marL="285750" indent="-285750">
              <a:buFont typeface="Arial" panose="020B0604020202020204" pitchFamily="34" charset="0"/>
              <a:buChar char="•"/>
            </a:pPr>
            <a:endParaRPr lang="en-US" sz="1200">
              <a:solidFill>
                <a:srgbClr val="00417C"/>
              </a:solidFill>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2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Arial Regular"/>
              <a:ea typeface="+mn-ea"/>
              <a:cs typeface="+mn-cs"/>
            </a:endParaRPr>
          </a:p>
          <a:p>
            <a:endParaRPr lang="en-US" sz="1200" b="0" i="0" kern="1200">
              <a:solidFill>
                <a:schemeClr val="tx1"/>
              </a:solidFill>
              <a:effectLst/>
              <a:latin typeface="Arial Regular"/>
              <a:ea typeface="+mn-ea"/>
              <a:cs typeface="+mn-cs"/>
            </a:endParaRPr>
          </a:p>
          <a:p>
            <a:r>
              <a:rPr lang="en-US" sz="1200" b="0" i="0" kern="1200">
                <a:solidFill>
                  <a:schemeClr val="tx1"/>
                </a:solidFill>
                <a:effectLst/>
                <a:latin typeface="Arial Regular"/>
                <a:ea typeface="+mn-ea"/>
                <a:cs typeface="+mn-cs"/>
              </a:rPr>
              <a:t>Once completed, ask each one of them to name their primary and secondary styles</a:t>
            </a:r>
          </a:p>
          <a:p>
            <a:endParaRPr lang="en-GB" b="0"/>
          </a:p>
          <a:p>
            <a:endParaRPr lang="ar-AE" b="0"/>
          </a:p>
        </p:txBody>
      </p:sp>
      <p:sp>
        <p:nvSpPr>
          <p:cNvPr id="4" name="Slide Number Placeholder 3">
            <a:extLst>
              <a:ext uri="{FF2B5EF4-FFF2-40B4-BE49-F238E27FC236}">
                <a16:creationId xmlns:a16="http://schemas.microsoft.com/office/drawing/2014/main" id="{F95129D9-33E4-96E7-9403-F44EFF49381D}"/>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71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6143999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EB37F-62FC-ED07-B44E-C7047C5036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A9E99-0CFA-DAB2-7249-849B30860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03D16-FD20-3730-559D-3350C833655B}"/>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D42CC611-3F62-CED7-B4C8-EEBE78D3957B}"/>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87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47397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ADF5F-B8BC-FBCF-CFEF-FCDA96C19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4487D-DE4A-9840-26B3-1B4602778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1A7C3-86BE-C1D0-F721-4592CA74E64A}"/>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BC5A9DFE-E7C2-E49D-4BD3-9B328E3B17BE}"/>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88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908272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B4BF0-E1B3-3313-E469-BC3A8A90E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42B073-77CF-42C5-651E-CA663E5ECA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F11258-4747-A668-40F1-CE7FD91308B5}"/>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0BD325ED-D029-1316-2442-FBCA5217815B}"/>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104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002466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5C5A5-6207-B40F-94FB-FF013B7F2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A9B31-0570-5A93-0EA2-BC2E30860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CB86B-5873-5B80-3814-7E393B3D12F0}"/>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33D283EC-1172-75F0-1CE6-B428EDA647E3}"/>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105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048350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107</a:t>
            </a:fld>
            <a:endParaRPr lang="en-US"/>
          </a:p>
        </p:txBody>
      </p:sp>
    </p:spTree>
    <p:extLst>
      <p:ext uri="{BB962C8B-B14F-4D97-AF65-F5344CB8AC3E}">
        <p14:creationId xmlns:p14="http://schemas.microsoft.com/office/powerpoint/2010/main" val="16868646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108</a:t>
            </a:fld>
            <a:endParaRPr lang="en-US"/>
          </a:p>
        </p:txBody>
      </p:sp>
    </p:spTree>
    <p:extLst>
      <p:ext uri="{BB962C8B-B14F-4D97-AF65-F5344CB8AC3E}">
        <p14:creationId xmlns:p14="http://schemas.microsoft.com/office/powerpoint/2010/main" val="27521898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109</a:t>
            </a:fld>
            <a:endParaRPr lang="en-US"/>
          </a:p>
        </p:txBody>
      </p:sp>
    </p:spTree>
    <p:extLst>
      <p:ext uri="{BB962C8B-B14F-4D97-AF65-F5344CB8AC3E}">
        <p14:creationId xmlns:p14="http://schemas.microsoft.com/office/powerpoint/2010/main" val="10360111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39B25-22CC-54FD-E7F0-346AFE85F8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D5460-109C-3C01-C4DA-DB8515523DC6}"/>
              </a:ext>
            </a:extLst>
          </p:cNvPr>
          <p:cNvSpPr>
            <a:spLocks noGrp="1" noRot="1" noChangeAspect="1"/>
          </p:cNvSpPr>
          <p:nvPr>
            <p:ph type="sldImg"/>
          </p:nvPr>
        </p:nvSpPr>
        <p:spPr>
          <a:xfrm>
            <a:off x="-331788" y="698500"/>
            <a:ext cx="3724276" cy="2095500"/>
          </a:xfrm>
        </p:spPr>
      </p:sp>
      <p:sp>
        <p:nvSpPr>
          <p:cNvPr id="3" name="Notes Placeholder 2">
            <a:extLst>
              <a:ext uri="{FF2B5EF4-FFF2-40B4-BE49-F238E27FC236}">
                <a16:creationId xmlns:a16="http://schemas.microsoft.com/office/drawing/2014/main" id="{7317C69E-6554-ACDA-DCFE-56717B7BC5AA}"/>
              </a:ext>
            </a:extLst>
          </p:cNvPr>
          <p:cNvSpPr>
            <a:spLocks noGrp="1"/>
          </p:cNvSpPr>
          <p:nvPr>
            <p:ph type="body" idx="1"/>
          </p:nvPr>
        </p:nvSpPr>
        <p:spPr/>
        <p:txBody>
          <a:bodyPr/>
          <a:lstStyle/>
          <a:p>
            <a:pPr>
              <a:buFont typeface="Arial" panose="020B0604020202020204" pitchFamily="34" charset="0"/>
              <a:buChar char="•"/>
            </a:pPr>
            <a:r>
              <a:rPr lang="en-US" b="1"/>
              <a:t>Be direct and to the point.</a:t>
            </a:r>
            <a:br>
              <a:rPr lang="en-US"/>
            </a:br>
            <a:r>
              <a:rPr lang="en-US"/>
              <a:t>→ </a:t>
            </a:r>
            <a:r>
              <a:rPr lang="en-US" i="1"/>
              <a:t>“They appreciate clarity and brevity. Avoid small talk and get to the main message quickly.”</a:t>
            </a:r>
            <a:endParaRPr lang="en-US"/>
          </a:p>
          <a:p>
            <a:pPr>
              <a:buFont typeface="Arial" panose="020B0604020202020204" pitchFamily="34" charset="0"/>
              <a:buChar char="•"/>
            </a:pPr>
            <a:r>
              <a:rPr lang="en-US" b="1"/>
              <a:t>Focus on results and key outcomes.</a:t>
            </a:r>
            <a:br>
              <a:rPr lang="en-US"/>
            </a:br>
            <a:r>
              <a:rPr lang="en-US"/>
              <a:t>→ </a:t>
            </a:r>
            <a:r>
              <a:rPr lang="en-US" i="1"/>
              <a:t>“They’re goal-driven. Talk about what will be achieved, not the process.”</a:t>
            </a:r>
            <a:endParaRPr lang="en-US"/>
          </a:p>
          <a:p>
            <a:pPr>
              <a:buFont typeface="Arial" panose="020B0604020202020204" pitchFamily="34" charset="0"/>
              <a:buChar char="•"/>
            </a:pPr>
            <a:r>
              <a:rPr lang="en-US" b="1"/>
              <a:t>Present the bottom line early—don’t over-explain.</a:t>
            </a:r>
            <a:br>
              <a:rPr lang="en-US"/>
            </a:br>
            <a:r>
              <a:rPr lang="en-US"/>
              <a:t>→ </a:t>
            </a:r>
            <a:r>
              <a:rPr lang="en-US" i="1"/>
              <a:t>“Start with your conclusion or proposal, then back it up if needed.”</a:t>
            </a:r>
            <a:endParaRPr lang="en-US"/>
          </a:p>
          <a:p>
            <a:pPr>
              <a:buFont typeface="Arial" panose="020B0604020202020204" pitchFamily="34" charset="0"/>
              <a:buChar char="•"/>
            </a:pPr>
            <a:r>
              <a:rPr lang="en-US" b="1"/>
              <a:t>Show confidence and efficiency.</a:t>
            </a:r>
            <a:br>
              <a:rPr lang="en-US"/>
            </a:br>
            <a:r>
              <a:rPr lang="en-US"/>
              <a:t>→ </a:t>
            </a:r>
            <a:r>
              <a:rPr lang="en-US" i="1"/>
              <a:t>“They respond well to assertiveness and want to know you can keep up.”</a:t>
            </a:r>
            <a:endParaRPr lang="en-US"/>
          </a:p>
          <a:p>
            <a:pPr>
              <a:buFont typeface="Arial" panose="020B0604020202020204" pitchFamily="34" charset="0"/>
              <a:buChar char="•"/>
            </a:pPr>
            <a:r>
              <a:rPr lang="en-US" b="1"/>
              <a:t>Avoid being overly emotional or hesitant.</a:t>
            </a:r>
            <a:br>
              <a:rPr lang="en-US"/>
            </a:br>
            <a:r>
              <a:rPr lang="en-US"/>
              <a:t>→ </a:t>
            </a:r>
            <a:r>
              <a:rPr lang="en-US" i="1"/>
              <a:t>“Keep it factual and confident—too much emotion may be seen as weakness.”</a:t>
            </a:r>
            <a:endParaRPr lang="en-US"/>
          </a:p>
          <a:p>
            <a:pPr marL="0" indent="0">
              <a:buNone/>
            </a:pPr>
            <a:endParaRPr lang="en-US" b="1">
              <a:solidFill>
                <a:srgbClr val="005BAA"/>
              </a:solidFill>
            </a:endParaRPr>
          </a:p>
          <a:p>
            <a:pPr marL="0" indent="0">
              <a:buNone/>
            </a:pPr>
            <a:r>
              <a:rPr lang="en-US" b="1">
                <a:solidFill>
                  <a:srgbClr val="005BAA"/>
                </a:solidFill>
              </a:rPr>
              <a:t>HOW TO WORK WITH?</a:t>
            </a:r>
          </a:p>
          <a:p>
            <a:r>
              <a:rPr lang="en-US">
                <a:solidFill>
                  <a:srgbClr val="005BAA"/>
                </a:solidFill>
              </a:rPr>
              <a:t>Support their goals and objectives</a:t>
            </a:r>
          </a:p>
          <a:p>
            <a:r>
              <a:rPr lang="en-US">
                <a:solidFill>
                  <a:srgbClr val="005BAA"/>
                </a:solidFill>
              </a:rPr>
              <a:t>Keep the relationship business-like</a:t>
            </a:r>
          </a:p>
          <a:p>
            <a:r>
              <a:rPr lang="en-US">
                <a:solidFill>
                  <a:srgbClr val="005BAA"/>
                </a:solidFill>
              </a:rPr>
              <a:t>If you disagree, focus on the facts</a:t>
            </a:r>
          </a:p>
          <a:p>
            <a:r>
              <a:rPr lang="en-US">
                <a:solidFill>
                  <a:srgbClr val="005BAA"/>
                </a:solidFill>
              </a:rPr>
              <a:t>Be prepared, time-disciplined and well organized</a:t>
            </a:r>
          </a:p>
          <a:p>
            <a:r>
              <a:rPr lang="en-US">
                <a:solidFill>
                  <a:srgbClr val="005BAA"/>
                </a:solidFill>
              </a:rPr>
              <a:t>Get right to the point</a:t>
            </a:r>
          </a:p>
          <a:p>
            <a:r>
              <a:rPr lang="en-US">
                <a:solidFill>
                  <a:srgbClr val="005BAA"/>
                </a:solidFill>
              </a:rPr>
              <a:t>Focus on their goals and agenda</a:t>
            </a:r>
          </a:p>
          <a:p>
            <a:r>
              <a:rPr lang="en-US">
                <a:solidFill>
                  <a:srgbClr val="005BAA"/>
                </a:solidFill>
              </a:rPr>
              <a:t>Show clear solutions, rewards and “bottom-line” results</a:t>
            </a:r>
          </a:p>
          <a:p>
            <a:r>
              <a:rPr lang="en-US">
                <a:solidFill>
                  <a:srgbClr val="005BAA"/>
                </a:solidFill>
              </a:rPr>
              <a:t>Don’t compliment them excessively</a:t>
            </a:r>
          </a:p>
          <a:p>
            <a:r>
              <a:rPr lang="en-US">
                <a:solidFill>
                  <a:srgbClr val="005BAA"/>
                </a:solidFill>
              </a:rPr>
              <a:t>To motivate, give them enough information and alternatives in order to decide (and they will)</a:t>
            </a:r>
          </a:p>
          <a:p>
            <a:pPr marL="0" indent="0">
              <a:buNone/>
            </a:pPr>
            <a:endParaRPr lang="en-US">
              <a:solidFill>
                <a:srgbClr val="005BAA"/>
              </a:solidFill>
            </a:endParaRPr>
          </a:p>
        </p:txBody>
      </p:sp>
      <p:sp>
        <p:nvSpPr>
          <p:cNvPr id="4" name="Header Placeholder 3">
            <a:extLst>
              <a:ext uri="{FF2B5EF4-FFF2-40B4-BE49-F238E27FC236}">
                <a16:creationId xmlns:a16="http://schemas.microsoft.com/office/drawing/2014/main" id="{0DC6F72A-7FB7-C9B4-F39F-17C758279BB7}"/>
              </a:ext>
            </a:extLst>
          </p:cNvPr>
          <p:cNvSpPr>
            <a:spLocks noGrp="1"/>
          </p:cNvSpPr>
          <p:nvPr>
            <p:ph type="hdr" sz="quarter"/>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55285C33-1C2F-C692-F4AD-8405E01755C4}"/>
              </a:ext>
            </a:extLst>
          </p:cNvPr>
          <p:cNvSpPr>
            <a:spLocks noGrp="1"/>
          </p:cNvSpPr>
          <p:nvPr>
            <p:ph type="ftr" sz="quarter" idx="4"/>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1658F6A6-CDAF-80FE-AA08-3EBD8305DCFB}"/>
              </a:ext>
            </a:extLst>
          </p:cNvPr>
          <p:cNvSpPr>
            <a:spLocks noGrp="1"/>
          </p:cNvSpPr>
          <p:nvPr>
            <p:ph type="sldNum" sz="quarter" idx="5"/>
          </p:nvPr>
        </p:nvSpPr>
        <p:spPr/>
        <p:txBody>
          <a:bodyPr/>
          <a:lstStyle/>
          <a:p>
            <a:fld id="{FA3FA39B-4228-4C5C-85D9-CDA5231C51F4}" type="slidenum">
              <a:rPr lang="en-US" smtClean="0"/>
              <a:t>110</a:t>
            </a:fld>
            <a:endParaRPr lang="en-US"/>
          </a:p>
        </p:txBody>
      </p:sp>
    </p:spTree>
    <p:extLst>
      <p:ext uri="{BB962C8B-B14F-4D97-AF65-F5344CB8AC3E}">
        <p14:creationId xmlns:p14="http://schemas.microsoft.com/office/powerpoint/2010/main" val="225129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Start with a question: </a:t>
            </a:r>
            <a:r>
              <a:rPr lang="en-US" i="1"/>
              <a:t>“What does communication mean to you?”</a:t>
            </a:r>
            <a:endParaRPr lang="en-US"/>
          </a:p>
          <a:p>
            <a:pPr>
              <a:buNone/>
            </a:pPr>
            <a:r>
              <a:rPr lang="en-US"/>
              <a:t>Highlight that communication is not limited to just words — it’s a multi-layered process involving thoughts, emotions, and context.</a:t>
            </a:r>
          </a:p>
          <a:p>
            <a:pPr>
              <a:buNone/>
            </a:pPr>
            <a:r>
              <a:rPr lang="en-US"/>
              <a:t>Emphasize that the word "language" includes body language, tone, and visuals — not just spoken or written words.</a:t>
            </a:r>
          </a:p>
          <a:p>
            <a:r>
              <a:rPr lang="en-US"/>
              <a:t>Link it to real-life context: </a:t>
            </a:r>
            <a:r>
              <a:rPr lang="en-US" i="1"/>
              <a:t>“In our daily roles, how often do we focus on what we’re saying, but forget how we’re saying it?”</a:t>
            </a:r>
            <a:endParaRPr lang="en-US"/>
          </a:p>
          <a:p>
            <a:endParaRPr lang="en-US">
              <a:latin typeface="Arial 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A54342-E321-41B6-95CE-82740D29B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5695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111</a:t>
            </a:fld>
            <a:endParaRPr lang="en-US"/>
          </a:p>
        </p:txBody>
      </p:sp>
    </p:spTree>
    <p:extLst>
      <p:ext uri="{BB962C8B-B14F-4D97-AF65-F5344CB8AC3E}">
        <p14:creationId xmlns:p14="http://schemas.microsoft.com/office/powerpoint/2010/main" val="1645805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114</a:t>
            </a:fld>
            <a:endParaRPr lang="en-US"/>
          </a:p>
        </p:txBody>
      </p:sp>
    </p:spTree>
    <p:extLst>
      <p:ext uri="{BB962C8B-B14F-4D97-AF65-F5344CB8AC3E}">
        <p14:creationId xmlns:p14="http://schemas.microsoft.com/office/powerpoint/2010/main" val="31158718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115</a:t>
            </a:fld>
            <a:endParaRPr lang="en-US"/>
          </a:p>
        </p:txBody>
      </p:sp>
    </p:spTree>
    <p:extLst>
      <p:ext uri="{BB962C8B-B14F-4D97-AF65-F5344CB8AC3E}">
        <p14:creationId xmlns:p14="http://schemas.microsoft.com/office/powerpoint/2010/main" val="25657675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116</a:t>
            </a:fld>
            <a:endParaRPr lang="en-US"/>
          </a:p>
        </p:txBody>
      </p:sp>
    </p:spTree>
    <p:extLst>
      <p:ext uri="{BB962C8B-B14F-4D97-AF65-F5344CB8AC3E}">
        <p14:creationId xmlns:p14="http://schemas.microsoft.com/office/powerpoint/2010/main" val="25035421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B835D-EF90-3657-90BF-5F9861024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F14CA-BEC0-6AEE-C0AE-5112C4631693}"/>
              </a:ext>
            </a:extLst>
          </p:cNvPr>
          <p:cNvSpPr>
            <a:spLocks noGrp="1" noRot="1" noChangeAspect="1"/>
          </p:cNvSpPr>
          <p:nvPr>
            <p:ph type="sldImg"/>
          </p:nvPr>
        </p:nvSpPr>
        <p:spPr>
          <a:xfrm>
            <a:off x="-331788" y="698500"/>
            <a:ext cx="3724276" cy="2095500"/>
          </a:xfrm>
        </p:spPr>
      </p:sp>
      <p:sp>
        <p:nvSpPr>
          <p:cNvPr id="3" name="Notes Placeholder 2">
            <a:extLst>
              <a:ext uri="{FF2B5EF4-FFF2-40B4-BE49-F238E27FC236}">
                <a16:creationId xmlns:a16="http://schemas.microsoft.com/office/drawing/2014/main" id="{FC7A716E-3776-67AA-6A62-30DBA17AF28B}"/>
              </a:ext>
            </a:extLst>
          </p:cNvPr>
          <p:cNvSpPr>
            <a:spLocks noGrp="1"/>
          </p:cNvSpPr>
          <p:nvPr>
            <p:ph type="body" idx="1"/>
          </p:nvPr>
        </p:nvSpPr>
        <p:spPr/>
        <p:txBody>
          <a:bodyPr/>
          <a:lstStyle/>
          <a:p>
            <a:pPr>
              <a:buNone/>
            </a:pPr>
            <a:r>
              <a:rPr lang="en-US" b="1"/>
              <a:t>Be enthusiastic and friendly.</a:t>
            </a:r>
            <a:br>
              <a:rPr lang="en-US"/>
            </a:br>
            <a:r>
              <a:rPr lang="en-US"/>
              <a:t>→ </a:t>
            </a:r>
            <a:r>
              <a:rPr lang="en-US" i="1"/>
              <a:t>“Start with positive energy—they value personal connection.”</a:t>
            </a:r>
            <a:endParaRPr lang="en-US"/>
          </a:p>
          <a:p>
            <a:pPr>
              <a:buNone/>
            </a:pPr>
            <a:r>
              <a:rPr lang="en-US" b="1"/>
              <a:t>Engage in small talk before getting to business.</a:t>
            </a:r>
            <a:br>
              <a:rPr lang="en-US"/>
            </a:br>
            <a:r>
              <a:rPr lang="en-US"/>
              <a:t>→ </a:t>
            </a:r>
            <a:r>
              <a:rPr lang="en-US" i="1"/>
              <a:t>“A quick chat about their day or interests builds rapport.”</a:t>
            </a:r>
            <a:endParaRPr lang="en-US"/>
          </a:p>
          <a:p>
            <a:pPr>
              <a:buNone/>
            </a:pPr>
            <a:r>
              <a:rPr lang="en-US" b="1"/>
              <a:t>Use expressive language and gestures.</a:t>
            </a:r>
            <a:br>
              <a:rPr lang="en-US"/>
            </a:br>
            <a:r>
              <a:rPr lang="en-US"/>
              <a:t>→ </a:t>
            </a:r>
            <a:r>
              <a:rPr lang="en-US" i="1"/>
              <a:t>“They’re animated and expressive—mirror that energy to keep them engaged.”</a:t>
            </a:r>
            <a:endParaRPr lang="en-US"/>
          </a:p>
          <a:p>
            <a:pPr>
              <a:buNone/>
            </a:pPr>
            <a:r>
              <a:rPr lang="en-US" b="1"/>
              <a:t>Allow them to talk and share their ideas.</a:t>
            </a:r>
            <a:br>
              <a:rPr lang="en-US"/>
            </a:br>
            <a:r>
              <a:rPr lang="en-US"/>
              <a:t>→ </a:t>
            </a:r>
            <a:r>
              <a:rPr lang="en-US" i="1"/>
              <a:t>“They enjoy brainstorming and being heard. Don’t cut them off too soon.”</a:t>
            </a:r>
            <a:endParaRPr lang="en-US"/>
          </a:p>
          <a:p>
            <a:r>
              <a:rPr lang="en-US" b="1"/>
              <a:t>Avoid being too rigid, formal, or data-heavy.</a:t>
            </a:r>
            <a:br>
              <a:rPr lang="en-US"/>
            </a:br>
            <a:r>
              <a:rPr lang="en-US"/>
              <a:t>→ </a:t>
            </a:r>
            <a:r>
              <a:rPr lang="en-US" i="1"/>
              <a:t>“Keep it light, conversational, and idea-focused rather than detail-focused.”</a:t>
            </a:r>
            <a:endParaRPr lang="en-US"/>
          </a:p>
          <a:p>
            <a:pPr marL="0" indent="0">
              <a:buNone/>
            </a:pPr>
            <a:endParaRPr lang="en-US" b="1">
              <a:solidFill>
                <a:srgbClr val="00417C"/>
              </a:solidFill>
            </a:endParaRPr>
          </a:p>
          <a:p>
            <a:pPr marL="0" indent="0">
              <a:buNone/>
            </a:pPr>
            <a:r>
              <a:rPr lang="en-US" b="1">
                <a:solidFill>
                  <a:srgbClr val="00417C"/>
                </a:solidFill>
              </a:rPr>
              <a:t>HOW TO WORK WITH?</a:t>
            </a:r>
          </a:p>
          <a:p>
            <a:pPr marL="457200" indent="-279400"/>
            <a:r>
              <a:rPr lang="en-US">
                <a:solidFill>
                  <a:srgbClr val="00417C"/>
                </a:solidFill>
              </a:rPr>
              <a:t>Support their opinions, ideas and beliefs</a:t>
            </a:r>
          </a:p>
          <a:p>
            <a:pPr marL="457200" indent="-279400"/>
            <a:r>
              <a:rPr lang="en-US">
                <a:solidFill>
                  <a:srgbClr val="00417C"/>
                </a:solidFill>
              </a:rPr>
              <a:t>Do not hurry discussions; let them ramble</a:t>
            </a:r>
          </a:p>
          <a:p>
            <a:pPr marL="457200" indent="-279400"/>
            <a:r>
              <a:rPr lang="en-US">
                <a:solidFill>
                  <a:srgbClr val="00417C"/>
                </a:solidFill>
              </a:rPr>
              <a:t>Never argue with them!</a:t>
            </a:r>
          </a:p>
          <a:p>
            <a:pPr marL="457200" indent="-279400"/>
            <a:r>
              <a:rPr lang="en-US">
                <a:solidFill>
                  <a:srgbClr val="00417C"/>
                </a:solidFill>
              </a:rPr>
              <a:t>Always summarize (in writing, or they will forget)</a:t>
            </a:r>
          </a:p>
          <a:p>
            <a:pPr marL="457200" indent="-279400"/>
            <a:r>
              <a:rPr lang="en-US">
                <a:solidFill>
                  <a:srgbClr val="00417C"/>
                </a:solidFill>
              </a:rPr>
              <a:t>Be outgoing and fast-moving; they </a:t>
            </a:r>
            <a:r>
              <a:rPr lang="en-US" u="sng">
                <a:solidFill>
                  <a:srgbClr val="00417C"/>
                </a:solidFill>
              </a:rPr>
              <a:t>HATE</a:t>
            </a:r>
            <a:r>
              <a:rPr lang="en-US">
                <a:solidFill>
                  <a:srgbClr val="00417C"/>
                </a:solidFill>
              </a:rPr>
              <a:t> boring people</a:t>
            </a:r>
          </a:p>
          <a:p>
            <a:pPr marL="457200" indent="-279400"/>
            <a:r>
              <a:rPr lang="en-US">
                <a:solidFill>
                  <a:srgbClr val="00417C"/>
                </a:solidFill>
              </a:rPr>
              <a:t>Allow them to do most of the talking</a:t>
            </a:r>
          </a:p>
          <a:p>
            <a:pPr marL="457200" indent="-279400"/>
            <a:r>
              <a:rPr lang="en-US">
                <a:solidFill>
                  <a:srgbClr val="00417C"/>
                </a:solidFill>
              </a:rPr>
              <a:t>Compliment their ideas</a:t>
            </a:r>
          </a:p>
          <a:p>
            <a:pPr marL="457200" indent="-279400"/>
            <a:r>
              <a:rPr lang="en-US">
                <a:solidFill>
                  <a:srgbClr val="00417C"/>
                </a:solidFill>
              </a:rPr>
              <a:t>Learn their dreams and vision</a:t>
            </a:r>
          </a:p>
          <a:p>
            <a:pPr marL="457200" indent="-279400"/>
            <a:r>
              <a:rPr lang="en-US">
                <a:solidFill>
                  <a:srgbClr val="00417C"/>
                </a:solidFill>
              </a:rPr>
              <a:t>To motivate, give special deals</a:t>
            </a:r>
          </a:p>
          <a:p>
            <a:pPr marL="457200" indent="-279400"/>
            <a:endParaRPr lang="en-US">
              <a:solidFill>
                <a:srgbClr val="00417C"/>
              </a:solidFill>
            </a:endParaRPr>
          </a:p>
        </p:txBody>
      </p:sp>
      <p:sp>
        <p:nvSpPr>
          <p:cNvPr id="4" name="Header Placeholder 3">
            <a:extLst>
              <a:ext uri="{FF2B5EF4-FFF2-40B4-BE49-F238E27FC236}">
                <a16:creationId xmlns:a16="http://schemas.microsoft.com/office/drawing/2014/main" id="{AB5DB392-0B99-4670-8E52-D2D2C20135D6}"/>
              </a:ext>
            </a:extLst>
          </p:cNvPr>
          <p:cNvSpPr>
            <a:spLocks noGrp="1"/>
          </p:cNvSpPr>
          <p:nvPr>
            <p:ph type="hdr" sz="quarter"/>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64624B8F-C109-1A38-20B9-AF6C07869B4C}"/>
              </a:ext>
            </a:extLst>
          </p:cNvPr>
          <p:cNvSpPr>
            <a:spLocks noGrp="1"/>
          </p:cNvSpPr>
          <p:nvPr>
            <p:ph type="ftr" sz="quarter" idx="4"/>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351120FD-C6F9-BE8E-68C4-D1C1D3E11163}"/>
              </a:ext>
            </a:extLst>
          </p:cNvPr>
          <p:cNvSpPr>
            <a:spLocks noGrp="1"/>
          </p:cNvSpPr>
          <p:nvPr>
            <p:ph type="sldNum" sz="quarter" idx="5"/>
          </p:nvPr>
        </p:nvSpPr>
        <p:spPr/>
        <p:txBody>
          <a:bodyPr/>
          <a:lstStyle/>
          <a:p>
            <a:fld id="{FA3FA39B-4228-4C5C-85D9-CDA5231C51F4}" type="slidenum">
              <a:rPr lang="en-US" smtClean="0"/>
              <a:t>117</a:t>
            </a:fld>
            <a:endParaRPr lang="en-US"/>
          </a:p>
        </p:txBody>
      </p:sp>
    </p:spTree>
    <p:extLst>
      <p:ext uri="{BB962C8B-B14F-4D97-AF65-F5344CB8AC3E}">
        <p14:creationId xmlns:p14="http://schemas.microsoft.com/office/powerpoint/2010/main" val="8106728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118</a:t>
            </a:fld>
            <a:endParaRPr lang="en-US"/>
          </a:p>
        </p:txBody>
      </p:sp>
    </p:spTree>
    <p:extLst>
      <p:ext uri="{BB962C8B-B14F-4D97-AF65-F5344CB8AC3E}">
        <p14:creationId xmlns:p14="http://schemas.microsoft.com/office/powerpoint/2010/main" val="36126553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121</a:t>
            </a:fld>
            <a:endParaRPr lang="en-US"/>
          </a:p>
        </p:txBody>
      </p:sp>
    </p:spTree>
    <p:extLst>
      <p:ext uri="{BB962C8B-B14F-4D97-AF65-F5344CB8AC3E}">
        <p14:creationId xmlns:p14="http://schemas.microsoft.com/office/powerpoint/2010/main" val="15434677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122</a:t>
            </a:fld>
            <a:endParaRPr lang="en-US"/>
          </a:p>
        </p:txBody>
      </p:sp>
    </p:spTree>
    <p:extLst>
      <p:ext uri="{BB962C8B-B14F-4D97-AF65-F5344CB8AC3E}">
        <p14:creationId xmlns:p14="http://schemas.microsoft.com/office/powerpoint/2010/main" val="16577943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r>
              <a:rPr lang="en-US"/>
              <a:t>Michelle Obama</a:t>
            </a:r>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123</a:t>
            </a:fld>
            <a:endParaRPr lang="en-US"/>
          </a:p>
        </p:txBody>
      </p:sp>
    </p:spTree>
    <p:extLst>
      <p:ext uri="{BB962C8B-B14F-4D97-AF65-F5344CB8AC3E}">
        <p14:creationId xmlns:p14="http://schemas.microsoft.com/office/powerpoint/2010/main" val="13670313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pPr>
              <a:buNone/>
            </a:pPr>
            <a:r>
              <a:rPr lang="en-US" b="1"/>
              <a:t>Be personal and amiable.</a:t>
            </a:r>
            <a:br>
              <a:rPr lang="en-US"/>
            </a:br>
            <a:r>
              <a:rPr lang="en-US"/>
              <a:t>→ </a:t>
            </a:r>
            <a:r>
              <a:rPr lang="en-US" i="1"/>
              <a:t>“Start with a warm tone—they value trust and connection.”</a:t>
            </a:r>
            <a:endParaRPr lang="en-US"/>
          </a:p>
          <a:p>
            <a:pPr>
              <a:buNone/>
            </a:pPr>
            <a:r>
              <a:rPr lang="en-US" b="1"/>
              <a:t>Express genuine interest in them and clearly explain what you expect.</a:t>
            </a:r>
            <a:br>
              <a:rPr lang="en-US"/>
            </a:br>
            <a:r>
              <a:rPr lang="en-US"/>
              <a:t>→ </a:t>
            </a:r>
            <a:r>
              <a:rPr lang="en-US" i="1"/>
              <a:t>“They’re supportive team players—be clear but caring in your communication.”</a:t>
            </a:r>
            <a:endParaRPr lang="en-US"/>
          </a:p>
          <a:p>
            <a:pPr>
              <a:buNone/>
            </a:pPr>
            <a:r>
              <a:rPr lang="en-US" b="1"/>
              <a:t>Take time to provide clarification—offer step-by-step guidance.</a:t>
            </a:r>
            <a:br>
              <a:rPr lang="en-US"/>
            </a:br>
            <a:r>
              <a:rPr lang="en-US"/>
              <a:t>→ </a:t>
            </a:r>
            <a:r>
              <a:rPr lang="en-US" i="1"/>
              <a:t>“They don’t like surprises. A calm, steady approach reassures them.”</a:t>
            </a:r>
            <a:endParaRPr lang="en-US"/>
          </a:p>
          <a:p>
            <a:pPr>
              <a:buNone/>
            </a:pPr>
            <a:r>
              <a:rPr lang="en-US" b="1"/>
              <a:t>Be polite and patient.</a:t>
            </a:r>
            <a:br>
              <a:rPr lang="en-US"/>
            </a:br>
            <a:r>
              <a:rPr lang="en-US"/>
              <a:t>→ </a:t>
            </a:r>
            <a:r>
              <a:rPr lang="en-US" i="1"/>
              <a:t>“They may take longer to decide—don’t rush or pressure them.”</a:t>
            </a:r>
            <a:endParaRPr lang="en-US"/>
          </a:p>
          <a:p>
            <a:r>
              <a:rPr lang="en-US" b="1"/>
              <a:t>Avoid being confrontational or too aggressive.</a:t>
            </a:r>
            <a:br>
              <a:rPr lang="en-US"/>
            </a:br>
            <a:r>
              <a:rPr lang="en-US"/>
              <a:t>→ </a:t>
            </a:r>
            <a:r>
              <a:rPr lang="en-US" i="1"/>
              <a:t>“They avoid conflict—approach sensitive topics gently and respectfully.”</a:t>
            </a:r>
            <a:endParaRPr lang="en-US"/>
          </a:p>
          <a:p>
            <a:pPr marL="0" indent="0">
              <a:buNone/>
            </a:pPr>
            <a:endParaRPr lang="en-US" b="1">
              <a:solidFill>
                <a:srgbClr val="00417C"/>
              </a:solidFill>
            </a:endParaRPr>
          </a:p>
          <a:p>
            <a:pPr marL="0" indent="0">
              <a:buNone/>
            </a:pPr>
            <a:endParaRPr lang="en-US" b="1">
              <a:solidFill>
                <a:srgbClr val="00417C"/>
              </a:solidFill>
            </a:endParaRPr>
          </a:p>
          <a:p>
            <a:pPr marL="0" indent="0">
              <a:buNone/>
            </a:pPr>
            <a:r>
              <a:rPr lang="en-US" b="1">
                <a:solidFill>
                  <a:srgbClr val="00417C"/>
                </a:solidFill>
              </a:rPr>
              <a:t>HOW TO WORK WITH S</a:t>
            </a:r>
          </a:p>
          <a:p>
            <a:pPr marL="457200" indent="-279400"/>
            <a:r>
              <a:rPr lang="en-US">
                <a:solidFill>
                  <a:srgbClr val="00417C"/>
                </a:solidFill>
              </a:rPr>
              <a:t>Support their feelings; show personal interest</a:t>
            </a:r>
          </a:p>
          <a:p>
            <a:pPr marL="457200" indent="-279400"/>
            <a:r>
              <a:rPr lang="en-US">
                <a:solidFill>
                  <a:srgbClr val="00417C"/>
                </a:solidFill>
              </a:rPr>
              <a:t>When you disagree, discuss personal feelings</a:t>
            </a:r>
          </a:p>
          <a:p>
            <a:pPr marL="457200" indent="-279400"/>
            <a:r>
              <a:rPr lang="en-US">
                <a:solidFill>
                  <a:srgbClr val="00417C"/>
                </a:solidFill>
              </a:rPr>
              <a:t>Move the business process in a slow, informal manner; proceed at a good, steady pace</a:t>
            </a:r>
          </a:p>
          <a:p>
            <a:pPr marL="457200" indent="-279400"/>
            <a:r>
              <a:rPr lang="en-US">
                <a:solidFill>
                  <a:srgbClr val="00417C"/>
                </a:solidFill>
              </a:rPr>
              <a:t>Listen actively and show concern</a:t>
            </a:r>
          </a:p>
          <a:p>
            <a:pPr marL="457200" indent="-279400"/>
            <a:r>
              <a:rPr lang="en-US">
                <a:solidFill>
                  <a:srgbClr val="00417C"/>
                </a:solidFill>
              </a:rPr>
              <a:t>Provide proof of minimal risk (personal guarantee)</a:t>
            </a:r>
          </a:p>
          <a:p>
            <a:pPr marL="457200" indent="-279400"/>
            <a:r>
              <a:rPr lang="en-US">
                <a:solidFill>
                  <a:srgbClr val="00417C"/>
                </a:solidFill>
              </a:rPr>
              <a:t>Build a strong relationship and trust</a:t>
            </a:r>
          </a:p>
          <a:p>
            <a:pPr marL="457200" indent="-279400"/>
            <a:r>
              <a:rPr lang="en-US">
                <a:solidFill>
                  <a:srgbClr val="00417C"/>
                </a:solidFill>
              </a:rPr>
              <a:t>Close without pushing</a:t>
            </a:r>
          </a:p>
          <a:p>
            <a:pPr marL="457200" indent="-279400"/>
            <a:endParaRPr lang="en-US">
              <a:solidFill>
                <a:srgbClr val="00417C"/>
              </a:solidFill>
            </a:endParaRPr>
          </a:p>
          <a:p>
            <a:pPr marL="0" indent="0">
              <a:buNone/>
            </a:pPr>
            <a:endParaRPr lang="en-US">
              <a:solidFill>
                <a:srgbClr val="00417C"/>
              </a:solidFill>
            </a:endParaRPr>
          </a:p>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124</a:t>
            </a:fld>
            <a:endParaRPr lang="en-US"/>
          </a:p>
        </p:txBody>
      </p:sp>
    </p:spTree>
    <p:extLst>
      <p:ext uri="{BB962C8B-B14F-4D97-AF65-F5344CB8AC3E}">
        <p14:creationId xmlns:p14="http://schemas.microsoft.com/office/powerpoint/2010/main" val="2298104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BB9E5-A116-D024-9BB6-EA88CA33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EA42B-71F1-BAA6-DDA8-C59A51C90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964236-56EB-E75C-AD63-279494F6FA9E}"/>
              </a:ext>
            </a:extLst>
          </p:cNvPr>
          <p:cNvSpPr>
            <a:spLocks noGrp="1"/>
          </p:cNvSpPr>
          <p:nvPr>
            <p:ph type="body" idx="1"/>
          </p:nvPr>
        </p:nvSpPr>
        <p:spPr/>
        <p:txBody>
          <a:bodyPr/>
          <a:lstStyle/>
          <a:p>
            <a:pPr marL="0" marR="0" lvl="0" indent="0" algn="l" defTabSz="914400" rtl="0" eaLnBrk="1" fontAlgn="auto" latinLnBrk="0" hangingPunct="1">
              <a:lnSpc>
                <a:spcPts val="1650"/>
              </a:lnSpc>
              <a:spcBef>
                <a:spcPts val="0"/>
              </a:spcBef>
              <a:spcAft>
                <a:spcPts val="450"/>
              </a:spcAft>
              <a:buClrTx/>
              <a:buSzTx/>
              <a:buFontTx/>
              <a:buNone/>
              <a:tabLst/>
              <a:defRPr/>
            </a:pPr>
            <a:r>
              <a:rPr lang="en-US" b="0" i="0" dirty="0">
                <a:solidFill>
                  <a:srgbClr val="474747"/>
                </a:solidFill>
                <a:effectLst/>
                <a:latin typeface="Arial" panose="020B0604020202020204" pitchFamily="34" charset="0"/>
              </a:rPr>
              <a:t>George Bernard Shaw, known at his insistence as Bernard Shaw, was an Irish playwright, critic, polemicist and political activist. His influence on Western theatre, culture and politics extended from the 1880s to his death and beyond.</a:t>
            </a:r>
            <a:endParaRPr lang="en-US" dirty="0">
              <a:latin typeface="Arial Regular"/>
            </a:endParaRPr>
          </a:p>
          <a:p>
            <a:pPr algn="l">
              <a:lnSpc>
                <a:spcPts val="1650"/>
              </a:lnSpc>
              <a:spcAft>
                <a:spcPts val="450"/>
              </a:spcAft>
              <a:buNone/>
            </a:pPr>
            <a:endParaRPr lang="en-US" dirty="0"/>
          </a:p>
          <a:p>
            <a:pPr>
              <a:buNone/>
            </a:pPr>
            <a:r>
              <a:rPr lang="en-US" dirty="0"/>
              <a:t>Read the quote and pause.</a:t>
            </a:r>
          </a:p>
          <a:p>
            <a:pPr>
              <a:buNone/>
            </a:pPr>
            <a:r>
              <a:rPr lang="en-US" dirty="0"/>
              <a:t>Ask participants: </a:t>
            </a:r>
            <a:r>
              <a:rPr lang="en-US" i="1" dirty="0"/>
              <a:t>“Have you ever left a conversation thinking you were clear, but the other person completely misunderstood?”</a:t>
            </a:r>
            <a:endParaRPr lang="en-US" dirty="0"/>
          </a:p>
          <a:p>
            <a:pPr>
              <a:buNone/>
            </a:pPr>
            <a:r>
              <a:rPr lang="en-US" dirty="0"/>
              <a:t>Emphasize that effective communication is not what’s said but what’s understood.</a:t>
            </a:r>
          </a:p>
          <a:p>
            <a:r>
              <a:rPr lang="en-US" dirty="0"/>
              <a:t>Transition: </a:t>
            </a:r>
            <a:r>
              <a:rPr lang="en-US" i="1" dirty="0"/>
              <a:t>“That brings us to the importance of clarity and confirmation in our interactions.”</a:t>
            </a:r>
            <a:endParaRPr lang="en-US" dirty="0"/>
          </a:p>
          <a:p>
            <a:pPr algn="l">
              <a:lnSpc>
                <a:spcPts val="1650"/>
              </a:lnSpc>
              <a:spcAft>
                <a:spcPts val="450"/>
              </a:spcAft>
              <a:buNone/>
            </a:pPr>
            <a:endParaRPr lang="en-US" dirty="0"/>
          </a:p>
        </p:txBody>
      </p:sp>
      <p:sp>
        <p:nvSpPr>
          <p:cNvPr id="4" name="Slide Number Placeholder 3">
            <a:extLst>
              <a:ext uri="{FF2B5EF4-FFF2-40B4-BE49-F238E27FC236}">
                <a16:creationId xmlns:a16="http://schemas.microsoft.com/office/drawing/2014/main" id="{69E3DB97-086C-965B-D532-40068A744D75}"/>
              </a:ext>
            </a:extLst>
          </p:cNvPr>
          <p:cNvSpPr>
            <a:spLocks noGrp="1"/>
          </p:cNvSpPr>
          <p:nvPr>
            <p:ph type="sldNum" sz="quarter" idx="5"/>
          </p:nvPr>
        </p:nvSpPr>
        <p:spPr/>
        <p:txBody>
          <a:bodyPr/>
          <a:lstStyle/>
          <a:p>
            <a:fld id="{4C825F7B-E364-4EBE-B501-8BFDB444E0ED}" type="slidenum">
              <a:rPr lang="en-US" smtClean="0"/>
              <a:t>9</a:t>
            </a:fld>
            <a:endParaRPr lang="en-US"/>
          </a:p>
        </p:txBody>
      </p:sp>
    </p:spTree>
    <p:extLst>
      <p:ext uri="{BB962C8B-B14F-4D97-AF65-F5344CB8AC3E}">
        <p14:creationId xmlns:p14="http://schemas.microsoft.com/office/powerpoint/2010/main" val="11287962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solidFill>
                  <a:srgbClr val="00417C"/>
                </a:solidFill>
              </a:rPr>
              <a:t>HOW TO WORK WITH?</a:t>
            </a:r>
          </a:p>
          <a:p>
            <a:pPr marL="457200" indent="-279400"/>
            <a:r>
              <a:rPr lang="en-US">
                <a:solidFill>
                  <a:srgbClr val="00417C"/>
                </a:solidFill>
              </a:rPr>
              <a:t>Support their feelings; show personal interest</a:t>
            </a:r>
          </a:p>
          <a:p>
            <a:pPr marL="457200" indent="-279400"/>
            <a:r>
              <a:rPr lang="en-US">
                <a:solidFill>
                  <a:srgbClr val="00417C"/>
                </a:solidFill>
              </a:rPr>
              <a:t>When you disagree, discuss personal feelings</a:t>
            </a:r>
          </a:p>
          <a:p>
            <a:pPr marL="457200" indent="-279400"/>
            <a:r>
              <a:rPr lang="en-US">
                <a:solidFill>
                  <a:srgbClr val="00417C"/>
                </a:solidFill>
              </a:rPr>
              <a:t>Move the business process in a slow, informal manner; proceed at a good, steady pace</a:t>
            </a:r>
          </a:p>
          <a:p>
            <a:pPr marL="457200" indent="-279400"/>
            <a:r>
              <a:rPr lang="en-US">
                <a:solidFill>
                  <a:srgbClr val="00417C"/>
                </a:solidFill>
              </a:rPr>
              <a:t>Listen actively and show concern</a:t>
            </a:r>
          </a:p>
          <a:p>
            <a:pPr marL="457200" indent="-279400"/>
            <a:r>
              <a:rPr lang="en-US">
                <a:solidFill>
                  <a:srgbClr val="00417C"/>
                </a:solidFill>
              </a:rPr>
              <a:t>Provide proof of minimal risk (personal guarantee)</a:t>
            </a:r>
          </a:p>
          <a:p>
            <a:pPr marL="457200" indent="-279400"/>
            <a:r>
              <a:rPr lang="en-US">
                <a:solidFill>
                  <a:srgbClr val="00417C"/>
                </a:solidFill>
              </a:rPr>
              <a:t>Build a strong relationship and trust</a:t>
            </a:r>
          </a:p>
          <a:p>
            <a:pPr marL="457200" indent="-279400"/>
            <a:r>
              <a:rPr lang="en-US">
                <a:solidFill>
                  <a:srgbClr val="00417C"/>
                </a:solidFill>
              </a:rPr>
              <a:t>Close without pushing</a:t>
            </a:r>
          </a:p>
          <a:p>
            <a:pPr marL="457200" indent="-279400"/>
            <a:endParaRPr lang="en-US">
              <a:solidFill>
                <a:srgbClr val="00417C"/>
              </a:solidFill>
            </a:endParaRPr>
          </a:p>
          <a:p>
            <a:pPr marL="0" indent="0">
              <a:buNone/>
            </a:pPr>
            <a:endParaRPr lang="en-US">
              <a:solidFill>
                <a:srgbClr val="00417C"/>
              </a:solidFill>
            </a:endParaRPr>
          </a:p>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125</a:t>
            </a:fld>
            <a:endParaRPr lang="en-US"/>
          </a:p>
        </p:txBody>
      </p:sp>
    </p:spTree>
    <p:extLst>
      <p:ext uri="{BB962C8B-B14F-4D97-AF65-F5344CB8AC3E}">
        <p14:creationId xmlns:p14="http://schemas.microsoft.com/office/powerpoint/2010/main" val="26776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128</a:t>
            </a:fld>
            <a:endParaRPr lang="en-US"/>
          </a:p>
        </p:txBody>
      </p:sp>
    </p:spTree>
    <p:extLst>
      <p:ext uri="{BB962C8B-B14F-4D97-AF65-F5344CB8AC3E}">
        <p14:creationId xmlns:p14="http://schemas.microsoft.com/office/powerpoint/2010/main" val="6229891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129</a:t>
            </a:fld>
            <a:endParaRPr lang="en-US"/>
          </a:p>
        </p:txBody>
      </p:sp>
    </p:spTree>
    <p:extLst>
      <p:ext uri="{BB962C8B-B14F-4D97-AF65-F5344CB8AC3E}">
        <p14:creationId xmlns:p14="http://schemas.microsoft.com/office/powerpoint/2010/main" val="40733163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3724276" cy="2095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130</a:t>
            </a:fld>
            <a:endParaRPr lang="en-US"/>
          </a:p>
        </p:txBody>
      </p:sp>
    </p:spTree>
    <p:extLst>
      <p:ext uri="{BB962C8B-B14F-4D97-AF65-F5344CB8AC3E}">
        <p14:creationId xmlns:p14="http://schemas.microsoft.com/office/powerpoint/2010/main" val="8440674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Be prepared and well-organized.</a:t>
            </a:r>
            <a:br>
              <a:rPr lang="en-US"/>
            </a:br>
            <a:r>
              <a:rPr lang="en-US"/>
              <a:t>→ </a:t>
            </a:r>
            <a:r>
              <a:rPr lang="en-US" i="1"/>
              <a:t>“They appreciate structure. Have your facts and points clearly outlined.”</a:t>
            </a:r>
            <a:endParaRPr lang="en-US"/>
          </a:p>
          <a:p>
            <a:pPr>
              <a:buNone/>
            </a:pPr>
            <a:r>
              <a:rPr lang="en-US" b="1"/>
              <a:t>Focus on logic, accuracy, and supporting data.</a:t>
            </a:r>
            <a:br>
              <a:rPr lang="en-US"/>
            </a:br>
            <a:r>
              <a:rPr lang="en-US"/>
              <a:t>→ </a:t>
            </a:r>
            <a:r>
              <a:rPr lang="en-US" i="1"/>
              <a:t>“Appeal to their analytical side—be precise and detailed.”</a:t>
            </a:r>
            <a:endParaRPr lang="en-US"/>
          </a:p>
          <a:p>
            <a:pPr>
              <a:buNone/>
            </a:pPr>
            <a:r>
              <a:rPr lang="en-US" b="1"/>
              <a:t>Give them time to think and process information.</a:t>
            </a:r>
            <a:br>
              <a:rPr lang="en-US"/>
            </a:br>
            <a:r>
              <a:rPr lang="en-US"/>
              <a:t>→ </a:t>
            </a:r>
            <a:r>
              <a:rPr lang="en-US" i="1"/>
              <a:t>“Don’t push for instant decisions—they need time to evaluate.”</a:t>
            </a:r>
            <a:endParaRPr lang="en-US"/>
          </a:p>
          <a:p>
            <a:pPr>
              <a:buNone/>
            </a:pPr>
            <a:r>
              <a:rPr lang="en-US" b="1"/>
              <a:t>Be respectful and professional—stick to facts.</a:t>
            </a:r>
            <a:br>
              <a:rPr lang="en-US"/>
            </a:br>
            <a:r>
              <a:rPr lang="en-US"/>
              <a:t>→ </a:t>
            </a:r>
            <a:r>
              <a:rPr lang="en-US" i="1"/>
              <a:t>“Keep it business-like. Avoid over-sharing or getting too personal.”</a:t>
            </a:r>
            <a:endParaRPr lang="en-US"/>
          </a:p>
          <a:p>
            <a:r>
              <a:rPr lang="en-US" b="1"/>
              <a:t>Avoid being vague, overly casual, or emotional.</a:t>
            </a:r>
            <a:br>
              <a:rPr lang="en-US"/>
            </a:br>
            <a:r>
              <a:rPr lang="en-US"/>
              <a:t>→ </a:t>
            </a:r>
            <a:r>
              <a:rPr lang="en-US" i="1"/>
              <a:t>“They value clarity and objectivity. Stay on-topic and composed.”</a:t>
            </a:r>
            <a:endParaRPr lang="en-US"/>
          </a:p>
          <a:p>
            <a:pPr marL="0" indent="0">
              <a:buNone/>
            </a:pPr>
            <a:endParaRPr lang="en-US" b="1">
              <a:solidFill>
                <a:srgbClr val="00417C"/>
              </a:solidFill>
            </a:endParaRPr>
          </a:p>
          <a:p>
            <a:pPr marL="0" indent="0">
              <a:buNone/>
            </a:pPr>
            <a:r>
              <a:rPr lang="en-US" b="1">
                <a:solidFill>
                  <a:srgbClr val="00417C"/>
                </a:solidFill>
              </a:rPr>
              <a:t>HOW TO WORK WITH?</a:t>
            </a:r>
          </a:p>
          <a:p>
            <a:pPr marL="457200" indent="-279400"/>
            <a:r>
              <a:rPr lang="en-US">
                <a:solidFill>
                  <a:srgbClr val="00417C"/>
                </a:solidFill>
              </a:rPr>
              <a:t>Support their organized approach</a:t>
            </a:r>
          </a:p>
          <a:p>
            <a:pPr marL="457200" indent="-279400"/>
            <a:r>
              <a:rPr lang="en-US">
                <a:solidFill>
                  <a:srgbClr val="00417C"/>
                </a:solidFill>
              </a:rPr>
              <a:t>Demonstrate through actions vs. words</a:t>
            </a:r>
          </a:p>
          <a:p>
            <a:pPr marL="457200" indent="-279400"/>
            <a:r>
              <a:rPr lang="en-US">
                <a:solidFill>
                  <a:srgbClr val="00417C"/>
                </a:solidFill>
              </a:rPr>
              <a:t>Be systematic, organized and prepared</a:t>
            </a:r>
          </a:p>
          <a:p>
            <a:pPr marL="457200" indent="-279400"/>
            <a:r>
              <a:rPr lang="en-US">
                <a:solidFill>
                  <a:srgbClr val="00417C"/>
                </a:solidFill>
              </a:rPr>
              <a:t>Provide advantages and disadvantages</a:t>
            </a:r>
          </a:p>
          <a:p>
            <a:pPr marL="457200" indent="-279400"/>
            <a:r>
              <a:rPr lang="en-US">
                <a:solidFill>
                  <a:srgbClr val="00417C"/>
                </a:solidFill>
              </a:rPr>
              <a:t>Give them time to verify your words and actions</a:t>
            </a:r>
          </a:p>
          <a:p>
            <a:pPr marL="457200" indent="-279400"/>
            <a:r>
              <a:rPr lang="en-US">
                <a:solidFill>
                  <a:srgbClr val="00417C"/>
                </a:solidFill>
              </a:rPr>
              <a:t>Provide factual evidence</a:t>
            </a:r>
          </a:p>
          <a:p>
            <a:pPr marL="457200" indent="-279400"/>
            <a:r>
              <a:rPr lang="en-US">
                <a:solidFill>
                  <a:srgbClr val="00417C"/>
                </a:solidFill>
              </a:rPr>
              <a:t>Greet shortly and make your point quickly</a:t>
            </a:r>
          </a:p>
          <a:p>
            <a:pPr marL="457200" indent="-279400"/>
            <a:r>
              <a:rPr lang="en-US">
                <a:solidFill>
                  <a:srgbClr val="00417C"/>
                </a:solidFill>
              </a:rPr>
              <a:t>Use logic vs. emotion</a:t>
            </a:r>
          </a:p>
          <a:p>
            <a:pPr marL="457200" indent="-279400"/>
            <a:r>
              <a:rPr lang="en-US">
                <a:solidFill>
                  <a:srgbClr val="00417C"/>
                </a:solidFill>
              </a:rPr>
              <a:t>To motivate, compliment their logic, organized thinking and efficiency</a:t>
            </a:r>
          </a:p>
          <a:p>
            <a:pPr marL="457200" indent="-279400"/>
            <a:endParaRPr lang="en-US">
              <a:solidFill>
                <a:srgbClr val="00417C"/>
              </a:solidFill>
            </a:endParaRPr>
          </a:p>
          <a:p>
            <a:pPr marL="0" indent="0">
              <a:buNone/>
            </a:pPr>
            <a:endParaRPr lang="en-US">
              <a:solidFill>
                <a:srgbClr val="00417C"/>
              </a:solidFill>
            </a:endParaRPr>
          </a:p>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131</a:t>
            </a:fld>
            <a:endParaRPr lang="en-US"/>
          </a:p>
        </p:txBody>
      </p:sp>
    </p:spTree>
    <p:extLst>
      <p:ext uri="{BB962C8B-B14F-4D97-AF65-F5344CB8AC3E}">
        <p14:creationId xmlns:p14="http://schemas.microsoft.com/office/powerpoint/2010/main" val="32622789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132</a:t>
            </a:fld>
            <a:endParaRPr lang="en-US"/>
          </a:p>
        </p:txBody>
      </p:sp>
    </p:spTree>
    <p:extLst>
      <p:ext uri="{BB962C8B-B14F-4D97-AF65-F5344CB8AC3E}">
        <p14:creationId xmlns:p14="http://schemas.microsoft.com/office/powerpoint/2010/main" val="32412169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We are all combinations of each style</a:t>
            </a:r>
          </a:p>
          <a:p>
            <a:r>
              <a:rPr lang="en-US" sz="1200" b="0" i="0" kern="1200" dirty="0">
                <a:solidFill>
                  <a:schemeClr val="tx1"/>
                </a:solidFill>
                <a:effectLst/>
                <a:latin typeface="+mn-lt"/>
                <a:ea typeface="+mn-ea"/>
                <a:cs typeface="+mn-cs"/>
              </a:rPr>
              <a:t>No </a:t>
            </a:r>
            <a:r>
              <a:rPr lang="en-US" sz="1200" b="0" i="0" kern="1200" dirty="0" err="1">
                <a:solidFill>
                  <a:schemeClr val="tx1"/>
                </a:solidFill>
                <a:effectLst/>
                <a:latin typeface="+mn-lt"/>
                <a:ea typeface="+mn-ea"/>
                <a:cs typeface="+mn-cs"/>
              </a:rPr>
              <a:t>DiSC</a:t>
            </a:r>
            <a:r>
              <a:rPr lang="en-US" sz="1200" b="0" i="0" kern="1200" dirty="0">
                <a:solidFill>
                  <a:schemeClr val="tx1"/>
                </a:solidFill>
                <a:effectLst/>
                <a:latin typeface="+mn-lt"/>
                <a:ea typeface="+mn-ea"/>
                <a:cs typeface="+mn-cs"/>
              </a:rPr>
              <a:t> style is “better” than any other, and we all use each of the four styles as we go about our daily lives. </a:t>
            </a:r>
            <a:r>
              <a:rPr lang="en-US" sz="1200" b="0" i="0" kern="1200" dirty="0" err="1">
                <a:solidFill>
                  <a:schemeClr val="tx1"/>
                </a:solidFill>
                <a:effectLst/>
                <a:latin typeface="+mn-lt"/>
                <a:ea typeface="+mn-ea"/>
                <a:cs typeface="+mn-cs"/>
              </a:rPr>
              <a:t>DiSC</a:t>
            </a:r>
            <a:r>
              <a:rPr lang="en-US" sz="1200" b="0" i="0" kern="1200" dirty="0">
                <a:solidFill>
                  <a:schemeClr val="tx1"/>
                </a:solidFill>
                <a:effectLst/>
                <a:latin typeface="+mn-lt"/>
                <a:ea typeface="+mn-ea"/>
                <a:cs typeface="+mn-cs"/>
              </a:rPr>
              <a:t> simply helps us find out which style we tend to gravitate toward most — our comfort zone. With that knowledge, we can understand our underlying tendencies and preferences and adapt our behaviors to interact with others more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latin typeface="Arial" pitchFamily="34" charset="0"/>
              <a:ea typeface="MS Mincho"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latin typeface="Arial" pitchFamily="34" charset="0"/>
                <a:ea typeface="MS Mincho" pitchFamily="49" charset="-128"/>
              </a:rPr>
              <a:t>Driver</a:t>
            </a:r>
            <a:endParaRPr lang="en-GB" dirty="0">
              <a:solidFill>
                <a:srgbClr val="000000"/>
              </a:solidFill>
              <a:latin typeface="Helvetica 45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ja-JP" dirty="0">
                <a:solidFill>
                  <a:srgbClr val="000000"/>
                </a:solidFill>
                <a:latin typeface="Arial" pitchFamily="34" charset="0"/>
                <a:ea typeface="MS Mincho" pitchFamily="49" charset="-128"/>
              </a:rPr>
              <a:t>Expressive</a:t>
            </a:r>
            <a:endParaRPr lang="en-GB" dirty="0">
              <a:solidFill>
                <a:srgbClr val="000000"/>
              </a:solidFill>
              <a:latin typeface="Helvetica 45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ja-JP" dirty="0">
                <a:solidFill>
                  <a:srgbClr val="000000"/>
                </a:solidFill>
                <a:latin typeface="Arial" pitchFamily="34" charset="0"/>
                <a:ea typeface="MS Mincho" pitchFamily="49" charset="-128"/>
              </a:rPr>
              <a:t>Analytical</a:t>
            </a:r>
            <a:endParaRPr lang="en-GB" dirty="0">
              <a:solidFill>
                <a:srgbClr val="000000"/>
              </a:solidFill>
              <a:latin typeface="Helvetica 45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ja-JP" dirty="0">
                <a:solidFill>
                  <a:srgbClr val="000000"/>
                </a:solidFill>
                <a:latin typeface="Arial" pitchFamily="34" charset="0"/>
                <a:ea typeface="MS Mincho" pitchFamily="49" charset="-128"/>
              </a:rPr>
              <a:t>Amiable</a:t>
            </a:r>
            <a:endParaRPr lang="en-GB" dirty="0">
              <a:solidFill>
                <a:srgbClr val="000000"/>
              </a:solidFill>
              <a:latin typeface="Helvetica 45 Light" pitchFamily="34" charset="0"/>
            </a:endParaRPr>
          </a:p>
          <a:p>
            <a:endParaRPr lang="en-US" dirty="0"/>
          </a:p>
        </p:txBody>
      </p:sp>
      <p:sp>
        <p:nvSpPr>
          <p:cNvPr id="4" name="Slide Number Placeholder 3"/>
          <p:cNvSpPr>
            <a:spLocks noGrp="1"/>
          </p:cNvSpPr>
          <p:nvPr>
            <p:ph type="sldNum" sz="quarter" idx="5"/>
          </p:nvPr>
        </p:nvSpPr>
        <p:spPr/>
        <p:txBody>
          <a:bodyPr/>
          <a:lstStyle/>
          <a:p>
            <a:fld id="{4C825F7B-E364-4EBE-B501-8BFDB444E0ED}" type="slidenum">
              <a:rPr lang="en-US" smtClean="0"/>
              <a:t>134</a:t>
            </a:fld>
            <a:endParaRPr lang="en-US"/>
          </a:p>
        </p:txBody>
      </p:sp>
    </p:spTree>
    <p:extLst>
      <p:ext uri="{BB962C8B-B14F-4D97-AF65-F5344CB8AC3E}">
        <p14:creationId xmlns:p14="http://schemas.microsoft.com/office/powerpoint/2010/main" val="3943644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8D34F-162C-5982-A2E5-22BF3B932D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6476AE-EDFB-5C1C-62D1-FE3B88D1D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599CC-C51C-5AD7-18AF-24B9057903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4 Role plays – 4 customer volunteers and 4 customer consultants – (You can add an observer in each group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Initially give 2mins for customers to go through their profile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Each role play will be total of 10mins or less (5 minutes role-play + 5 minutes debrief)</a:t>
            </a:r>
          </a:p>
          <a:p>
            <a:endParaRPr lang="ar-AE" b="0"/>
          </a:p>
        </p:txBody>
      </p:sp>
      <p:sp>
        <p:nvSpPr>
          <p:cNvPr id="4" name="Slide Number Placeholder 3">
            <a:extLst>
              <a:ext uri="{FF2B5EF4-FFF2-40B4-BE49-F238E27FC236}">
                <a16:creationId xmlns:a16="http://schemas.microsoft.com/office/drawing/2014/main" id="{258044E9-A2A9-011F-FA2C-E75BA4514304}"/>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135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698399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FDEBB-2336-5C9B-923E-8853A3630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72D02-CF33-1076-7771-B8FAE14E3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6DC6D-2C58-6CCD-5D4D-8BD727607A9F}"/>
              </a:ext>
            </a:extLst>
          </p:cNvPr>
          <p:cNvSpPr>
            <a:spLocks noGrp="1"/>
          </p:cNvSpPr>
          <p:nvPr>
            <p:ph type="body" idx="1"/>
          </p:nvPr>
        </p:nvSpPr>
        <p:spPr/>
        <p:txBody>
          <a:bodyPr/>
          <a:lstStyle/>
          <a:p>
            <a:r>
              <a:rPr lang="en-US" b="0" i="0" dirty="0">
                <a:solidFill>
                  <a:srgbClr val="303030"/>
                </a:solidFill>
                <a:effectLst/>
                <a:latin typeface="Montserrat" panose="00000500000000000000" pitchFamily="2" charset="0"/>
              </a:rPr>
              <a:t>We celebrate Technical skills and cognitive intelligence (IQ) in today’s world. However, emotional intelligence (EI) is emerging as an equally crucial component of success. But what exactly is emotional intelligence, and why does it matter so much?</a:t>
            </a:r>
            <a:endParaRPr lang="ar-AE" dirty="0"/>
          </a:p>
        </p:txBody>
      </p:sp>
      <p:sp>
        <p:nvSpPr>
          <p:cNvPr id="4" name="Slide Number Placeholder 3">
            <a:extLst>
              <a:ext uri="{FF2B5EF4-FFF2-40B4-BE49-F238E27FC236}">
                <a16:creationId xmlns:a16="http://schemas.microsoft.com/office/drawing/2014/main" id="{2F71EF6D-CA24-F5A7-C809-6D4F013A48F5}"/>
              </a:ext>
            </a:extLst>
          </p:cNvPr>
          <p:cNvSpPr>
            <a:spLocks noGrp="1"/>
          </p:cNvSpPr>
          <p:nvPr>
            <p:ph type="sldNum" sz="quarter" idx="5"/>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l" defTabSz="931774" rtl="0" eaLnBrk="1" fontAlgn="auto" latinLnBrk="0" hangingPunct="1">
                <a:lnSpc>
                  <a:spcPct val="100000"/>
                </a:lnSpc>
                <a:spcBef>
                  <a:spcPts val="0"/>
                </a:spcBef>
                <a:spcAft>
                  <a:spcPts val="0"/>
                </a:spcAft>
                <a:buClrTx/>
                <a:buSzTx/>
                <a:buFontTx/>
                <a:buNone/>
                <a:tabLst/>
                <a:defRPr/>
              </a:pPr>
              <a:t>136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381917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-October 1995 issue – Daniel Goleman</a:t>
            </a:r>
            <a:r>
              <a:rPr lang="en-US" baseline="0" dirty="0"/>
              <a:t> based on his book Emotional Intelligence</a:t>
            </a:r>
          </a:p>
          <a:p>
            <a:endParaRPr lang="en-US" baseline="0" dirty="0"/>
          </a:p>
          <a:p>
            <a:r>
              <a:rPr lang="en-US" baseline="0" dirty="0"/>
              <a:t>-</a:t>
            </a:r>
            <a:r>
              <a:rPr lang="en-US" dirty="0"/>
              <a:t>Was initially studied in 1920’s during</a:t>
            </a:r>
            <a:r>
              <a:rPr lang="en-US" baseline="0" dirty="0"/>
              <a:t> the IQ movement and called social intelligence. Researchers testing intelligence realized that IQ did not capture all of a person’s potential for success. However, the behavioral psychology movement stifled the study of emotional intelligence as it was considered taboo to explore this side of the human psyche.</a:t>
            </a:r>
            <a:endParaRPr lang="en-US" dirty="0"/>
          </a:p>
          <a:p>
            <a:endParaRPr lang="en-US" dirty="0"/>
          </a:p>
          <a:p>
            <a:r>
              <a:rPr lang="en-US" dirty="0"/>
              <a:t>-Intellect accounts for 20% of success in life (emotional intelligence, social class, and luck</a:t>
            </a:r>
            <a:r>
              <a:rPr lang="en-US" baseline="0" dirty="0"/>
              <a:t> make up rest)</a:t>
            </a:r>
          </a:p>
          <a:p>
            <a:endParaRPr lang="en-US" baseline="0" dirty="0"/>
          </a:p>
          <a:p>
            <a:r>
              <a:rPr lang="en-US" baseline="0" dirty="0"/>
              <a:t>-Research at Yale in the early 1990s was conclusive that the EQ is a major indicator of achievement, which helped explain why two people with the same intelligence could attain vastly different levels of success in their work and personal lives.</a:t>
            </a:r>
          </a:p>
          <a:p>
            <a:endParaRPr lang="en-US" baseline="0" dirty="0"/>
          </a:p>
          <a:p>
            <a:r>
              <a:rPr lang="en-US" b="0" i="0" dirty="0">
                <a:solidFill>
                  <a:srgbClr val="303030"/>
                </a:solidFill>
                <a:effectLst/>
                <a:latin typeface="Montserrat" panose="00000500000000000000" pitchFamily="2" charset="0"/>
              </a:rPr>
              <a:t>(The concept gained prominence in the 1990s, thanks to researchers like </a:t>
            </a:r>
            <a:r>
              <a:rPr lang="en-US" b="0" i="0" u="sng" dirty="0">
                <a:solidFill>
                  <a:srgbClr val="224775"/>
                </a:solidFill>
                <a:effectLst/>
                <a:latin typeface="Montserrat" panose="00000500000000000000" pitchFamily="2" charset="0"/>
                <a:hlinkClick r:id="rId3"/>
              </a:rPr>
              <a:t>Peter Salovey</a:t>
            </a:r>
            <a:r>
              <a:rPr lang="en-US" b="0" i="0" dirty="0">
                <a:solidFill>
                  <a:srgbClr val="303030"/>
                </a:solidFill>
                <a:effectLst/>
                <a:latin typeface="Montserrat" panose="00000500000000000000" pitchFamily="2" charset="0"/>
              </a:rPr>
              <a:t> and </a:t>
            </a:r>
            <a:r>
              <a:rPr lang="en-US" b="0" i="0" u="sng" dirty="0">
                <a:solidFill>
                  <a:srgbClr val="224775"/>
                </a:solidFill>
                <a:effectLst/>
                <a:latin typeface="Montserrat" panose="00000500000000000000" pitchFamily="2" charset="0"/>
                <a:hlinkClick r:id="rId4"/>
              </a:rPr>
              <a:t>John D. Mayer</a:t>
            </a:r>
            <a:r>
              <a:rPr lang="en-US" b="0" i="0" dirty="0">
                <a:solidFill>
                  <a:srgbClr val="303030"/>
                </a:solidFill>
                <a:effectLst/>
                <a:latin typeface="Montserrat" panose="00000500000000000000" pitchFamily="2" charset="0"/>
              </a:rPr>
              <a:t>, who first coined the term, and Daniel Goleman, who </a:t>
            </a:r>
            <a:r>
              <a:rPr lang="en-US" b="0" i="0" dirty="0" err="1">
                <a:solidFill>
                  <a:srgbClr val="303030"/>
                </a:solidFill>
                <a:effectLst/>
                <a:latin typeface="Montserrat" panose="00000500000000000000" pitchFamily="2" charset="0"/>
              </a:rPr>
              <a:t>popularised</a:t>
            </a:r>
            <a:r>
              <a:rPr lang="en-US" b="0" i="0" dirty="0">
                <a:solidFill>
                  <a:srgbClr val="303030"/>
                </a:solidFill>
                <a:effectLst/>
                <a:latin typeface="Montserrat" panose="00000500000000000000" pitchFamily="2" charset="0"/>
              </a:rPr>
              <a:t> it through his bestselling book </a:t>
            </a:r>
            <a:r>
              <a:rPr lang="en-US" b="0" i="1" u="sng" dirty="0">
                <a:solidFill>
                  <a:srgbClr val="224775"/>
                </a:solidFill>
                <a:effectLst/>
                <a:latin typeface="Montserrat" panose="00000500000000000000" pitchFamily="2" charset="0"/>
                <a:hlinkClick r:id="rId5"/>
              </a:rPr>
              <a:t>Emotional Intelligence</a:t>
            </a:r>
            <a:r>
              <a:rPr lang="en-US" b="0" i="0" u="sng" dirty="0">
                <a:solidFill>
                  <a:srgbClr val="224775"/>
                </a:solidFill>
                <a:effectLst/>
                <a:latin typeface="Montserrat" panose="00000500000000000000" pitchFamily="2" charset="0"/>
                <a:hlinkClick r:id="rId5"/>
              </a:rPr>
              <a:t>.</a:t>
            </a:r>
            <a:r>
              <a:rPr lang="en-US" b="0" i="0" u="sng" dirty="0">
                <a:solidFill>
                  <a:srgbClr val="224775"/>
                </a:solidFill>
                <a:effectLst/>
                <a:latin typeface="Montserrat" panose="00000500000000000000" pitchFamily="2" charset="0"/>
              </a:rPr>
              <a:t>)</a:t>
            </a:r>
            <a:endParaRPr lang="en-US" dirty="0"/>
          </a:p>
        </p:txBody>
      </p:sp>
      <p:sp>
        <p:nvSpPr>
          <p:cNvPr id="4" name="Slide Number Placeholder 3"/>
          <p:cNvSpPr>
            <a:spLocks noGrp="1"/>
          </p:cNvSpPr>
          <p:nvPr>
            <p:ph type="sldNum" sz="quarter" idx="10"/>
          </p:nvPr>
        </p:nvSpPr>
        <p:spPr/>
        <p:txBody>
          <a:bodyPr/>
          <a:lstStyle/>
          <a:p>
            <a:fld id="{C6A94BA6-186B-4406-94AA-18CFE40C022B}" type="slidenum">
              <a:rPr lang="en-US" smtClean="0"/>
              <a:pPr/>
              <a:t>137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6229-C268-7AAA-BBA1-CBA957BE73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16E295-683D-B0EE-CB91-409F53B335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D636A5-1F57-388E-016E-8FBC2E263BAD}"/>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3E478711-B57E-9B14-5C0B-1AC92BE67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1D78C-7DCD-B023-EBDD-0A5E8D4D4D66}"/>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327481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8146D-8C17-B581-3B5E-AAB62FAF86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2C4E12-D5F9-A84A-6859-C7F6C0C357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4D78D-C9E7-8B31-4777-E4D1B29209B9}"/>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829F96FF-5304-03FC-725D-88606C3F5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E16E3-04FA-1D11-6F96-BCABA46C429E}"/>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144109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D6F689-6834-4696-0353-F1C4FB959E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3EA0C1-C73C-DF83-F40C-B903A9E5C4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43E5C-9ADE-E419-E4D5-4A90046CEE81}"/>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5608EFEF-49F1-7BBE-081B-AF989344B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B5539-F381-2555-5F71-5A3E41A841A8}"/>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43977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op">
    <p:spTree>
      <p:nvGrpSpPr>
        <p:cNvPr id="1" name=""/>
        <p:cNvGrpSpPr/>
        <p:nvPr/>
      </p:nvGrpSpPr>
      <p:grpSpPr>
        <a:xfrm>
          <a:off x="0" y="0"/>
          <a:ext cx="0" cy="0"/>
          <a:chOff x="0" y="0"/>
          <a:chExt cx="0" cy="0"/>
        </a:xfrm>
      </p:grpSpPr>
      <p:sp>
        <p:nvSpPr>
          <p:cNvPr id="8" name="Title Placeholder 6"/>
          <p:cNvSpPr>
            <a:spLocks noGrp="1"/>
          </p:cNvSpPr>
          <p:nvPr>
            <p:ph type="title"/>
          </p:nvPr>
        </p:nvSpPr>
        <p:spPr>
          <a:xfrm>
            <a:off x="623272" y="205061"/>
            <a:ext cx="10515600" cy="1325563"/>
          </a:xfrm>
          <a:prstGeom prst="rect">
            <a:avLst/>
          </a:prstGeom>
        </p:spPr>
        <p:txBody>
          <a:bodyPr vert="horz" lIns="91440" tIns="45720" rIns="91440" bIns="45720" rtlCol="0" anchor="ctr">
            <a:noAutofit/>
          </a:bodyPr>
          <a:lstStyle/>
          <a:p>
            <a:r>
              <a:rPr lang="en-US"/>
              <a:t>Click to edit Master title style</a:t>
            </a:r>
          </a:p>
        </p:txBody>
      </p:sp>
    </p:spTree>
    <p:custDataLst>
      <p:tags r:id="rId1"/>
    </p:custDataLst>
    <p:extLst>
      <p:ext uri="{BB962C8B-B14F-4D97-AF65-F5344CB8AC3E}">
        <p14:creationId xmlns:p14="http://schemas.microsoft.com/office/powerpoint/2010/main" val="184358163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413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ft Content with Right Full Photo">
    <p:bg>
      <p:bgPr>
        <a:solidFill>
          <a:schemeClr val="bg1"/>
        </a:solidFill>
        <a:effectLst/>
      </p:bgPr>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46D56325-3CC9-3E4B-B609-4D3BFD5E37F1}"/>
              </a:ext>
            </a:extLst>
          </p:cNvPr>
          <p:cNvSpPr>
            <a:spLocks noGrp="1"/>
          </p:cNvSpPr>
          <p:nvPr>
            <p:ph type="pic" sz="quarter" idx="22"/>
          </p:nvPr>
        </p:nvSpPr>
        <p:spPr>
          <a:xfrm>
            <a:off x="5988424" y="84667"/>
            <a:ext cx="6203576" cy="6773332"/>
          </a:xfrm>
        </p:spPr>
        <p:txBody>
          <a:bodyPr>
            <a:noAutofit/>
          </a:bodyPr>
          <a:lstStyle>
            <a:lvl1pPr marL="0" indent="0">
              <a:buNone/>
              <a:defRPr b="0" i="0">
                <a:solidFill>
                  <a:schemeClr val="accent1"/>
                </a:solidFill>
                <a:latin typeface="Arial Regular"/>
                <a:cs typeface="Arial Narrow" panose="020B0604020202020204" pitchFamily="34" charset="0"/>
              </a:defRPr>
            </a:lvl1pPr>
          </a:lstStyle>
          <a:p>
            <a:endParaRPr lang="en-US"/>
          </a:p>
        </p:txBody>
      </p:sp>
      <p:sp>
        <p:nvSpPr>
          <p:cNvPr id="13" name="Title 15">
            <a:extLst>
              <a:ext uri="{FF2B5EF4-FFF2-40B4-BE49-F238E27FC236}">
                <a16:creationId xmlns:a16="http://schemas.microsoft.com/office/drawing/2014/main" id="{80DA6AA8-EEA4-4689-B88B-FC041DC2AE4E}"/>
              </a:ext>
            </a:extLst>
          </p:cNvPr>
          <p:cNvSpPr>
            <a:spLocks noGrp="1"/>
          </p:cNvSpPr>
          <p:nvPr>
            <p:ph type="title"/>
          </p:nvPr>
        </p:nvSpPr>
        <p:spPr>
          <a:xfrm>
            <a:off x="604813" y="760619"/>
            <a:ext cx="5132599" cy="488078"/>
          </a:xfrm>
          <a:prstGeom prst="rect">
            <a:avLst/>
          </a:prstGeom>
        </p:spPr>
        <p:txBody>
          <a:bodyPr anchor="b">
            <a:noAutofit/>
          </a:bodyPr>
          <a:lstStyle>
            <a:lvl1pPr>
              <a:defRPr sz="2000" b="1" i="0">
                <a:latin typeface="HelveticaNeueLT Std Blk Cn" panose="020B0806030702040204" pitchFamily="34" charset="0"/>
                <a:cs typeface="HelveticaNeueLT Std Blk Cn" panose="020B0806030702040204" pitchFamily="34" charset="0"/>
              </a:defRPr>
            </a:lvl1pPr>
          </a:lstStyle>
          <a:p>
            <a:r>
              <a:rPr lang="en-US"/>
              <a:t>Click to edit Master title style</a:t>
            </a:r>
          </a:p>
        </p:txBody>
      </p:sp>
      <p:sp>
        <p:nvSpPr>
          <p:cNvPr id="15" name="Text Placeholder 2">
            <a:extLst>
              <a:ext uri="{FF2B5EF4-FFF2-40B4-BE49-F238E27FC236}">
                <a16:creationId xmlns:a16="http://schemas.microsoft.com/office/drawing/2014/main" id="{9B037D0A-9A27-F14A-83E0-C30ACD02F50E}"/>
              </a:ext>
            </a:extLst>
          </p:cNvPr>
          <p:cNvSpPr>
            <a:spLocks noGrp="1"/>
          </p:cNvSpPr>
          <p:nvPr>
            <p:ph type="body" sz="quarter" idx="13"/>
          </p:nvPr>
        </p:nvSpPr>
        <p:spPr>
          <a:xfrm>
            <a:off x="604813" y="1721224"/>
            <a:ext cx="5132599" cy="4020670"/>
          </a:xfrm>
        </p:spPr>
        <p:txBody>
          <a:bodyPr>
            <a:noAutofit/>
          </a:bodyPr>
          <a:lstStyle>
            <a:lvl1pPr marL="347663" indent="-347663">
              <a:defRPr sz="1800" b="0" i="0">
                <a:solidFill>
                  <a:schemeClr val="tx2"/>
                </a:solidFill>
                <a:latin typeface="HelveticaNeueLT Std Lt Cn" panose="020B0406020202030204" pitchFamily="34" charset="0"/>
              </a:defRPr>
            </a:lvl1pPr>
            <a:lvl2pPr marL="739775" indent="-282575">
              <a:defRPr sz="1600" b="0" i="0">
                <a:solidFill>
                  <a:schemeClr val="tx2"/>
                </a:solidFill>
                <a:latin typeface="HelveticaNeueLT Std Lt Cn" panose="020B0406020202030204" pitchFamily="34" charset="0"/>
              </a:defRPr>
            </a:lvl2pPr>
            <a:lvl3pPr>
              <a:defRPr sz="1600" b="0" i="0">
                <a:solidFill>
                  <a:schemeClr val="tx2"/>
                </a:solidFill>
                <a:latin typeface="HelveticaNeueLT Std Lt Cn" panose="020B0406020202030204" pitchFamily="34" charset="0"/>
              </a:defRPr>
            </a:lvl3pPr>
            <a:lvl4pPr>
              <a:defRPr sz="1600" b="0" i="0">
                <a:solidFill>
                  <a:schemeClr val="tx2"/>
                </a:solidFill>
                <a:latin typeface="HelveticaNeueLT Std Lt Cn" panose="020B0406020202030204" pitchFamily="34" charset="0"/>
              </a:defRPr>
            </a:lvl4pPr>
            <a:lvl5pPr>
              <a:defRPr sz="1600" b="0" i="0">
                <a:solidFill>
                  <a:schemeClr val="tx2"/>
                </a:solidFill>
                <a:latin typeface="HelveticaNeueLT Std Lt Cn" panose="020B04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766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1476-0DA7-7A37-3486-52A81E399F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421F01-12CD-1B0D-5CEF-4A7C4C1538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FADA0-A514-2789-3523-93AE628E4A00}"/>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C7F40C92-D74D-B8A6-5CD1-F07B0537C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96EBE-D1DB-5F1C-9F8F-5163101F158C}"/>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58364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95A0-4AD3-0EFD-0DD6-81DD724CE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B261A1-A6D2-F6E2-ECE3-8F2D52B14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C5D965-2545-8F9B-F763-6246538838FF}"/>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17F1C267-1DB1-DE29-40B1-7637FDDDB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A8F98-FBE8-9222-6741-92F6ECE94436}"/>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520931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8B97-2042-0989-C781-6F86D4788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57421-F65E-73AA-33F4-9785A10ADB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E0C7B7-D538-F32C-BA9E-9476654B25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FE6887-82C6-1F2B-8BBD-333EC33B5D58}"/>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6" name="Footer Placeholder 5">
            <a:extLst>
              <a:ext uri="{FF2B5EF4-FFF2-40B4-BE49-F238E27FC236}">
                <a16:creationId xmlns:a16="http://schemas.microsoft.com/office/drawing/2014/main" id="{02E83391-955E-B23B-46D5-657A1FBCB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09383-83F4-DCEF-2ADD-C9A2A3DB21FE}"/>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98035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EFB1-EB56-BB20-7E46-4F06F9A0D4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140372-99FC-7804-F65B-1E7BC87002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41FA5-D4EE-C207-BB30-0A724DFBB2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6AB7F-565E-F713-0385-8EC7E65F1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FC976D-1CA1-D6FE-5FD3-5DC6034B2F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52FF8-9AF2-1840-06E6-2C3C8049269D}"/>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8" name="Footer Placeholder 7">
            <a:extLst>
              <a:ext uri="{FF2B5EF4-FFF2-40B4-BE49-F238E27FC236}">
                <a16:creationId xmlns:a16="http://schemas.microsoft.com/office/drawing/2014/main" id="{1DB579D7-7073-7D4D-2B61-143F2B5837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68E1E6-C5F6-B9A6-8E3A-1A698FF6CEA5}"/>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2391372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3B89-69FF-46EF-1527-D733D6C418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438ED9-5FF2-CA49-8889-2AA16A99ACE3}"/>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4" name="Footer Placeholder 3">
            <a:extLst>
              <a:ext uri="{FF2B5EF4-FFF2-40B4-BE49-F238E27FC236}">
                <a16:creationId xmlns:a16="http://schemas.microsoft.com/office/drawing/2014/main" id="{F5032E93-A086-5A55-CD7B-04EE6F73D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A4CE03-9EEB-5043-B619-ADD04ACD43E7}"/>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488058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FB5FA0-FD80-55CA-C832-7F9825A94ABB}"/>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3" name="Footer Placeholder 2">
            <a:extLst>
              <a:ext uri="{FF2B5EF4-FFF2-40B4-BE49-F238E27FC236}">
                <a16:creationId xmlns:a16="http://schemas.microsoft.com/office/drawing/2014/main" id="{10A5859E-43A8-C28E-69B4-0EE8E8DA3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926216-1F08-3443-FC9C-2FC1C7BE7311}"/>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363153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9F77-4A64-3D1A-0111-D64D0A19D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F58B56-5F7E-711C-AA53-F0F5185F3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B155D4-433D-F066-B908-AC96FD63F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DF3339-59DE-82B9-F958-B15D24BDA6D5}"/>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6" name="Footer Placeholder 5">
            <a:extLst>
              <a:ext uri="{FF2B5EF4-FFF2-40B4-BE49-F238E27FC236}">
                <a16:creationId xmlns:a16="http://schemas.microsoft.com/office/drawing/2014/main" id="{4FB9C1AC-45CE-3CD9-BD68-F4EF7C34AF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A9EB0F-1612-E23B-A523-FA4FB350285C}"/>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113178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AD7D-C4C3-9E40-5195-25F256E63F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906456-7B60-E609-46D7-903F709063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A4DA1E-462F-0485-27D0-3C91F0308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799D3-661F-D9AF-2582-6AE8D2AF254A}"/>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6" name="Footer Placeholder 5">
            <a:extLst>
              <a:ext uri="{FF2B5EF4-FFF2-40B4-BE49-F238E27FC236}">
                <a16:creationId xmlns:a16="http://schemas.microsoft.com/office/drawing/2014/main" id="{34EB8116-4835-F97A-373C-2B6750024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A1E65-59E9-534B-75FA-5F960169937D}"/>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2959632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A77B65-AE57-3D4B-3C7B-5E45530741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9B8D49-4B98-4257-0948-C98143ADC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C83B6-C52A-FD96-0478-85BC9CD602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CEA5BB0E-3A30-9C7D-DADA-C550AE3A7F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B5708D-6041-4F09-9036-A66C88A15E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10DDC-83FA-4DC6-A19C-D78DA2897314}" type="slidenum">
              <a:rPr lang="en-US" smtClean="0"/>
              <a:t>‹#›</a:t>
            </a:fld>
            <a:endParaRPr lang="en-US"/>
          </a:p>
        </p:txBody>
      </p:sp>
      <p:sp>
        <p:nvSpPr>
          <p:cNvPr id="7" name="Rectangle 6">
            <a:extLst>
              <a:ext uri="{FF2B5EF4-FFF2-40B4-BE49-F238E27FC236}">
                <a16:creationId xmlns:a16="http://schemas.microsoft.com/office/drawing/2014/main" id="{E907577B-083A-120A-B5FF-9D7D3210AF8B}"/>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8" name="Slide Number">
            <a:extLst>
              <a:ext uri="{FF2B5EF4-FFF2-40B4-BE49-F238E27FC236}">
                <a16:creationId xmlns:a16="http://schemas.microsoft.com/office/drawing/2014/main" id="{714BB6A6-8CD6-D89F-61F7-B3EA60F6A980}"/>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9" name="Picture 606" descr="Image result for al futtaim logo">
            <a:extLst>
              <a:ext uri="{FF2B5EF4-FFF2-40B4-BE49-F238E27FC236}">
                <a16:creationId xmlns:a16="http://schemas.microsoft.com/office/drawing/2014/main" id="{2F1B4913-DBFE-E3CB-27C9-307EA43B6AF0}"/>
              </a:ext>
            </a:extLst>
          </p:cNvPr>
          <p:cNvPicPr>
            <a:picLocks noChangeAspect="1" noChangeArrowheads="1"/>
          </p:cNvPicPr>
          <p:nvPr userDrawn="1"/>
        </p:nvPicPr>
        <p:blipFill rotWithShape="1">
          <a:blip r:embed="rId1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AF2BB63-ABDA-7FD4-49F3-0AB463884962}"/>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Tree>
    <p:extLst>
      <p:ext uri="{BB962C8B-B14F-4D97-AF65-F5344CB8AC3E}">
        <p14:creationId xmlns:p14="http://schemas.microsoft.com/office/powerpoint/2010/main" val="7962964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86.jpeg"/></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14.xml"/><Relationship Id="rId5" Type="http://schemas.openxmlformats.org/officeDocument/2006/relationships/image" Target="../media/image92.png"/><Relationship Id="rId4" Type="http://schemas.openxmlformats.org/officeDocument/2006/relationships/image" Target="../media/image91.jpeg"/></Relationships>
</file>

<file path=ppt/slides/_rels/slide1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14.xml"/><Relationship Id="rId5" Type="http://schemas.openxmlformats.org/officeDocument/2006/relationships/image" Target="../media/image92.png"/><Relationship Id="rId4" Type="http://schemas.openxmlformats.org/officeDocument/2006/relationships/image" Target="../media/image91.jpeg"/></Relationships>
</file>

<file path=ppt/slides/_rels/slide1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14.xml"/><Relationship Id="rId5" Type="http://schemas.openxmlformats.org/officeDocument/2006/relationships/image" Target="../media/image92.png"/><Relationship Id="rId4" Type="http://schemas.openxmlformats.org/officeDocument/2006/relationships/image" Target="../media/image9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3.jpeg"/></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9.xml"/><Relationship Id="rId1" Type="http://schemas.openxmlformats.org/officeDocument/2006/relationships/slideLayout" Target="../slideLayouts/slideLayout14.xml"/><Relationship Id="rId5" Type="http://schemas.openxmlformats.org/officeDocument/2006/relationships/image" Target="../media/image92.png"/><Relationship Id="rId4" Type="http://schemas.microsoft.com/office/2007/relationships/hdphoto" Target="../media/hdphoto5.wdp"/></Relationships>
</file>

<file path=ppt/slides/_rels/slide11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0.xml"/><Relationship Id="rId1" Type="http://schemas.openxmlformats.org/officeDocument/2006/relationships/slideLayout" Target="../slideLayouts/slideLayout14.xml"/><Relationship Id="rId5" Type="http://schemas.openxmlformats.org/officeDocument/2006/relationships/image" Target="../media/image92.png"/><Relationship Id="rId4" Type="http://schemas.openxmlformats.org/officeDocument/2006/relationships/image" Target="../media/image91.jpeg"/></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14.xml"/><Relationship Id="rId5" Type="http://schemas.openxmlformats.org/officeDocument/2006/relationships/image" Target="../media/image97.png"/><Relationship Id="rId4" Type="http://schemas.openxmlformats.org/officeDocument/2006/relationships/image" Target="../media/image91.jpeg"/></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14.xml"/><Relationship Id="rId5" Type="http://schemas.openxmlformats.org/officeDocument/2006/relationships/image" Target="../media/image97.png"/><Relationship Id="rId4" Type="http://schemas.openxmlformats.org/officeDocument/2006/relationships/image" Target="../media/image91.jpeg"/></Relationships>
</file>

<file path=ppt/slides/_rels/slide1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3.xml"/><Relationship Id="rId1" Type="http://schemas.openxmlformats.org/officeDocument/2006/relationships/slideLayout" Target="../slideLayouts/slideLayout14.xml"/><Relationship Id="rId5" Type="http://schemas.openxmlformats.org/officeDocument/2006/relationships/image" Target="../media/image97.png"/><Relationship Id="rId4" Type="http://schemas.openxmlformats.org/officeDocument/2006/relationships/image" Target="../media/image91.jpeg"/></Relationships>
</file>

<file path=ppt/slides/_rels/slide1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11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5.xml"/><Relationship Id="rId1" Type="http://schemas.openxmlformats.org/officeDocument/2006/relationships/slideLayout" Target="../slideLayouts/slideLayout14.xml"/><Relationship Id="rId5" Type="http://schemas.openxmlformats.org/officeDocument/2006/relationships/image" Target="../media/image97.png"/><Relationship Id="rId4" Type="http://schemas.openxmlformats.org/officeDocument/2006/relationships/image" Target="../media/image91.jpeg"/></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6.xml"/><Relationship Id="rId1" Type="http://schemas.openxmlformats.org/officeDocument/2006/relationships/slideLayout" Target="../slideLayouts/slideLayout14.xml"/><Relationship Id="rId5" Type="http://schemas.openxmlformats.org/officeDocument/2006/relationships/image" Target="../media/image101.png"/><Relationship Id="rId4" Type="http://schemas.openxmlformats.org/officeDocument/2006/relationships/image" Target="../media/image91.jpeg"/></Relationships>
</file>

<file path=ppt/slides/_rels/slide1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7.xml"/><Relationship Id="rId1" Type="http://schemas.openxmlformats.org/officeDocument/2006/relationships/slideLayout" Target="../slideLayouts/slideLayout14.xml"/><Relationship Id="rId5" Type="http://schemas.openxmlformats.org/officeDocument/2006/relationships/image" Target="../media/image101.png"/><Relationship Id="rId4" Type="http://schemas.openxmlformats.org/officeDocument/2006/relationships/image" Target="../media/image9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8.xml"/><Relationship Id="rId1" Type="http://schemas.openxmlformats.org/officeDocument/2006/relationships/slideLayout" Target="../slideLayouts/slideLayout14.xml"/><Relationship Id="rId5" Type="http://schemas.openxmlformats.org/officeDocument/2006/relationships/image" Target="../media/image101.png"/><Relationship Id="rId4" Type="http://schemas.openxmlformats.org/officeDocument/2006/relationships/image" Target="../media/image9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9.xml"/><Relationship Id="rId1" Type="http://schemas.openxmlformats.org/officeDocument/2006/relationships/slideLayout" Target="../slideLayouts/slideLayout14.xml"/><Relationship Id="rId5" Type="http://schemas.openxmlformats.org/officeDocument/2006/relationships/image" Target="../media/image101.png"/><Relationship Id="rId4" Type="http://schemas.microsoft.com/office/2007/relationships/hdphoto" Target="../media/hdphoto6.wdp"/></Relationships>
</file>

<file path=ppt/slides/_rels/slide12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90.xml"/><Relationship Id="rId1" Type="http://schemas.openxmlformats.org/officeDocument/2006/relationships/slideLayout" Target="../slideLayouts/slideLayout14.xml"/><Relationship Id="rId5" Type="http://schemas.openxmlformats.org/officeDocument/2006/relationships/image" Target="../media/image101.png"/><Relationship Id="rId4" Type="http://schemas.openxmlformats.org/officeDocument/2006/relationships/image" Target="../media/image91.jpeg"/></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1.xml"/><Relationship Id="rId1" Type="http://schemas.openxmlformats.org/officeDocument/2006/relationships/slideLayout" Target="../slideLayouts/slideLayout14.xml"/><Relationship Id="rId5" Type="http://schemas.openxmlformats.org/officeDocument/2006/relationships/image" Target="../media/image105.png"/><Relationship Id="rId4" Type="http://schemas.openxmlformats.org/officeDocument/2006/relationships/image" Target="../media/image91.jpeg"/></Relationships>
</file>

<file path=ppt/slides/_rels/slide1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14.xml"/><Relationship Id="rId5" Type="http://schemas.openxmlformats.org/officeDocument/2006/relationships/image" Target="../media/image105.png"/><Relationship Id="rId4" Type="http://schemas.openxmlformats.org/officeDocument/2006/relationships/image" Target="../media/image9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3.jpeg"/></Relationships>
</file>

<file path=ppt/slides/_rels/slide1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14.xml"/><Relationship Id="rId5" Type="http://schemas.openxmlformats.org/officeDocument/2006/relationships/image" Target="../media/image105.png"/><Relationship Id="rId4" Type="http://schemas.openxmlformats.org/officeDocument/2006/relationships/image" Target="../media/image91.jpeg"/></Relationships>
</file>

<file path=ppt/slides/_rels/slide1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4.xml"/><Relationship Id="rId1" Type="http://schemas.openxmlformats.org/officeDocument/2006/relationships/slideLayout" Target="../slideLayouts/slideLayout14.xml"/><Relationship Id="rId4" Type="http://schemas.openxmlformats.org/officeDocument/2006/relationships/image" Target="../media/image105.png"/></Relationships>
</file>

<file path=ppt/slides/_rels/slide1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95.xml"/><Relationship Id="rId1" Type="http://schemas.openxmlformats.org/officeDocument/2006/relationships/slideLayout" Target="../slideLayouts/slideLayout14.xml"/><Relationship Id="rId5" Type="http://schemas.openxmlformats.org/officeDocument/2006/relationships/image" Target="../media/image105.png"/><Relationship Id="rId4" Type="http://schemas.openxmlformats.org/officeDocument/2006/relationships/image" Target="../media/image91.jpeg"/></Relationships>
</file>

<file path=ppt/slides/_rels/slide1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sv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87.png"/><Relationship Id="rId4" Type="http://schemas.openxmlformats.org/officeDocument/2006/relationships/image" Target="../media/image34.png"/><Relationship Id="rId9" Type="http://schemas.openxmlformats.org/officeDocument/2006/relationships/image" Target="../media/image39.sv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hyperlink" Target="http://content.time.com/time/magazine/0,9263,7601951002,00.html"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3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4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sv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www.google.com/url?sa=i&amp;rct=j&amp;q=&amp;esrc=s&amp;frm=1&amp;source=images&amp;cd=&amp;cad=rja&amp;docid=fzlo2o3M48N47M&amp;tbnid=Y8U67Q7sX6MJZM:&amp;ved=0CAUQjRw&amp;url=http://www.nosweatpublicspeaking.com/make-your-quotes-quotable/&amp;ei=B1sGU-HCJc--sQS26YGQBg&amp;bvm=bv.61725948,d.dmQ&amp;psig=AFQjCNEO4odu16CkhVlnCqGj37r56fo8KQ&amp;ust=1393011815884102" TargetMode="External"/><Relationship Id="rId7" Type="http://schemas.openxmlformats.org/officeDocument/2006/relationships/diagramQuickStyle" Target="../diagrams/quickStyle3.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0.jpeg"/><Relationship Id="rId9" Type="http://schemas.microsoft.com/office/2007/relationships/diagramDrawing" Target="../diagrams/drawing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hyperlink" Target="http://www.google.com/url?sa=i&amp;rct=j&amp;q=&amp;esrc=s&amp;frm=1&amp;source=images&amp;cd=&amp;cad=rja&amp;docid=fzlo2o3M48N47M&amp;tbnid=Y8U67Q7sX6MJZM:&amp;ved=0CAUQjRw&amp;url=http://www.nosweatpublicspeaking.com/make-your-quotes-quotable/&amp;ei=B1sGU-HCJc--sQS26YGQBg&amp;bvm=bv.61725948,d.dmQ&amp;psig=AFQjCNEO4odu16CkhVlnCqGj37r56fo8KQ&amp;ust=1393011815884102" TargetMode="External"/><Relationship Id="rId7" Type="http://schemas.openxmlformats.org/officeDocument/2006/relationships/diagramQuickStyle" Target="../diagrams/quickStyle4.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0.jpeg"/><Relationship Id="rId9" Type="http://schemas.microsoft.com/office/2007/relationships/diagramDrawing" Target="../diagrams/drawing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6.xml"/><Relationship Id="rId1" Type="http://schemas.openxmlformats.org/officeDocument/2006/relationships/tags" Target="../tags/tag59.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notesSlide" Target="../notesSlides/notesSlide15.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8.xml"/><Relationship Id="rId6" Type="http://schemas.microsoft.com/office/2007/relationships/hdphoto" Target="../media/hdphoto3.wdp"/><Relationship Id="rId5" Type="http://schemas.openxmlformats.org/officeDocument/2006/relationships/image" Target="../media/image41.png"/><Relationship Id="rId4" Type="http://schemas.openxmlformats.org/officeDocument/2006/relationships/image" Target="../media/image40.png"/></Relationships>
</file>

<file path=ppt/slides/_rels/slide15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hyperlink" Target="http://www.google.com/url?sa=i&amp;rct=j&amp;q=&amp;esrc=s&amp;frm=1&amp;source=images&amp;cd=&amp;cad=rja&amp;docid=fzlo2o3M48N47M&amp;tbnid=Y8U67Q7sX6MJZM:&amp;ved=0CAUQjRw&amp;url=http://www.nosweatpublicspeaking.com/make-your-quotes-quotable/&amp;ei=B1sGU-HCJc--sQS26YGQBg&amp;bvm=bv.61725948,d.dmQ&amp;psig=AFQjCNEO4odu16CkhVlnCqGj37r56fo8KQ&amp;ust=1393011815884102" TargetMode="External"/><Relationship Id="rId7" Type="http://schemas.openxmlformats.org/officeDocument/2006/relationships/diagramQuickStyle" Target="../diagrams/quickStyle5.xml"/><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0.jpeg"/><Relationship Id="rId9" Type="http://schemas.microsoft.com/office/2007/relationships/diagramDrawing" Target="../diagrams/drawing5.xml"/></Relationships>
</file>

<file path=ppt/slides/_rels/slide1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hyperlink" Target="http://www.google.com/url?sa=i&amp;rct=j&amp;q=&amp;esrc=s&amp;frm=1&amp;source=images&amp;cd=&amp;cad=rja&amp;docid=fzlo2o3M48N47M&amp;tbnid=Y8U67Q7sX6MJZM:&amp;ved=0CAUQjRw&amp;url=http://www.nosweatpublicspeaking.com/make-your-quotes-quotable/&amp;ei=B1sGU-HCJc--sQS26YGQBg&amp;bvm=bv.61725948,d.dmQ&amp;psig=AFQjCNEO4odu16CkhVlnCqGj37r56fo8KQ&amp;ust=1393011815884102" TargetMode="External"/><Relationship Id="rId7" Type="http://schemas.openxmlformats.org/officeDocument/2006/relationships/diagramQuickStyle" Target="../diagrams/quickStyle6.xm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0.jpeg"/><Relationship Id="rId9" Type="http://schemas.microsoft.com/office/2007/relationships/diagramDrawing" Target="../diagrams/drawing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9.xml"/><Relationship Id="rId5" Type="http://schemas.microsoft.com/office/2007/relationships/hdphoto" Target="../media/hdphoto4.wdp"/><Relationship Id="rId4" Type="http://schemas.openxmlformats.org/officeDocument/2006/relationships/image" Target="../media/image42.png"/></Relationships>
</file>

<file path=ppt/slides/_rels/slide1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16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2.xml"/><Relationship Id="rId1" Type="http://schemas.openxmlformats.org/officeDocument/2006/relationships/tags" Target="../tags/tag60.xml"/><Relationship Id="rId4" Type="http://schemas.openxmlformats.org/officeDocument/2006/relationships/image" Target="../media/image28.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6.xml"/><Relationship Id="rId1" Type="http://schemas.openxmlformats.org/officeDocument/2006/relationships/tags" Target="../tags/tag6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6.xml"/><Relationship Id="rId1" Type="http://schemas.openxmlformats.org/officeDocument/2006/relationships/tags" Target="../tags/tag62.xml"/><Relationship Id="rId5" Type="http://schemas.openxmlformats.org/officeDocument/2006/relationships/image" Target="../media/image120.svg"/><Relationship Id="rId4" Type="http://schemas.openxmlformats.org/officeDocument/2006/relationships/image" Target="../media/image119.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tags" Target="../tags/tag63.xml"/><Relationship Id="rId5" Type="http://schemas.openxmlformats.org/officeDocument/2006/relationships/image" Target="../media/image121.png"/><Relationship Id="rId4" Type="http://schemas.openxmlformats.org/officeDocument/2006/relationships/image" Target="../media/image25.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6.xml"/><Relationship Id="rId1" Type="http://schemas.openxmlformats.org/officeDocument/2006/relationships/tags" Target="../tags/tag64.xml"/><Relationship Id="rId5" Type="http://schemas.openxmlformats.org/officeDocument/2006/relationships/image" Target="../media/image122.png"/><Relationship Id="rId4" Type="http://schemas.openxmlformats.org/officeDocument/2006/relationships/image" Target="../media/image25.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6.xml"/><Relationship Id="rId1" Type="http://schemas.openxmlformats.org/officeDocument/2006/relationships/tags" Target="../tags/tag65.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9.xml"/><Relationship Id="rId7" Type="http://schemas.openxmlformats.org/officeDocument/2006/relationships/image" Target="../media/image46.sv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5" Type="http://schemas.microsoft.com/office/2007/relationships/hdphoto" Target="../media/hdphoto2.wdp"/><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svg"/><Relationship Id="rId24" Type="http://schemas.openxmlformats.org/officeDocument/2006/relationships/image" Target="../media/image24.png"/><Relationship Id="rId5" Type="http://schemas.openxmlformats.org/officeDocument/2006/relationships/image" Target="../media/image5.svg"/><Relationship Id="rId15" Type="http://schemas.openxmlformats.org/officeDocument/2006/relationships/image" Target="../media/image15.svg"/><Relationship Id="rId23" Type="http://schemas.openxmlformats.org/officeDocument/2006/relationships/image" Target="../media/image23.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 Id="rId22"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44.sv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44.sv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46.sv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6.sv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48.sv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26.xml"/><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8.svg"/><Relationship Id="rId3" Type="http://schemas.openxmlformats.org/officeDocument/2006/relationships/notesSlide" Target="../notesSlides/notesSlide31.xml"/><Relationship Id="rId7" Type="http://schemas.openxmlformats.org/officeDocument/2006/relationships/image" Target="../media/image46.sv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44.sv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46.sv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48.sv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35.xml"/><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8.sv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60.sv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sv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sv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4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3.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3.jpeg"/></Relationships>
</file>

<file path=ppt/slides/_rels/slide4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9.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35.sv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sv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60.sv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sv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76.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76.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80.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83.jpe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84.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84.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86.jpeg"/></Relationships>
</file>

<file path=ppt/slides/_rels/slide7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87.png"/><Relationship Id="rId4" Type="http://schemas.openxmlformats.org/officeDocument/2006/relationships/image" Target="../media/image34.png"/><Relationship Id="rId9" Type="http://schemas.openxmlformats.org/officeDocument/2006/relationships/image" Target="../media/image39.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fzlo2o3M48N47M&amp;tbnid=Y8U67Q7sX6MJZM:&amp;ved=0CAUQjRw&amp;url=http://www.nosweatpublicspeaking.com/make-your-quotes-quotable/&amp;ei=B1sGU-HCJc--sQS26YGQBg&amp;bvm=bv.61725948,d.dmQ&amp;psig=AFQjCNEO4odu16CkhVlnCqGj37r56fo8KQ&amp;ust=139301181588410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3660-554D-6EBA-00E3-3860F888163B}"/>
              </a:ext>
            </a:extLst>
          </p:cNvPr>
          <p:cNvSpPr>
            <a:spLocks noGrp="1"/>
          </p:cNvSpPr>
          <p:nvPr>
            <p:ph type="ctrTitle"/>
          </p:nvPr>
        </p:nvSpPr>
        <p:spPr/>
        <p:txBody>
          <a:bodyPr/>
          <a:lstStyle/>
          <a:p>
            <a:endParaRPr lang="ar-AE"/>
          </a:p>
        </p:txBody>
      </p:sp>
      <p:sp>
        <p:nvSpPr>
          <p:cNvPr id="3" name="Subtitle 2">
            <a:extLst>
              <a:ext uri="{FF2B5EF4-FFF2-40B4-BE49-F238E27FC236}">
                <a16:creationId xmlns:a16="http://schemas.microsoft.com/office/drawing/2014/main" id="{74F6062D-1AFF-B010-6B9A-B383036E19B1}"/>
              </a:ext>
            </a:extLst>
          </p:cNvPr>
          <p:cNvSpPr>
            <a:spLocks noGrp="1"/>
          </p:cNvSpPr>
          <p:nvPr>
            <p:ph type="subTitle" idx="1"/>
          </p:nvPr>
        </p:nvSpPr>
        <p:spPr/>
        <p:txBody>
          <a:bodyPr/>
          <a:lstStyle/>
          <a:p>
            <a:endParaRPr lang="ar-AE"/>
          </a:p>
        </p:txBody>
      </p:sp>
      <p:pic>
        <p:nvPicPr>
          <p:cNvPr id="4" name="Picture 3" descr="image">
            <a:extLst>
              <a:ext uri="{FF2B5EF4-FFF2-40B4-BE49-F238E27FC236}">
                <a16:creationId xmlns:a16="http://schemas.microsoft.com/office/drawing/2014/main" id="{BF3136CC-97E1-A71C-BD82-0558DF293A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5"/>
          <a:stretch/>
        </p:blipFill>
        <p:spPr bwMode="auto">
          <a:xfrm>
            <a:off x="0" y="-253388"/>
            <a:ext cx="12192000" cy="6822630"/>
          </a:xfrm>
          <a:prstGeom prst="rect">
            <a:avLst/>
          </a:prstGeom>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5EE5E0-5D44-4D57-062E-86E0F7ED1F2E}"/>
              </a:ext>
            </a:extLst>
          </p:cNvPr>
          <p:cNvPicPr>
            <a:picLocks noChangeAspect="1"/>
          </p:cNvPicPr>
          <p:nvPr/>
        </p:nvPicPr>
        <p:blipFill rotWithShape="1">
          <a:blip r:embed="rId4">
            <a:biLevel thresh="25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4020" t="77369" r="23173"/>
          <a:stretch/>
        </p:blipFill>
        <p:spPr>
          <a:xfrm>
            <a:off x="8174689" y="0"/>
            <a:ext cx="3889827" cy="677970"/>
          </a:xfrm>
          <a:prstGeom prst="rect">
            <a:avLst/>
          </a:prstGeom>
        </p:spPr>
      </p:pic>
      <p:sp>
        <p:nvSpPr>
          <p:cNvPr id="9" name="Title 1">
            <a:extLst>
              <a:ext uri="{FF2B5EF4-FFF2-40B4-BE49-F238E27FC236}">
                <a16:creationId xmlns:a16="http://schemas.microsoft.com/office/drawing/2014/main" id="{77928747-5E64-03C5-4D72-CA666210F6E4}"/>
              </a:ext>
            </a:extLst>
          </p:cNvPr>
          <p:cNvSpPr txBox="1">
            <a:spLocks/>
          </p:cNvSpPr>
          <p:nvPr/>
        </p:nvSpPr>
        <p:spPr bwMode="auto">
          <a:xfrm>
            <a:off x="-490782" y="2327088"/>
            <a:ext cx="13223695"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2800" b="1" i="0" u="none" strike="noStrike" kern="0" cap="none" spc="0" normalizeH="0" baseline="0" noProof="0" dirty="0">
                <a:ln>
                  <a:noFill/>
                </a:ln>
                <a:solidFill>
                  <a:prstClr val="white"/>
                </a:solidFill>
                <a:effectLst/>
                <a:uLnTx/>
                <a:uFillTx/>
                <a:latin typeface="Arial (Headings)"/>
                <a:ea typeface="+mj-ea"/>
                <a:cs typeface="+mj-cs"/>
              </a:rPr>
              <a:t>WELCOME TO</a:t>
            </a: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4400" b="1" i="0" u="none" strike="noStrike" kern="0" cap="none" spc="0" normalizeH="0" baseline="0" noProof="0" dirty="0">
                <a:ln>
                  <a:noFill/>
                </a:ln>
                <a:solidFill>
                  <a:prstClr val="white"/>
                </a:solidFill>
                <a:effectLst/>
                <a:uLnTx/>
                <a:uFillTx/>
                <a:latin typeface="Arial (Headings)"/>
                <a:ea typeface="+mj-ea"/>
                <a:cs typeface="+mj-cs"/>
              </a:rPr>
              <a:t>CUSTOMER COMMUNICATION</a:t>
            </a: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1400" b="1" i="0" u="none" strike="noStrike" kern="0" cap="none" spc="0" normalizeH="0" baseline="0" noProof="0" dirty="0">
                <a:ln>
                  <a:noFill/>
                </a:ln>
                <a:solidFill>
                  <a:prstClr val="white"/>
                </a:solidFill>
                <a:effectLst/>
                <a:uLnTx/>
                <a:uFillTx/>
                <a:latin typeface="Arial (Headings)"/>
                <a:ea typeface="+mj-ea"/>
                <a:cs typeface="+mj-cs"/>
              </a:rPr>
              <a:t>Fatma Alsagaf - Learning &amp; Development Manager</a:t>
            </a: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p:txBody>
      </p:sp>
    </p:spTree>
    <p:extLst>
      <p:ext uri="{BB962C8B-B14F-4D97-AF65-F5344CB8AC3E}">
        <p14:creationId xmlns:p14="http://schemas.microsoft.com/office/powerpoint/2010/main" val="111495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8D298-E002-1AF1-AC6F-0F1927D192C6}"/>
            </a:ext>
          </a:extLst>
        </p:cNvPr>
        <p:cNvGrpSpPr/>
        <p:nvPr/>
      </p:nvGrpSpPr>
      <p:grpSpPr>
        <a:xfrm>
          <a:off x="0" y="0"/>
          <a:ext cx="0" cy="0"/>
          <a:chOff x="0" y="0"/>
          <a:chExt cx="0" cy="0"/>
        </a:xfrm>
      </p:grpSpPr>
      <p:pic>
        <p:nvPicPr>
          <p:cNvPr id="2052" name="Picture 4">
            <a:extLst>
              <a:ext uri="{FF2B5EF4-FFF2-40B4-BE49-F238E27FC236}">
                <a16:creationId xmlns:a16="http://schemas.microsoft.com/office/drawing/2014/main" id="{D230F20F-D46B-4A0F-A984-7DD2957707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18" r="78856" b="47499"/>
          <a:stretch/>
        </p:blipFill>
        <p:spPr bwMode="auto">
          <a:xfrm>
            <a:off x="1323833" y="613612"/>
            <a:ext cx="2169994" cy="29757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6933B2E-8A00-495A-A0B0-CD96E929631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pic>
        <p:nvPicPr>
          <p:cNvPr id="2" name="Picture 4">
            <a:extLst>
              <a:ext uri="{FF2B5EF4-FFF2-40B4-BE49-F238E27FC236}">
                <a16:creationId xmlns:a16="http://schemas.microsoft.com/office/drawing/2014/main" id="{3E6FD78F-BBE3-897D-8435-1D16F7A2FC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43" t="4618" r="60240" b="47499"/>
          <a:stretch/>
        </p:blipFill>
        <p:spPr bwMode="auto">
          <a:xfrm>
            <a:off x="3493827" y="613612"/>
            <a:ext cx="1910686" cy="2975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FA25613F-411B-E9DD-7BC5-7F8512D7BC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760" t="4619" r="41623" b="47179"/>
          <a:stretch/>
        </p:blipFill>
        <p:spPr bwMode="auto">
          <a:xfrm>
            <a:off x="5404513" y="613612"/>
            <a:ext cx="1910686" cy="2995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CBA7A8CD-5157-A79C-D976-5003BFEA33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378" t="4619" r="23005" b="47179"/>
          <a:stretch/>
        </p:blipFill>
        <p:spPr bwMode="auto">
          <a:xfrm>
            <a:off x="7315199" y="613611"/>
            <a:ext cx="1910686" cy="29956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F6716F4-6226-FFE6-AB82-12959C4360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995" t="4619" r="4388" b="47179"/>
          <a:stretch/>
        </p:blipFill>
        <p:spPr bwMode="auto">
          <a:xfrm>
            <a:off x="9225885" y="613612"/>
            <a:ext cx="1910686" cy="29956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58BAF9F-8E21-994B-66B9-04A8DD435E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821" r="78856"/>
          <a:stretch/>
        </p:blipFill>
        <p:spPr bwMode="auto">
          <a:xfrm>
            <a:off x="1323833" y="3609279"/>
            <a:ext cx="2169994" cy="29320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1E65CE97-CA50-BD08-B272-C0B9E79A68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43" t="52821" r="60240"/>
          <a:stretch/>
        </p:blipFill>
        <p:spPr bwMode="auto">
          <a:xfrm>
            <a:off x="3493827" y="3609279"/>
            <a:ext cx="1910686" cy="29320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F289022-A66D-2ACD-D9A5-3D66DED58D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760" t="53142" r="41623"/>
          <a:stretch/>
        </p:blipFill>
        <p:spPr bwMode="auto">
          <a:xfrm>
            <a:off x="5404513" y="3629196"/>
            <a:ext cx="1910686" cy="2912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2A2EC0D-A374-59C7-5BA6-41AB6B223A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378" t="51797" r="23005"/>
          <a:stretch/>
        </p:blipFill>
        <p:spPr bwMode="auto">
          <a:xfrm>
            <a:off x="7315199" y="3545635"/>
            <a:ext cx="1910686" cy="29956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687F4A9F-D927-DBCD-ADB7-5A5EFFFC9F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995" t="52501" r="4388"/>
          <a:stretch/>
        </p:blipFill>
        <p:spPr bwMode="auto">
          <a:xfrm>
            <a:off x="9225885" y="3589362"/>
            <a:ext cx="1910686" cy="29519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6247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Q12</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Refined </a:t>
            </a:r>
            <a:r>
              <a:rPr lang="ar-EG">
                <a:solidFill>
                  <a:srgbClr val="00417C"/>
                </a:solidFill>
                <a:ea typeface="Times New Roman" panose="02020603050405020304" pitchFamily="18" charset="0"/>
                <a:cs typeface="Tahoma" panose="020B0604030504040204" pitchFamily="34" charset="0"/>
              </a:rPr>
              <a:t>مهذب \ لبق </a:t>
            </a:r>
            <a:r>
              <a:rPr lang="en-US">
                <a:solidFill>
                  <a:srgbClr val="00417C"/>
                </a:solidFill>
                <a:ea typeface="Times New Roman" panose="02020603050405020304" pitchFamily="18" charset="0"/>
                <a:cs typeface="Tahoma" panose="020B0604030504040204" pitchFamily="34" charset="0"/>
              </a:rPr>
              <a:t>				C</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Good mixer </a:t>
            </a:r>
            <a:r>
              <a:rPr lang="ar-EG">
                <a:solidFill>
                  <a:srgbClr val="00417C"/>
                </a:solidFill>
                <a:ea typeface="Times New Roman" panose="02020603050405020304" pitchFamily="18" charset="0"/>
                <a:cs typeface="Tahoma" panose="020B0604030504040204" pitchFamily="34" charset="0"/>
              </a:rPr>
              <a:t>يختلط جيداً بالاّ خرين </a:t>
            </a:r>
            <a:r>
              <a:rPr lang="en-US">
                <a:solidFill>
                  <a:srgbClr val="00417C"/>
                </a:solidFill>
                <a:ea typeface="Times New Roman" panose="02020603050405020304" pitchFamily="18" charset="0"/>
                <a:cs typeface="Tahoma" panose="020B0604030504040204" pitchFamily="34" charset="0"/>
              </a:rPr>
              <a:t>		I</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Lenient </a:t>
            </a:r>
            <a:r>
              <a:rPr lang="ar-EG">
                <a:solidFill>
                  <a:srgbClr val="00417C"/>
                </a:solidFill>
                <a:ea typeface="Times New Roman" panose="02020603050405020304" pitchFamily="18" charset="0"/>
                <a:cs typeface="Tahoma" panose="020B0604030504040204" pitchFamily="34" charset="0"/>
              </a:rPr>
              <a:t>متساهل </a:t>
            </a:r>
            <a:r>
              <a:rPr lang="en-US">
                <a:solidFill>
                  <a:srgbClr val="00417C"/>
                </a:solidFill>
                <a:ea typeface="Times New Roman" panose="02020603050405020304" pitchFamily="18" charset="0"/>
                <a:cs typeface="Tahoma" panose="020B0604030504040204" pitchFamily="34" charset="0"/>
              </a:rPr>
              <a:t>				S</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Vigorous </a:t>
            </a:r>
            <a:r>
              <a:rPr lang="ar-EG">
                <a:solidFill>
                  <a:srgbClr val="00417C"/>
                </a:solidFill>
                <a:ea typeface="Times New Roman" panose="02020603050405020304" pitchFamily="18" charset="0"/>
                <a:cs typeface="Tahoma" panose="020B0604030504040204" pitchFamily="34" charset="0"/>
              </a:rPr>
              <a:t>نشيط \ مفعم بالحيوية </a:t>
            </a:r>
            <a:r>
              <a:rPr lang="en-US">
                <a:solidFill>
                  <a:srgbClr val="00417C"/>
                </a:solidFill>
                <a:ea typeface="Times New Roman" panose="02020603050405020304" pitchFamily="18" charset="0"/>
                <a:cs typeface="Tahoma" panose="020B0604030504040204" pitchFamily="34" charset="0"/>
              </a:rPr>
              <a:t>		D</a:t>
            </a:r>
            <a:endParaRPr lang="ar-EG">
              <a:solidFill>
                <a:srgbClr val="00417C"/>
              </a:solidFill>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4563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Q13</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Contented </a:t>
            </a:r>
            <a:r>
              <a:rPr lang="ar-EG">
                <a:solidFill>
                  <a:srgbClr val="00417C"/>
                </a:solidFill>
                <a:ea typeface="Times New Roman" panose="02020603050405020304" pitchFamily="18" charset="0"/>
                <a:cs typeface="Tahoma" panose="020B0604030504040204" pitchFamily="34" charset="0"/>
              </a:rPr>
              <a:t>قانع \ راض </a:t>
            </a:r>
            <a:r>
              <a:rPr lang="en-US">
                <a:solidFill>
                  <a:srgbClr val="00417C"/>
                </a:solidFill>
                <a:ea typeface="Times New Roman" panose="02020603050405020304" pitchFamily="18" charset="0"/>
                <a:cs typeface="Tahoma" panose="020B0604030504040204" pitchFamily="34" charset="0"/>
              </a:rPr>
              <a:t>			S</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Demanding </a:t>
            </a:r>
            <a:r>
              <a:rPr lang="ar-EG">
                <a:solidFill>
                  <a:srgbClr val="00417C"/>
                </a:solidFill>
                <a:ea typeface="Times New Roman" panose="02020603050405020304" pitchFamily="18" charset="0"/>
                <a:cs typeface="Tahoma" panose="020B0604030504040204" pitchFamily="34" charset="0"/>
              </a:rPr>
              <a:t>كثير المطالب </a:t>
            </a:r>
            <a:r>
              <a:rPr lang="en-US">
                <a:solidFill>
                  <a:srgbClr val="00417C"/>
                </a:solidFill>
                <a:ea typeface="Times New Roman" panose="02020603050405020304" pitchFamily="18" charset="0"/>
                <a:cs typeface="Tahoma" panose="020B0604030504040204" pitchFamily="34" charset="0"/>
              </a:rPr>
              <a:t>		D</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Captivating </a:t>
            </a:r>
            <a:r>
              <a:rPr lang="ar-EG">
                <a:solidFill>
                  <a:srgbClr val="00417C"/>
                </a:solidFill>
                <a:ea typeface="Times New Roman" panose="02020603050405020304" pitchFamily="18" charset="0"/>
                <a:cs typeface="Tahoma" panose="020B0604030504040204" pitchFamily="34" charset="0"/>
              </a:rPr>
              <a:t>خلاب \ فاتن </a:t>
            </a:r>
            <a:r>
              <a:rPr lang="en-US">
                <a:solidFill>
                  <a:srgbClr val="00417C"/>
                </a:solidFill>
                <a:ea typeface="Times New Roman" panose="02020603050405020304" pitchFamily="18" charset="0"/>
                <a:cs typeface="Tahoma" panose="020B0604030504040204" pitchFamily="34" charset="0"/>
              </a:rPr>
              <a:t>		I</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Compliant </a:t>
            </a:r>
            <a:r>
              <a:rPr lang="ar-EG">
                <a:solidFill>
                  <a:srgbClr val="00417C"/>
                </a:solidFill>
                <a:ea typeface="Times New Roman" panose="02020603050405020304" pitchFamily="18" charset="0"/>
                <a:cs typeface="Tahoma" panose="020B0604030504040204" pitchFamily="34" charset="0"/>
              </a:rPr>
              <a:t>مطيع \ مساير </a:t>
            </a:r>
            <a:r>
              <a:rPr lang="en-US">
                <a:solidFill>
                  <a:srgbClr val="00417C"/>
                </a:solidFill>
                <a:ea typeface="Times New Roman" panose="02020603050405020304" pitchFamily="18" charset="0"/>
                <a:cs typeface="Tahoma" panose="020B0604030504040204" pitchFamily="34" charset="0"/>
              </a:rPr>
              <a:t>		C</a:t>
            </a:r>
            <a:endParaRPr lang="ar-EG">
              <a:solidFill>
                <a:srgbClr val="00417C"/>
              </a:solidFill>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51409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Q14</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Systematic </a:t>
            </a:r>
            <a:r>
              <a:rPr lang="ar-EG" dirty="0">
                <a:solidFill>
                  <a:srgbClr val="00417C"/>
                </a:solidFill>
                <a:ea typeface="Times New Roman" panose="02020603050405020304" pitchFamily="18" charset="0"/>
                <a:cs typeface="Tahoma" panose="020B0604030504040204" pitchFamily="34" charset="0"/>
              </a:rPr>
              <a:t>منظم \ متناسق </a:t>
            </a:r>
            <a:r>
              <a:rPr lang="en-US" dirty="0">
                <a:solidFill>
                  <a:srgbClr val="00417C"/>
                </a:solidFill>
                <a:ea typeface="Times New Roman" panose="02020603050405020304" pitchFamily="18" charset="0"/>
                <a:cs typeface="Tahoma" panose="020B0604030504040204" pitchFamily="34" charset="0"/>
              </a:rPr>
              <a:t>			C</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Argumentative </a:t>
            </a:r>
            <a:r>
              <a:rPr lang="ar-EG" dirty="0">
                <a:solidFill>
                  <a:srgbClr val="00417C"/>
                </a:solidFill>
                <a:ea typeface="Times New Roman" panose="02020603050405020304" pitchFamily="18" charset="0"/>
                <a:cs typeface="Tahoma" panose="020B0604030504040204" pitchFamily="34" charset="0"/>
              </a:rPr>
              <a:t>يحب الجدل </a:t>
            </a:r>
            <a:r>
              <a:rPr lang="en-US" dirty="0">
                <a:solidFill>
                  <a:srgbClr val="00417C"/>
                </a:solidFill>
                <a:ea typeface="Times New Roman" panose="02020603050405020304" pitchFamily="18" charset="0"/>
                <a:cs typeface="Tahoma" panose="020B0604030504040204" pitchFamily="34" charset="0"/>
              </a:rPr>
              <a:t>			D</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Cooperative </a:t>
            </a:r>
            <a:r>
              <a:rPr lang="ar-EG" dirty="0">
                <a:solidFill>
                  <a:srgbClr val="00417C"/>
                </a:solidFill>
                <a:ea typeface="Times New Roman" panose="02020603050405020304" pitchFamily="18" charset="0"/>
                <a:cs typeface="Tahoma" panose="020B0604030504040204" pitchFamily="34" charset="0"/>
              </a:rPr>
              <a:t>متعاون </a:t>
            </a:r>
            <a:r>
              <a:rPr lang="en-US" dirty="0">
                <a:solidFill>
                  <a:srgbClr val="00417C"/>
                </a:solidFill>
                <a:ea typeface="Times New Roman" panose="02020603050405020304" pitchFamily="18" charset="0"/>
                <a:cs typeface="Tahoma" panose="020B0604030504040204" pitchFamily="34" charset="0"/>
              </a:rPr>
              <a:t>				S</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Light-hearted </a:t>
            </a:r>
            <a:r>
              <a:rPr lang="ar-EG" dirty="0">
                <a:solidFill>
                  <a:srgbClr val="00417C"/>
                </a:solidFill>
                <a:ea typeface="Times New Roman" panose="02020603050405020304" pitchFamily="18" charset="0"/>
                <a:cs typeface="Tahoma" panose="020B0604030504040204" pitchFamily="34" charset="0"/>
              </a:rPr>
              <a:t>خفيف الظل </a:t>
            </a:r>
            <a:r>
              <a:rPr lang="en-US" dirty="0">
                <a:solidFill>
                  <a:srgbClr val="00417C"/>
                </a:solidFill>
                <a:ea typeface="Times New Roman" panose="02020603050405020304" pitchFamily="18" charset="0"/>
                <a:cs typeface="Tahoma" panose="020B0604030504040204" pitchFamily="34" charset="0"/>
              </a:rPr>
              <a:t>			I</a:t>
            </a: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en-US" dirty="0">
              <a:solidFill>
                <a:srgbClr val="00417C"/>
              </a:solidFill>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3598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Q15</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Even-tempered </a:t>
            </a:r>
            <a:r>
              <a:rPr lang="ar-EG" dirty="0">
                <a:solidFill>
                  <a:srgbClr val="00417C"/>
                </a:solidFill>
                <a:ea typeface="Times New Roman" panose="02020603050405020304" pitchFamily="18" charset="0"/>
                <a:cs typeface="Tahoma" panose="020B0604030504040204" pitchFamily="34" charset="0"/>
              </a:rPr>
              <a:t>هادئ الطبع</a:t>
            </a:r>
            <a:r>
              <a:rPr lang="en-US" dirty="0">
                <a:solidFill>
                  <a:srgbClr val="00417C"/>
                </a:solidFill>
                <a:ea typeface="Times New Roman" panose="02020603050405020304" pitchFamily="18" charset="0"/>
                <a:cs typeface="Tahoma" panose="020B0604030504040204" pitchFamily="34" charset="0"/>
              </a:rPr>
              <a:t>		S</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Direct </a:t>
            </a:r>
            <a:r>
              <a:rPr lang="ar-EG" dirty="0">
                <a:solidFill>
                  <a:srgbClr val="00417C"/>
                </a:solidFill>
                <a:ea typeface="Times New Roman" panose="02020603050405020304" pitchFamily="18" charset="0"/>
                <a:cs typeface="Tahoma" panose="020B0604030504040204" pitchFamily="34" charset="0"/>
              </a:rPr>
              <a:t>صريح </a:t>
            </a:r>
            <a:r>
              <a:rPr lang="en-US" dirty="0">
                <a:solidFill>
                  <a:srgbClr val="00417C"/>
                </a:solidFill>
                <a:ea typeface="Times New Roman" panose="02020603050405020304" pitchFamily="18" charset="0"/>
                <a:cs typeface="Tahoma" panose="020B0604030504040204" pitchFamily="34" charset="0"/>
              </a:rPr>
              <a:t>				D</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Precise </a:t>
            </a:r>
            <a:r>
              <a:rPr lang="ar-EG" dirty="0">
                <a:solidFill>
                  <a:srgbClr val="00417C"/>
                </a:solidFill>
                <a:ea typeface="Times New Roman" panose="02020603050405020304" pitchFamily="18" charset="0"/>
                <a:cs typeface="Tahoma" panose="020B0604030504040204" pitchFamily="34" charset="0"/>
              </a:rPr>
              <a:t>دقيق </a:t>
            </a:r>
            <a:r>
              <a:rPr lang="en-US" dirty="0">
                <a:solidFill>
                  <a:srgbClr val="00417C"/>
                </a:solidFill>
                <a:ea typeface="Times New Roman" panose="02020603050405020304" pitchFamily="18" charset="0"/>
                <a:cs typeface="Tahoma" panose="020B0604030504040204" pitchFamily="34" charset="0"/>
              </a:rPr>
              <a:t>				C</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Jovial </a:t>
            </a:r>
            <a:r>
              <a:rPr lang="ar-EG" dirty="0">
                <a:solidFill>
                  <a:srgbClr val="00417C"/>
                </a:solidFill>
                <a:ea typeface="Times New Roman" panose="02020603050405020304" pitchFamily="18" charset="0"/>
                <a:cs typeface="Tahoma" panose="020B0604030504040204" pitchFamily="34" charset="0"/>
              </a:rPr>
              <a:t>مرح </a:t>
            </a:r>
            <a:r>
              <a:rPr lang="en-US" dirty="0">
                <a:solidFill>
                  <a:srgbClr val="00417C"/>
                </a:solidFill>
                <a:ea typeface="Times New Roman" panose="02020603050405020304" pitchFamily="18" charset="0"/>
                <a:cs typeface="Tahoma" panose="020B0604030504040204" pitchFamily="34" charset="0"/>
              </a:rPr>
              <a:t>				I</a:t>
            </a: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en-US" dirty="0">
              <a:solidFill>
                <a:srgbClr val="00417C"/>
              </a:solidFill>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99085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D7917-AF34-6325-1522-BFC0FF79AF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88C46D-F488-7A07-4249-EB170B28A8DE}"/>
              </a:ext>
            </a:extLst>
          </p:cNvPr>
          <p:cNvSpPr txBox="1"/>
          <p:nvPr/>
        </p:nvSpPr>
        <p:spPr>
          <a:xfrm>
            <a:off x="526943" y="1270801"/>
            <a:ext cx="10919386" cy="594412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Instructions: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dirty="0">
              <a:solidFill>
                <a:srgbClr val="00417C"/>
              </a:solidFill>
              <a:latin typeface="Arial" panose="020B0604020202020204" pitchFamily="34" charset="0"/>
              <a:ea typeface="Aptos" panose="020B0004020202020204" pitchFamily="34" charset="0"/>
              <a:cs typeface="Arial" panose="020B0604020202020204" pitchFamily="34" charset="0"/>
            </a:endParaRPr>
          </a:p>
          <a:p>
            <a:pPr lvl="0">
              <a:lnSpc>
                <a:spcPct val="107000"/>
              </a:lnSpc>
              <a:spcAft>
                <a:spcPts val="800"/>
              </a:spcAft>
              <a:defRPr/>
            </a:pPr>
            <a:r>
              <a:rPr lang="en-US" b="1" dirty="0">
                <a:solidFill>
                  <a:srgbClr val="00417C"/>
                </a:solidFill>
                <a:latin typeface="Arial" panose="020B0604020202020204" pitchFamily="34" charset="0"/>
                <a:cs typeface="Arial" panose="020B0604020202020204" pitchFamily="34" charset="0"/>
                <a:sym typeface="Arial"/>
              </a:rPr>
              <a:t>Step 2: Tally Your Scores</a:t>
            </a:r>
          </a:p>
          <a:p>
            <a:pPr marL="285750" lvl="0" indent="-285750">
              <a:lnSpc>
                <a:spcPct val="250000"/>
              </a:lnSpc>
              <a:spcAft>
                <a:spcPts val="800"/>
              </a:spcAft>
              <a:buFont typeface="Arial" panose="020B0604020202020204" pitchFamily="34" charset="0"/>
              <a:buChar char="•"/>
              <a:defRPr/>
            </a:pPr>
            <a:r>
              <a:rPr lang="en-US" dirty="0">
                <a:solidFill>
                  <a:srgbClr val="00417C"/>
                </a:solidFill>
                <a:latin typeface="Arial" panose="020B0604020202020204" pitchFamily="34" charset="0"/>
                <a:cs typeface="Arial" panose="020B0604020202020204" pitchFamily="34" charset="0"/>
                <a:sym typeface="Arial"/>
              </a:rPr>
              <a:t>After answering all 15 questions, count how many times you wrote each letter.</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dirty="0">
              <a:solidFill>
                <a:srgbClr val="00417C"/>
              </a:solidFill>
              <a:latin typeface="Arial" panose="020B0604020202020204" pitchFamily="34" charset="0"/>
              <a:ea typeface="Aptos" panose="020B0004020202020204" pitchFamily="34" charset="0"/>
              <a:cs typeface="Arial" panose="020B0604020202020204" pitchFamily="34" charset="0"/>
            </a:endParaRPr>
          </a:p>
          <a:p>
            <a:pPr lvl="0">
              <a:lnSpc>
                <a:spcPct val="107000"/>
              </a:lnSpc>
              <a:spcAft>
                <a:spcPts val="800"/>
              </a:spcAft>
              <a:defRPr/>
            </a:pPr>
            <a:r>
              <a:rPr lang="en-US" b="1" dirty="0">
                <a:solidFill>
                  <a:srgbClr val="00417C"/>
                </a:solidFill>
                <a:latin typeface="Arial" panose="020B0604020202020204" pitchFamily="34" charset="0"/>
                <a:cs typeface="Arial" panose="020B0604020202020204" pitchFamily="34" charset="0"/>
                <a:sym typeface="Arial"/>
              </a:rPr>
              <a:t>Step 3: Identify Your Style</a:t>
            </a:r>
          </a:p>
          <a:p>
            <a:pPr marL="285750" indent="-285750">
              <a:lnSpc>
                <a:spcPct val="250000"/>
              </a:lnSpc>
              <a:spcAft>
                <a:spcPts val="800"/>
              </a:spcAft>
              <a:buFont typeface="Arial" panose="020B0604020202020204" pitchFamily="34" charset="0"/>
              <a:buChar char="•"/>
              <a:defRPr/>
            </a:pPr>
            <a:r>
              <a:rPr lang="en-US" dirty="0">
                <a:solidFill>
                  <a:srgbClr val="00417C"/>
                </a:solidFill>
                <a:latin typeface="Arial" panose="020B0604020202020204" pitchFamily="34" charset="0"/>
                <a:cs typeface="Arial" panose="020B0604020202020204" pitchFamily="34" charset="0"/>
                <a:sym typeface="Arial"/>
              </a:rPr>
              <a:t>The letter with the highest total is your Primary Style. The second-highest total is your Secondary Style.</a:t>
            </a:r>
          </a:p>
          <a:p>
            <a:pPr marL="285750" lvl="0" indent="-285750">
              <a:lnSpc>
                <a:spcPct val="250000"/>
              </a:lnSpc>
              <a:spcAft>
                <a:spcPts val="800"/>
              </a:spcAft>
              <a:buFont typeface="Arial" panose="020B0604020202020204" pitchFamily="34" charset="0"/>
              <a:buChar char="•"/>
              <a:defRPr/>
            </a:pPr>
            <a:endParaRPr lang="en-US" dirty="0">
              <a:solidFill>
                <a:srgbClr val="00417C"/>
              </a:solidFill>
              <a:latin typeface="Arial" panose="020B0604020202020204" pitchFamily="34" charset="0"/>
              <a:cs typeface="Arial" panose="020B0604020202020204" pitchFamily="34" charset="0"/>
              <a:sym typeface="Arial"/>
            </a:endParaRPr>
          </a:p>
          <a:p>
            <a:pPr lvl="0">
              <a:lnSpc>
                <a:spcPct val="107000"/>
              </a:lnSpc>
              <a:spcAft>
                <a:spcPts val="800"/>
              </a:spcAft>
              <a:defRPr/>
            </a:pPr>
            <a:endParaRPr lang="en-US" b="1" kern="100" dirty="0">
              <a:solidFill>
                <a:srgbClr val="00417C"/>
              </a:solidFill>
              <a:latin typeface="Arial" panose="020B0604020202020204" pitchFamily="34" charset="0"/>
              <a:ea typeface="Aptos" panose="020B0004020202020204" pitchFamily="34" charset="0"/>
              <a:cs typeface="Arial" panose="020B0604020202020204" pitchFamily="34" charset="0"/>
            </a:endParaRPr>
          </a:p>
          <a:p>
            <a:pPr lvl="0">
              <a:lnSpc>
                <a:spcPct val="107000"/>
              </a:lnSpc>
              <a:spcAft>
                <a:spcPts val="800"/>
              </a:spcAft>
              <a:defRPr/>
            </a:pPr>
            <a:endParaRPr lang="en-US" dirty="0">
              <a:solidFill>
                <a:srgbClr val="00417C"/>
              </a:solidFill>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solidFill>
                <a:srgbClr val="00417C"/>
              </a:solidFill>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solidFill>
                <a:srgbClr val="00417C"/>
              </a:solidFill>
              <a:latin typeface="Arial" panose="020B0604020202020204" pitchFamily="34" charset="0"/>
              <a:cs typeface="Arial" panose="020B0604020202020204" pitchFamily="34" charset="0"/>
              <a:sym typeface="Arial"/>
            </a:endParaRPr>
          </a:p>
        </p:txBody>
      </p:sp>
      <p:sp>
        <p:nvSpPr>
          <p:cNvPr id="8" name="Title 1">
            <a:extLst>
              <a:ext uri="{FF2B5EF4-FFF2-40B4-BE49-F238E27FC236}">
                <a16:creationId xmlns:a16="http://schemas.microsoft.com/office/drawing/2014/main" id="{B8010CFF-D633-9BD3-FAA2-9A35DD4D532F}"/>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dirty="0" err="1">
                <a:solidFill>
                  <a:srgbClr val="005BAA"/>
                </a:solidFill>
                <a:latin typeface="Arial (Headings)"/>
              </a:rPr>
              <a:t>DiSC</a:t>
            </a:r>
            <a:r>
              <a:rPr lang="en-US" sz="1800" b="1" dirty="0">
                <a:solidFill>
                  <a:srgbClr val="005BAA"/>
                </a:solidFill>
                <a:latin typeface="Arial (Headings)"/>
              </a:rPr>
              <a:t> SCORING</a:t>
            </a:r>
          </a:p>
        </p:txBody>
      </p:sp>
    </p:spTree>
    <p:custDataLst>
      <p:tags r:id="rId1"/>
    </p:custDataLst>
    <p:extLst>
      <p:ext uri="{BB962C8B-B14F-4D97-AF65-F5344CB8AC3E}">
        <p14:creationId xmlns:p14="http://schemas.microsoft.com/office/powerpoint/2010/main" val="89618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2621-6602-0866-F379-76CDE30BCA5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FAC65CC-C390-E19E-DB5C-29CB8C8AA69A}"/>
              </a:ext>
            </a:extLst>
          </p:cNvPr>
          <p:cNvSpPr txBox="1"/>
          <p:nvPr/>
        </p:nvSpPr>
        <p:spPr>
          <a:xfrm>
            <a:off x="526943" y="1270801"/>
            <a:ext cx="5351034" cy="295472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R="0" lvl="0" algn="l" defTabSz="914400" rtl="0" eaLnBrk="1" fontAlgn="auto" latinLnBrk="0" hangingPunct="1">
              <a:lnSpc>
                <a:spcPct val="107000"/>
              </a:lnSpc>
              <a:spcBef>
                <a:spcPts val="0"/>
              </a:spcBef>
              <a:spcAft>
                <a:spcPts val="800"/>
              </a:spcAft>
              <a:buClrTx/>
              <a:buSzTx/>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How do we identify the different types of customer?</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R="0" lvl="0" algn="l" defTabSz="914400" rtl="0" eaLnBrk="1" fontAlgn="auto" latinLnBrk="0" hangingPunct="1">
              <a:lnSpc>
                <a:spcPct val="107000"/>
              </a:lnSpc>
              <a:spcBef>
                <a:spcPts val="0"/>
              </a:spcBef>
              <a:spcAft>
                <a:spcPts val="800"/>
              </a:spcAft>
              <a:buClrTx/>
              <a:buSzTx/>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Let’s take each one in turn and consider how we communicate best with them</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B7FD0DB4-6A46-2AFA-100D-B8FD2284D8CF}"/>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rgbClr val="005BAA"/>
                </a:solidFill>
                <a:latin typeface="Arial (Headings)"/>
              </a:rPr>
              <a:t>CUSTOMER TYPES</a:t>
            </a:r>
          </a:p>
        </p:txBody>
      </p:sp>
      <p:pic>
        <p:nvPicPr>
          <p:cNvPr id="5" name="Picture 4" descr="Image result for disc profile">
            <a:extLst>
              <a:ext uri="{FF2B5EF4-FFF2-40B4-BE49-F238E27FC236}">
                <a16:creationId xmlns:a16="http://schemas.microsoft.com/office/drawing/2014/main" id="{070CF480-7CB1-D46C-9EAD-BBAF1A6C5E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01"/>
          <a:stretch/>
        </p:blipFill>
        <p:spPr bwMode="auto">
          <a:xfrm>
            <a:off x="6570697" y="843823"/>
            <a:ext cx="5094360" cy="516757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D198597-9CC8-2010-210D-7E858D9EE54A}"/>
              </a:ext>
            </a:extLst>
          </p:cNvPr>
          <p:cNvSpPr txBox="1">
            <a:spLocks/>
          </p:cNvSpPr>
          <p:nvPr/>
        </p:nvSpPr>
        <p:spPr bwMode="gray">
          <a:xfrm>
            <a:off x="7239712" y="2862673"/>
            <a:ext cx="1878165" cy="28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chemeClr val="bg1"/>
                </a:solidFill>
                <a:latin typeface="Arial (Headings)"/>
              </a:rPr>
              <a:t>DOMINANCE</a:t>
            </a:r>
          </a:p>
        </p:txBody>
      </p:sp>
      <p:sp>
        <p:nvSpPr>
          <p:cNvPr id="6" name="Title 1">
            <a:extLst>
              <a:ext uri="{FF2B5EF4-FFF2-40B4-BE49-F238E27FC236}">
                <a16:creationId xmlns:a16="http://schemas.microsoft.com/office/drawing/2014/main" id="{3858A121-8945-8F8C-FD4F-00FB8BFE5E93}"/>
              </a:ext>
            </a:extLst>
          </p:cNvPr>
          <p:cNvSpPr txBox="1">
            <a:spLocks/>
          </p:cNvSpPr>
          <p:nvPr/>
        </p:nvSpPr>
        <p:spPr bwMode="gray">
          <a:xfrm>
            <a:off x="9212007" y="2862673"/>
            <a:ext cx="1878165" cy="28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chemeClr val="bg1"/>
                </a:solidFill>
                <a:latin typeface="Arial (Headings)"/>
              </a:rPr>
              <a:t>INFLUENCE</a:t>
            </a:r>
          </a:p>
        </p:txBody>
      </p:sp>
      <p:sp>
        <p:nvSpPr>
          <p:cNvPr id="7" name="Title 1">
            <a:extLst>
              <a:ext uri="{FF2B5EF4-FFF2-40B4-BE49-F238E27FC236}">
                <a16:creationId xmlns:a16="http://schemas.microsoft.com/office/drawing/2014/main" id="{EB65940D-57C4-79BA-357E-0A3CCD7C12B9}"/>
              </a:ext>
            </a:extLst>
          </p:cNvPr>
          <p:cNvSpPr txBox="1">
            <a:spLocks/>
          </p:cNvSpPr>
          <p:nvPr/>
        </p:nvSpPr>
        <p:spPr bwMode="gray">
          <a:xfrm>
            <a:off x="9212007" y="3458901"/>
            <a:ext cx="1878165" cy="28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chemeClr val="bg1"/>
                </a:solidFill>
                <a:latin typeface="Arial (Headings)"/>
              </a:rPr>
              <a:t>STEADINESS</a:t>
            </a:r>
          </a:p>
        </p:txBody>
      </p:sp>
      <p:sp>
        <p:nvSpPr>
          <p:cNvPr id="8" name="Title 1">
            <a:extLst>
              <a:ext uri="{FF2B5EF4-FFF2-40B4-BE49-F238E27FC236}">
                <a16:creationId xmlns:a16="http://schemas.microsoft.com/office/drawing/2014/main" id="{CA3E7188-C7DE-57CE-FE2D-C04576017E01}"/>
              </a:ext>
            </a:extLst>
          </p:cNvPr>
          <p:cNvSpPr txBox="1">
            <a:spLocks/>
          </p:cNvSpPr>
          <p:nvPr/>
        </p:nvSpPr>
        <p:spPr bwMode="gray">
          <a:xfrm>
            <a:off x="6996894" y="3465841"/>
            <a:ext cx="202685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chemeClr val="bg1"/>
                </a:solidFill>
                <a:latin typeface="Arial (Headings)"/>
              </a:rPr>
              <a:t>CONSCIENTIOUS</a:t>
            </a:r>
          </a:p>
        </p:txBody>
      </p:sp>
    </p:spTree>
    <p:custDataLst>
      <p:tags r:id="rId1"/>
    </p:custDataLst>
    <p:extLst>
      <p:ext uri="{BB962C8B-B14F-4D97-AF65-F5344CB8AC3E}">
        <p14:creationId xmlns:p14="http://schemas.microsoft.com/office/powerpoint/2010/main" val="165880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Right 2">
            <a:extLst>
              <a:ext uri="{FF2B5EF4-FFF2-40B4-BE49-F238E27FC236}">
                <a16:creationId xmlns:a16="http://schemas.microsoft.com/office/drawing/2014/main" id="{4E6D4F1B-4B18-CDA8-9A97-FE8CC8AF0136}"/>
              </a:ext>
            </a:extLst>
          </p:cNvPr>
          <p:cNvSpPr/>
          <p:nvPr/>
        </p:nvSpPr>
        <p:spPr>
          <a:xfrm>
            <a:off x="996044" y="1534887"/>
            <a:ext cx="2271165" cy="8001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2" descr="DiSC map showing fast-paced and outspoken at top, cautious and reflective at bottom, questioning and skeptical on the left, and accepting and warm at the right">
            <a:extLst>
              <a:ext uri="{FF2B5EF4-FFF2-40B4-BE49-F238E27FC236}">
                <a16:creationId xmlns:a16="http://schemas.microsoft.com/office/drawing/2014/main" id="{A3C9F42B-A616-56F4-02C3-FF2E7A18C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699" y="-130628"/>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3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olidFill>
                  <a:srgbClr val="005BAA"/>
                </a:solidFill>
              </a:rPr>
              <a:t>DOMINANCE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p>
          <a:p>
            <a:r>
              <a:rPr lang="en-US">
                <a:solidFill>
                  <a:srgbClr val="00417C"/>
                </a:solidFill>
              </a:rPr>
              <a:t>Driven</a:t>
            </a:r>
          </a:p>
          <a:p>
            <a:r>
              <a:rPr lang="en-US">
                <a:solidFill>
                  <a:srgbClr val="00417C"/>
                </a:solidFill>
              </a:rPr>
              <a:t>Direct</a:t>
            </a:r>
          </a:p>
          <a:p>
            <a:r>
              <a:rPr lang="en-US">
                <a:solidFill>
                  <a:srgbClr val="00417C"/>
                </a:solidFill>
              </a:rPr>
              <a:t>Decisive</a:t>
            </a:r>
          </a:p>
          <a:p>
            <a:r>
              <a:rPr lang="en-US">
                <a:solidFill>
                  <a:srgbClr val="00417C"/>
                </a:solidFill>
              </a:rPr>
              <a:t>Strong-willed</a:t>
            </a:r>
          </a:p>
          <a:p>
            <a:r>
              <a:rPr lang="en-US">
                <a:solidFill>
                  <a:srgbClr val="00417C"/>
                </a:solidFill>
              </a:rPr>
              <a:t>Self-confident</a:t>
            </a:r>
          </a:p>
          <a:p>
            <a:r>
              <a:rPr lang="en-US">
                <a:solidFill>
                  <a:srgbClr val="00417C"/>
                </a:solidFill>
              </a:rPr>
              <a:t>Daring</a:t>
            </a:r>
          </a:p>
          <a:p>
            <a:r>
              <a:rPr lang="en-US">
                <a:solidFill>
                  <a:srgbClr val="00417C"/>
                </a:solidFill>
              </a:rPr>
              <a:t>Determined</a:t>
            </a:r>
          </a:p>
          <a:p>
            <a:r>
              <a:rPr lang="en-US">
                <a:solidFill>
                  <a:srgbClr val="00417C"/>
                </a:solidFill>
              </a:rPr>
              <a:t>Fast-paced</a:t>
            </a:r>
          </a:p>
        </p:txBody>
      </p:sp>
      <p:pic>
        <p:nvPicPr>
          <p:cNvPr id="28" name="Picture 27"/>
          <p:cNvPicPr>
            <a:picLocks noChangeAspect="1"/>
          </p:cNvPicPr>
          <p:nvPr/>
        </p:nvPicPr>
        <p:blipFill>
          <a:blip r:embed="rId3"/>
          <a:stretch>
            <a:fillRect/>
          </a:stretch>
        </p:blipFill>
        <p:spPr>
          <a:xfrm>
            <a:off x="4873158" y="4396685"/>
            <a:ext cx="2045995" cy="2056679"/>
          </a:xfrm>
          <a:prstGeom prst="rect">
            <a:avLst/>
          </a:prstGeom>
        </p:spPr>
      </p:pic>
      <p:pic>
        <p:nvPicPr>
          <p:cNvPr id="21510" name="Picture 6" descr="An unknown person with a hidden closed and masked face is an anonymous  character Vector | Premium Vector">
            <a:extLst>
              <a:ext uri="{FF2B5EF4-FFF2-40B4-BE49-F238E27FC236}">
                <a16:creationId xmlns:a16="http://schemas.microsoft.com/office/drawing/2014/main" id="{A673585E-3C6D-7772-F3F5-CAC09C4C8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
            <a:extLst>
              <a:ext uri="{FF2B5EF4-FFF2-40B4-BE49-F238E27FC236}">
                <a16:creationId xmlns:a16="http://schemas.microsoft.com/office/drawing/2014/main" id="{E7FF78CC-F31C-94D0-89D2-4DDC5DB9E8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40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olidFill>
                  <a:srgbClr val="005BAA"/>
                </a:solidFill>
              </a:rPr>
              <a:t>DOMINANCE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p>
        </p:txBody>
      </p:sp>
      <p:pic>
        <p:nvPicPr>
          <p:cNvPr id="11" name="Picture 2" descr="Image result for DISC STEAD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06" y="2358057"/>
            <a:ext cx="4424712" cy="3247443"/>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rot="18995084">
            <a:off x="1556351" y="2060803"/>
            <a:ext cx="2283486" cy="2276200"/>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D6103ADD-8D70-B820-AB15-F50DA38F7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
            <a:extLst>
              <a:ext uri="{FF2B5EF4-FFF2-40B4-BE49-F238E27FC236}">
                <a16:creationId xmlns:a16="http://schemas.microsoft.com/office/drawing/2014/main" id="{45493188-249F-8379-4927-57DCFB8F8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50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olidFill>
                  <a:srgbClr val="005BAA"/>
                </a:solidFill>
              </a:rPr>
              <a:t>DOMINANCE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MOTIVATORS:</a:t>
            </a:r>
          </a:p>
          <a:p>
            <a:r>
              <a:rPr lang="en-US">
                <a:solidFill>
                  <a:srgbClr val="00417C"/>
                </a:solidFill>
              </a:rPr>
              <a:t>Motivated by winning, competition and success.</a:t>
            </a:r>
          </a:p>
          <a:p>
            <a:r>
              <a:rPr lang="en-US">
                <a:solidFill>
                  <a:srgbClr val="00417C"/>
                </a:solidFill>
              </a:rPr>
              <a:t>Values competency, concrete results, personal freedom</a:t>
            </a:r>
          </a:p>
          <a:p>
            <a:endParaRPr lang="en-US">
              <a:solidFill>
                <a:srgbClr val="00417C"/>
              </a:solidFill>
            </a:endParaRPr>
          </a:p>
          <a:p>
            <a:endParaRPr lang="en-US">
              <a:solidFill>
                <a:srgbClr val="00417C"/>
              </a:solidFill>
            </a:endParaRPr>
          </a:p>
        </p:txBody>
      </p:sp>
      <p:pic>
        <p:nvPicPr>
          <p:cNvPr id="28" name="Picture 27"/>
          <p:cNvPicPr>
            <a:picLocks noChangeAspect="1"/>
          </p:cNvPicPr>
          <p:nvPr/>
        </p:nvPicPr>
        <p:blipFill>
          <a:blip r:embed="rId3"/>
          <a:stretch>
            <a:fillRect/>
          </a:stretch>
        </p:blipFill>
        <p:spPr>
          <a:xfrm>
            <a:off x="4874558" y="4417771"/>
            <a:ext cx="2045995" cy="2056679"/>
          </a:xfrm>
          <a:prstGeom prst="rect">
            <a:avLst/>
          </a:prstGeom>
        </p:spPr>
      </p:pic>
      <p:pic>
        <p:nvPicPr>
          <p:cNvPr id="5" name="Picture 6" descr="An unknown person with a hidden closed and masked face is an anonymous  character Vector | Premium Vector">
            <a:extLst>
              <a:ext uri="{FF2B5EF4-FFF2-40B4-BE49-F238E27FC236}">
                <a16:creationId xmlns:a16="http://schemas.microsoft.com/office/drawing/2014/main" id="{2973BFE5-F7DD-6E77-1A7E-A57116DB2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
            <a:extLst>
              <a:ext uri="{FF2B5EF4-FFF2-40B4-BE49-F238E27FC236}">
                <a16:creationId xmlns:a16="http://schemas.microsoft.com/office/drawing/2014/main" id="{124F31AB-5164-7446-E31D-3E645841B6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67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A7244-ABEC-E678-3165-B3FD711434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699DAF-5C9B-B792-3F1C-7AC4DF726003}"/>
              </a:ext>
            </a:extLst>
          </p:cNvPr>
          <p:cNvSpPr txBox="1"/>
          <p:nvPr/>
        </p:nvSpPr>
        <p:spPr>
          <a:xfrm>
            <a:off x="526943" y="1270801"/>
            <a:ext cx="6564079" cy="356693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Basic Need in Communication:</a:t>
            </a:r>
          </a:p>
          <a:p>
            <a:pPr marL="285750" marR="0" lvl="0" indent="-285750" algn="l" defTabSz="914400" rtl="0" eaLnBrk="1" fontAlgn="auto" latinLnBrk="0" hangingPunct="1">
              <a:lnSpc>
                <a:spcPct val="3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Need to be </a:t>
            </a: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heard</a:t>
            </a:r>
          </a:p>
          <a:p>
            <a:pPr marL="285750" marR="0" lvl="0" indent="-285750" algn="l" defTabSz="914400" rtl="0" eaLnBrk="1" fontAlgn="auto" latinLnBrk="0" hangingPunct="1">
              <a:lnSpc>
                <a:spcPct val="3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Need to be </a:t>
            </a: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felt</a:t>
            </a:r>
          </a:p>
          <a:p>
            <a:pPr marL="285750" marR="0" lvl="0" indent="-285750" algn="l" defTabSz="914400" rtl="0" eaLnBrk="1" fontAlgn="auto" latinLnBrk="0" hangingPunct="1">
              <a:lnSpc>
                <a:spcPct val="3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Need to be </a:t>
            </a: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understood</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2BF6C8FE-861E-B3E5-8C8B-1D8F8618901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pic>
        <p:nvPicPr>
          <p:cNvPr id="18434" name="Picture 2" descr="Focus on These 5 Communication Skills for Success at Work">
            <a:extLst>
              <a:ext uri="{FF2B5EF4-FFF2-40B4-BE49-F238E27FC236}">
                <a16:creationId xmlns:a16="http://schemas.microsoft.com/office/drawing/2014/main" id="{8C86D85A-9103-C443-A7F0-620E32DA6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921" y="-1"/>
            <a:ext cx="6564079" cy="656407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0549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0820E-FD28-4795-60CD-0D79E245614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01E89D4-D4CD-62EA-8515-1D34E44C5AE0}"/>
              </a:ext>
            </a:extLst>
          </p:cNvPr>
          <p:cNvSpPr>
            <a:spLocks noGrp="1"/>
          </p:cNvSpPr>
          <p:nvPr>
            <p:ph type="title"/>
          </p:nvPr>
        </p:nvSpPr>
        <p:spPr/>
        <p:txBody>
          <a:bodyPr/>
          <a:lstStyle/>
          <a:p>
            <a:r>
              <a:rPr lang="en-US" sz="2800">
                <a:solidFill>
                  <a:srgbClr val="005BAA"/>
                </a:solidFill>
              </a:rPr>
              <a:t>DOMINANCE</a:t>
            </a:r>
          </a:p>
        </p:txBody>
      </p:sp>
      <p:sp>
        <p:nvSpPr>
          <p:cNvPr id="25" name="Text Placeholder 24">
            <a:extLst>
              <a:ext uri="{FF2B5EF4-FFF2-40B4-BE49-F238E27FC236}">
                <a16:creationId xmlns:a16="http://schemas.microsoft.com/office/drawing/2014/main" id="{01FB0278-B246-EF6B-6DEC-0509EBA28477}"/>
              </a:ext>
            </a:extLst>
          </p:cNvPr>
          <p:cNvSpPr>
            <a:spLocks noGrp="1"/>
          </p:cNvSpPr>
          <p:nvPr>
            <p:ph type="body" sz="quarter" idx="13"/>
          </p:nvPr>
        </p:nvSpPr>
        <p:spPr>
          <a:xfrm>
            <a:off x="604813" y="1876345"/>
            <a:ext cx="5132599" cy="4020670"/>
          </a:xfrm>
        </p:spPr>
        <p:txBody>
          <a:bodyPr/>
          <a:lstStyle/>
          <a:p>
            <a:pPr marL="0" indent="0">
              <a:buNone/>
            </a:pPr>
            <a:r>
              <a:rPr lang="en-US" b="1" dirty="0">
                <a:solidFill>
                  <a:srgbClr val="00417C"/>
                </a:solidFill>
              </a:rPr>
              <a:t>COMMUNICATING WITH “D” STYLES:</a:t>
            </a:r>
            <a:endParaRPr lang="en-US" dirty="0">
              <a:solidFill>
                <a:srgbClr val="00417C"/>
              </a:solidFill>
            </a:endParaRPr>
          </a:p>
          <a:p>
            <a:r>
              <a:rPr lang="en-US" dirty="0">
                <a:solidFill>
                  <a:srgbClr val="00417C"/>
                </a:solidFill>
              </a:rPr>
              <a:t>Be direct and to the point.</a:t>
            </a:r>
          </a:p>
          <a:p>
            <a:r>
              <a:rPr lang="en-US" dirty="0">
                <a:solidFill>
                  <a:srgbClr val="00417C"/>
                </a:solidFill>
              </a:rPr>
              <a:t>Focus on results and key outcomes.</a:t>
            </a:r>
          </a:p>
          <a:p>
            <a:r>
              <a:rPr lang="en-US" dirty="0">
                <a:solidFill>
                  <a:srgbClr val="00417C"/>
                </a:solidFill>
              </a:rPr>
              <a:t>Present the bottom line early—don’t over-explain.</a:t>
            </a:r>
          </a:p>
          <a:p>
            <a:r>
              <a:rPr lang="en-US" dirty="0">
                <a:solidFill>
                  <a:srgbClr val="00417C"/>
                </a:solidFill>
              </a:rPr>
              <a:t>Show confidence and efficiency.</a:t>
            </a:r>
          </a:p>
          <a:p>
            <a:r>
              <a:rPr lang="en-US" dirty="0">
                <a:solidFill>
                  <a:srgbClr val="00417C"/>
                </a:solidFill>
              </a:rPr>
              <a:t>Avoid being overly emotional or hesitant.</a:t>
            </a:r>
          </a:p>
        </p:txBody>
      </p:sp>
      <p:sp>
        <p:nvSpPr>
          <p:cNvPr id="3" name="Rounded Rectangular Callout 9">
            <a:extLst>
              <a:ext uri="{FF2B5EF4-FFF2-40B4-BE49-F238E27FC236}">
                <a16:creationId xmlns:a16="http://schemas.microsoft.com/office/drawing/2014/main" id="{0260D2F1-D1C1-E8DC-078B-5041B1C9ED5B}"/>
              </a:ext>
            </a:extLst>
          </p:cNvPr>
          <p:cNvSpPr>
            <a:spLocks noChangeArrowheads="1"/>
          </p:cNvSpPr>
          <p:nvPr/>
        </p:nvSpPr>
        <p:spPr bwMode="auto">
          <a:xfrm>
            <a:off x="8697794" y="1133823"/>
            <a:ext cx="1597025" cy="1360488"/>
          </a:xfrm>
          <a:prstGeom prst="wedgeRoundRectCallout">
            <a:avLst>
              <a:gd name="adj1" fmla="val -40627"/>
              <a:gd name="adj2" fmla="val 105590"/>
              <a:gd name="adj3" fmla="val 16667"/>
            </a:avLst>
          </a:prstGeom>
          <a:solidFill>
            <a:schemeClr val="bg1"/>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en-US" sz="2400" i="1">
                <a:solidFill>
                  <a:srgbClr val="000000"/>
                </a:solidFill>
                <a:latin typeface="HelveticaNeueLT Std Blk Cn" panose="020B0806030702040204" pitchFamily="34" charset="0"/>
              </a:rPr>
              <a:t>“</a:t>
            </a:r>
            <a:r>
              <a:rPr lang="en-US" sz="2400" i="1">
                <a:solidFill>
                  <a:srgbClr val="000000"/>
                </a:solidFill>
                <a:latin typeface="HelveticaNeueLT Std Blk Cn" panose="020B0806030702040204" pitchFamily="34" charset="0"/>
              </a:rPr>
              <a:t>Don</a:t>
            </a:r>
            <a:r>
              <a:rPr lang="en-US" altLang="en-US" sz="2400" i="1">
                <a:solidFill>
                  <a:srgbClr val="000000"/>
                </a:solidFill>
                <a:latin typeface="HelveticaNeueLT Std Blk Cn" panose="020B0806030702040204" pitchFamily="34" charset="0"/>
              </a:rPr>
              <a:t>’</a:t>
            </a:r>
            <a:r>
              <a:rPr lang="en-US" sz="2400" i="1">
                <a:solidFill>
                  <a:srgbClr val="000000"/>
                </a:solidFill>
                <a:latin typeface="HelveticaNeueLT Std Blk Cn" panose="020B0806030702040204" pitchFamily="34" charset="0"/>
              </a:rPr>
              <a:t>t waste my time!</a:t>
            </a:r>
            <a:r>
              <a:rPr lang="en-US" altLang="en-US" sz="2400" i="1">
                <a:solidFill>
                  <a:srgbClr val="000000"/>
                </a:solidFill>
                <a:latin typeface="HelveticaNeueLT Std Blk Cn" panose="020B0806030702040204" pitchFamily="34" charset="0"/>
              </a:rPr>
              <a:t>”</a:t>
            </a:r>
            <a:endParaRPr lang="en-US" sz="2400" i="1">
              <a:solidFill>
                <a:srgbClr val="000000"/>
              </a:solidFill>
              <a:latin typeface="HelveticaNeueLT Std Blk Cn" panose="020B0806030702040204" pitchFamily="34" charset="0"/>
            </a:endParaRPr>
          </a:p>
        </p:txBody>
      </p:sp>
      <p:pic>
        <p:nvPicPr>
          <p:cNvPr id="4" name="Picture 2" descr="Image result for angry  manager png">
            <a:extLst>
              <a:ext uri="{FF2B5EF4-FFF2-40B4-BE49-F238E27FC236}">
                <a16:creationId xmlns:a16="http://schemas.microsoft.com/office/drawing/2014/main" id="{FDE6DC45-F654-2E7A-A1AA-A3A9FA4666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8546" l="0" r="100000"/>
                    </a14:imgEffect>
                  </a14:imgLayer>
                </a14:imgProps>
              </a:ext>
              <a:ext uri="{28A0092B-C50C-407E-A947-70E740481C1C}">
                <a14:useLocalDpi xmlns:a14="http://schemas.microsoft.com/office/drawing/2010/main" val="0"/>
              </a:ext>
            </a:extLst>
          </a:blip>
          <a:srcRect/>
          <a:stretch>
            <a:fillRect/>
          </a:stretch>
        </p:blipFill>
        <p:spPr bwMode="auto">
          <a:xfrm>
            <a:off x="7171768" y="3095918"/>
            <a:ext cx="3123050" cy="3762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
            <a:extLst>
              <a:ext uri="{FF2B5EF4-FFF2-40B4-BE49-F238E27FC236}">
                <a16:creationId xmlns:a16="http://schemas.microsoft.com/office/drawing/2014/main" id="{1101F884-93D3-CACD-E2D8-1135C8644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4">
            <a:extLst>
              <a:ext uri="{FF2B5EF4-FFF2-40B4-BE49-F238E27FC236}">
                <a16:creationId xmlns:a16="http://schemas.microsoft.com/office/drawing/2014/main" id="{4D143413-B8CD-AD23-B3EB-B9AC08E72E2A}"/>
              </a:ext>
            </a:extLst>
          </p:cNvPr>
          <p:cNvSpPr txBox="1">
            <a:spLocks/>
          </p:cNvSpPr>
          <p:nvPr/>
        </p:nvSpPr>
        <p:spPr>
          <a:xfrm>
            <a:off x="604812" y="1326617"/>
            <a:ext cx="6899554" cy="428704"/>
          </a:xfrm>
          <a:prstGeom prst="rect">
            <a:avLst/>
          </a:prstGeom>
        </p:spPr>
        <p:txBody>
          <a:bodyPr vert="horz" lIns="91440" tIns="45720" rIns="91440" bIns="45720" rtlCol="0">
            <a:noAutofit/>
          </a:bodyPr>
          <a:lstStyle>
            <a:lvl1pPr marL="347663" indent="-347663" algn="l" defTabSz="914400" rtl="0" eaLnBrk="1" latinLnBrk="0" hangingPunct="1">
              <a:lnSpc>
                <a:spcPct val="90000"/>
              </a:lnSpc>
              <a:spcBef>
                <a:spcPts val="1000"/>
              </a:spcBef>
              <a:buFont typeface="Arial" panose="020B0604020202020204" pitchFamily="34" charset="0"/>
              <a:buChar char="•"/>
              <a:defRPr sz="1800" b="0" i="0" kern="1200">
                <a:solidFill>
                  <a:schemeClr val="tx2"/>
                </a:solidFill>
                <a:latin typeface="HelveticaNeueLT Std Lt Cn" panose="020B0406020202030204" pitchFamily="34" charset="0"/>
                <a:ea typeface="+mn-ea"/>
                <a:cs typeface="+mn-cs"/>
              </a:defRPr>
            </a:lvl1pPr>
            <a:lvl2pPr marL="739775" indent="-282575"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417C"/>
                </a:solidFill>
              </a:rPr>
              <a:t>How do we communicate best with these customers?</a:t>
            </a:r>
          </a:p>
        </p:txBody>
      </p:sp>
    </p:spTree>
    <p:extLst>
      <p:ext uri="{BB962C8B-B14F-4D97-AF65-F5344CB8AC3E}">
        <p14:creationId xmlns:p14="http://schemas.microsoft.com/office/powerpoint/2010/main" val="347800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olidFill>
                  <a:srgbClr val="005BAA"/>
                </a:solidFill>
              </a:rPr>
              <a:t>DOMINANCE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PRIORITIES:</a:t>
            </a:r>
          </a:p>
        </p:txBody>
      </p:sp>
      <p:pic>
        <p:nvPicPr>
          <p:cNvPr id="8" name="Picture 4" descr="Image result for disc profile"/>
          <p:cNvPicPr>
            <a:picLocks noChangeAspect="1" noChangeArrowheads="1"/>
          </p:cNvPicPr>
          <p:nvPr/>
        </p:nvPicPr>
        <p:blipFill rotWithShape="1">
          <a:blip r:embed="rId3">
            <a:extLst>
              <a:ext uri="{28A0092B-C50C-407E-A947-70E740481C1C}">
                <a14:useLocalDpi xmlns:a14="http://schemas.microsoft.com/office/drawing/2010/main" val="0"/>
              </a:ext>
            </a:extLst>
          </a:blip>
          <a:srcRect b="2801"/>
          <a:stretch/>
        </p:blipFill>
        <p:spPr bwMode="auto">
          <a:xfrm>
            <a:off x="2154509" y="2428115"/>
            <a:ext cx="3427659" cy="347691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rot="18995084">
            <a:off x="1371719" y="2545461"/>
            <a:ext cx="3489833" cy="1779214"/>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6" descr="An unknown person with a hidden closed and masked face is an anonymous  character Vector | Premium Vector">
            <a:extLst>
              <a:ext uri="{FF2B5EF4-FFF2-40B4-BE49-F238E27FC236}">
                <a16:creationId xmlns:a16="http://schemas.microsoft.com/office/drawing/2014/main" id="{76F5FD93-CE1A-4811-E5B9-1E8F9450C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
            <a:extLst>
              <a:ext uri="{FF2B5EF4-FFF2-40B4-BE49-F238E27FC236}">
                <a16:creationId xmlns:a16="http://schemas.microsoft.com/office/drawing/2014/main" id="{D021D205-5211-F873-9F4E-846DD72F0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03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olidFill>
                  <a:srgbClr val="005BAA"/>
                </a:solidFill>
              </a:rPr>
              <a:t>DOMINANCE</a:t>
            </a:r>
          </a:p>
        </p:txBody>
      </p:sp>
      <p:sp>
        <p:nvSpPr>
          <p:cNvPr id="10" name="Text Placeholder 2"/>
          <p:cNvSpPr>
            <a:spLocks noGrp="1"/>
          </p:cNvSpPr>
          <p:nvPr>
            <p:ph type="body" sz="quarter" idx="13"/>
          </p:nvPr>
        </p:nvSpPr>
        <p:spPr>
          <a:xfrm>
            <a:off x="1977610" y="1721224"/>
            <a:ext cx="3849449" cy="4020670"/>
          </a:xfrm>
        </p:spPr>
        <p:txBody>
          <a:bodyPr/>
          <a:lstStyle/>
          <a:p>
            <a:pPr marL="0" indent="0">
              <a:buNone/>
            </a:pPr>
            <a:r>
              <a:rPr lang="en-US" b="1">
                <a:solidFill>
                  <a:srgbClr val="00417C"/>
                </a:solidFill>
              </a:rPr>
              <a:t>D-STYLE QUOTE:</a:t>
            </a:r>
          </a:p>
        </p:txBody>
      </p:sp>
      <p:pic>
        <p:nvPicPr>
          <p:cNvPr id="5" name="Picture 4"/>
          <p:cNvPicPr>
            <a:picLocks noChangeAspect="1"/>
          </p:cNvPicPr>
          <p:nvPr/>
        </p:nvPicPr>
        <p:blipFill rotWithShape="1">
          <a:blip r:embed="rId2"/>
          <a:srcRect t="23090"/>
          <a:stretch/>
        </p:blipFill>
        <p:spPr>
          <a:xfrm>
            <a:off x="2044720" y="2662177"/>
            <a:ext cx="8102558" cy="2191626"/>
          </a:xfrm>
          <a:prstGeom prst="rect">
            <a:avLst/>
          </a:prstGeom>
        </p:spPr>
      </p:pic>
      <p:pic>
        <p:nvPicPr>
          <p:cNvPr id="4" name="Picture 3" descr="D">
            <a:extLst>
              <a:ext uri="{FF2B5EF4-FFF2-40B4-BE49-F238E27FC236}">
                <a16:creationId xmlns:a16="http://schemas.microsoft.com/office/drawing/2014/main" id="{D4DF1983-8F0A-5006-3537-7D25FBFFF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69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1F851-824D-D2EE-5BD6-DCEF7531DAC3}"/>
            </a:ext>
          </a:extLst>
        </p:cNvPr>
        <p:cNvGrpSpPr/>
        <p:nvPr/>
      </p:nvGrpSpPr>
      <p:grpSpPr>
        <a:xfrm>
          <a:off x="0" y="0"/>
          <a:ext cx="0" cy="0"/>
          <a:chOff x="0" y="0"/>
          <a:chExt cx="0" cy="0"/>
        </a:xfrm>
      </p:grpSpPr>
      <p:sp>
        <p:nvSpPr>
          <p:cNvPr id="2" name="Arrow: Right 1">
            <a:extLst>
              <a:ext uri="{FF2B5EF4-FFF2-40B4-BE49-F238E27FC236}">
                <a16:creationId xmlns:a16="http://schemas.microsoft.com/office/drawing/2014/main" id="{FF59B92D-EAF5-8C4D-CE0B-BB9621FCA62F}"/>
              </a:ext>
            </a:extLst>
          </p:cNvPr>
          <p:cNvSpPr/>
          <p:nvPr/>
        </p:nvSpPr>
        <p:spPr>
          <a:xfrm flipH="1">
            <a:off x="8850088" y="1534887"/>
            <a:ext cx="2271165" cy="8001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098" name="Picture 2" descr="DiSC map showing fast-paced and outspoken at top, cautious and reflective at bottom, questioning and skeptical on the left, and accepting and warm at the right">
            <a:extLst>
              <a:ext uri="{FF2B5EF4-FFF2-40B4-BE49-F238E27FC236}">
                <a16:creationId xmlns:a16="http://schemas.microsoft.com/office/drawing/2014/main" id="{DB9F1272-224A-4541-DA7D-E95EEAF54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699" y="-130628"/>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87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417C"/>
                </a:solidFill>
                <a:latin typeface="Arial" panose="020B0604020202020204" pitchFamily="34" charset="0"/>
                <a:cs typeface="Arial" panose="020B0604020202020204" pitchFamily="34" charset="0"/>
              </a:rPr>
              <a:t>INFLUENCE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latin typeface="Arial" panose="020B0604020202020204" pitchFamily="34" charset="0"/>
                <a:cs typeface="Arial" panose="020B0604020202020204" pitchFamily="34" charset="0"/>
              </a:rPr>
              <a:t>CHARACTERISTICS:</a:t>
            </a:r>
            <a:endParaRPr lang="en-US">
              <a:solidFill>
                <a:srgbClr val="00417C"/>
              </a:solidFill>
              <a:latin typeface="Arial" panose="020B0604020202020204" pitchFamily="34" charset="0"/>
              <a:cs typeface="Arial" panose="020B0604020202020204" pitchFamily="34" charset="0"/>
            </a:endParaRPr>
          </a:p>
          <a:p>
            <a:r>
              <a:rPr lang="en-US">
                <a:solidFill>
                  <a:srgbClr val="00417C"/>
                </a:solidFill>
                <a:latin typeface="Arial" panose="020B0604020202020204" pitchFamily="34" charset="0"/>
                <a:cs typeface="Arial" panose="020B0604020202020204" pitchFamily="34" charset="0"/>
              </a:rPr>
              <a:t>Charming</a:t>
            </a:r>
          </a:p>
          <a:p>
            <a:r>
              <a:rPr lang="en-US">
                <a:solidFill>
                  <a:srgbClr val="00417C"/>
                </a:solidFill>
                <a:latin typeface="Arial" panose="020B0604020202020204" pitchFamily="34" charset="0"/>
                <a:cs typeface="Arial" panose="020B0604020202020204" pitchFamily="34" charset="0"/>
              </a:rPr>
              <a:t>Collaborative</a:t>
            </a:r>
          </a:p>
          <a:p>
            <a:r>
              <a:rPr lang="en-US">
                <a:solidFill>
                  <a:srgbClr val="00417C"/>
                </a:solidFill>
                <a:latin typeface="Arial" panose="020B0604020202020204" pitchFamily="34" charset="0"/>
                <a:cs typeface="Arial" panose="020B0604020202020204" pitchFamily="34" charset="0"/>
              </a:rPr>
              <a:t>Energizing</a:t>
            </a:r>
          </a:p>
          <a:p>
            <a:r>
              <a:rPr lang="en-US">
                <a:solidFill>
                  <a:srgbClr val="00417C"/>
                </a:solidFill>
                <a:latin typeface="Arial" panose="020B0604020202020204" pitchFamily="34" charset="0"/>
                <a:cs typeface="Arial" panose="020B0604020202020204" pitchFamily="34" charset="0"/>
              </a:rPr>
              <a:t>Trusting</a:t>
            </a:r>
          </a:p>
          <a:p>
            <a:r>
              <a:rPr lang="en-US">
                <a:solidFill>
                  <a:srgbClr val="00417C"/>
                </a:solidFill>
                <a:latin typeface="Arial" panose="020B0604020202020204" pitchFamily="34" charset="0"/>
                <a:cs typeface="Arial" panose="020B0604020202020204" pitchFamily="34" charset="0"/>
              </a:rPr>
              <a:t>Enthusiastic</a:t>
            </a:r>
          </a:p>
          <a:p>
            <a:r>
              <a:rPr lang="en-US">
                <a:solidFill>
                  <a:srgbClr val="00417C"/>
                </a:solidFill>
                <a:latin typeface="Arial" panose="020B0604020202020204" pitchFamily="34" charset="0"/>
                <a:cs typeface="Arial" panose="020B0604020202020204" pitchFamily="34" charset="0"/>
              </a:rPr>
              <a:t>Impulsive</a:t>
            </a:r>
          </a:p>
          <a:p>
            <a:r>
              <a:rPr lang="en-US">
                <a:solidFill>
                  <a:srgbClr val="00417C"/>
                </a:solidFill>
                <a:latin typeface="Arial" panose="020B0604020202020204" pitchFamily="34" charset="0"/>
                <a:cs typeface="Arial" panose="020B0604020202020204" pitchFamily="34" charset="0"/>
              </a:rPr>
              <a:t>Optimistic</a:t>
            </a:r>
          </a:p>
          <a:p>
            <a:r>
              <a:rPr lang="en-US">
                <a:solidFill>
                  <a:srgbClr val="00417C"/>
                </a:solidFill>
                <a:latin typeface="Arial" panose="020B0604020202020204" pitchFamily="34" charset="0"/>
                <a:cs typeface="Arial" panose="020B0604020202020204" pitchFamily="34" charset="0"/>
              </a:rPr>
              <a:t>Persuasive</a:t>
            </a:r>
          </a:p>
        </p:txBody>
      </p:sp>
      <p:pic>
        <p:nvPicPr>
          <p:cNvPr id="27" name="Picture 26"/>
          <p:cNvPicPr>
            <a:picLocks noChangeAspect="1"/>
          </p:cNvPicPr>
          <p:nvPr/>
        </p:nvPicPr>
        <p:blipFill>
          <a:blip r:embed="rId3"/>
          <a:stretch>
            <a:fillRect/>
          </a:stretch>
        </p:blipFill>
        <p:spPr>
          <a:xfrm>
            <a:off x="5668809" y="4209162"/>
            <a:ext cx="1733477" cy="1751763"/>
          </a:xfrm>
          <a:prstGeom prst="rect">
            <a:avLst/>
          </a:prstGeom>
        </p:spPr>
      </p:pic>
      <p:pic>
        <p:nvPicPr>
          <p:cNvPr id="3" name="Picture 6" descr="An unknown person with a hidden closed and masked face is an anonymous  character Vector | Premium Vector">
            <a:extLst>
              <a:ext uri="{FF2B5EF4-FFF2-40B4-BE49-F238E27FC236}">
                <a16:creationId xmlns:a16="http://schemas.microsoft.com/office/drawing/2014/main" id="{5D838D3E-A4DD-32D0-D92C-A2BCE813B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
            <a:extLst>
              <a:ext uri="{FF2B5EF4-FFF2-40B4-BE49-F238E27FC236}">
                <a16:creationId xmlns:a16="http://schemas.microsoft.com/office/drawing/2014/main" id="{D77751A2-6E4B-4A65-DCF6-427560B51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79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INFLUENCE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p>
          <a:p>
            <a:endParaRPr lang="en-US">
              <a:solidFill>
                <a:srgbClr val="00417C"/>
              </a:solidFill>
            </a:endParaRPr>
          </a:p>
        </p:txBody>
      </p:sp>
      <p:pic>
        <p:nvPicPr>
          <p:cNvPr id="10" name="Picture 2" descr="Image result for DISC STEAD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06" y="2358057"/>
            <a:ext cx="4424712" cy="3247443"/>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rot="18995084">
            <a:off x="3760081" y="2127582"/>
            <a:ext cx="2231314" cy="2096091"/>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C0FF2C8E-84E6-5768-22DC-BD5B5A2354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
            <a:extLst>
              <a:ext uri="{FF2B5EF4-FFF2-40B4-BE49-F238E27FC236}">
                <a16:creationId xmlns:a16="http://schemas.microsoft.com/office/drawing/2014/main" id="{6D6CF437-A8F8-4073-6D5F-E441C1FE7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80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INFLUENCE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MOTIVATORS:</a:t>
            </a:r>
            <a:endParaRPr lang="en-US">
              <a:solidFill>
                <a:srgbClr val="00417C"/>
              </a:solidFill>
            </a:endParaRPr>
          </a:p>
          <a:p>
            <a:r>
              <a:rPr lang="en-US">
                <a:solidFill>
                  <a:srgbClr val="00417C"/>
                </a:solidFill>
              </a:rPr>
              <a:t>Motivated by social recognition, group activities, and relationships</a:t>
            </a:r>
          </a:p>
          <a:p>
            <a:r>
              <a:rPr lang="en-US">
                <a:solidFill>
                  <a:srgbClr val="00417C"/>
                </a:solidFill>
              </a:rPr>
              <a:t>Values coaching and counseling, freedom of expression and individuality</a:t>
            </a:r>
          </a:p>
        </p:txBody>
      </p:sp>
      <p:pic>
        <p:nvPicPr>
          <p:cNvPr id="3" name="Picture 2">
            <a:extLst>
              <a:ext uri="{FF2B5EF4-FFF2-40B4-BE49-F238E27FC236}">
                <a16:creationId xmlns:a16="http://schemas.microsoft.com/office/drawing/2014/main" id="{8BFA6A93-B807-4543-91A3-1945531E7571}"/>
              </a:ext>
            </a:extLst>
          </p:cNvPr>
          <p:cNvPicPr>
            <a:picLocks noChangeAspect="1"/>
          </p:cNvPicPr>
          <p:nvPr/>
        </p:nvPicPr>
        <p:blipFill>
          <a:blip r:embed="rId3"/>
          <a:stretch>
            <a:fillRect/>
          </a:stretch>
        </p:blipFill>
        <p:spPr>
          <a:xfrm>
            <a:off x="5229261" y="4209162"/>
            <a:ext cx="1733477" cy="1751763"/>
          </a:xfrm>
          <a:prstGeom prst="rect">
            <a:avLst/>
          </a:prstGeom>
        </p:spPr>
      </p:pic>
      <p:pic>
        <p:nvPicPr>
          <p:cNvPr id="5" name="Picture 6" descr="An unknown person with a hidden closed and masked face is an anonymous  character Vector | Premium Vector">
            <a:extLst>
              <a:ext uri="{FF2B5EF4-FFF2-40B4-BE49-F238E27FC236}">
                <a16:creationId xmlns:a16="http://schemas.microsoft.com/office/drawing/2014/main" id="{360DA89C-2B7A-772F-8D6C-394C9CD35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
            <a:extLst>
              <a:ext uri="{FF2B5EF4-FFF2-40B4-BE49-F238E27FC236}">
                <a16:creationId xmlns:a16="http://schemas.microsoft.com/office/drawing/2014/main" id="{EEEC17EF-114A-5CD8-2AB9-EB06D59AF8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61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FBED1-52EE-B827-3842-25F7FF140D7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39002A7-7128-E038-B9AD-7213EB152A5A}"/>
              </a:ext>
            </a:extLst>
          </p:cNvPr>
          <p:cNvSpPr>
            <a:spLocks noGrp="1"/>
          </p:cNvSpPr>
          <p:nvPr>
            <p:ph type="title"/>
          </p:nvPr>
        </p:nvSpPr>
        <p:spPr/>
        <p:txBody>
          <a:bodyPr/>
          <a:lstStyle/>
          <a:p>
            <a:r>
              <a:rPr lang="en-US" sz="2800">
                <a:solidFill>
                  <a:srgbClr val="005BAA"/>
                </a:solidFill>
              </a:rPr>
              <a:t>INFLUENCE</a:t>
            </a:r>
          </a:p>
        </p:txBody>
      </p:sp>
      <p:sp>
        <p:nvSpPr>
          <p:cNvPr id="25" name="Text Placeholder 24">
            <a:extLst>
              <a:ext uri="{FF2B5EF4-FFF2-40B4-BE49-F238E27FC236}">
                <a16:creationId xmlns:a16="http://schemas.microsoft.com/office/drawing/2014/main" id="{5F084FFC-F496-7175-9D0B-D83B7F7AE587}"/>
              </a:ext>
            </a:extLst>
          </p:cNvPr>
          <p:cNvSpPr>
            <a:spLocks noGrp="1"/>
          </p:cNvSpPr>
          <p:nvPr>
            <p:ph type="body" sz="quarter" idx="13"/>
          </p:nvPr>
        </p:nvSpPr>
        <p:spPr>
          <a:xfrm>
            <a:off x="604812" y="1833241"/>
            <a:ext cx="5491187" cy="4020670"/>
          </a:xfrm>
        </p:spPr>
        <p:txBody>
          <a:bodyPr/>
          <a:lstStyle/>
          <a:p>
            <a:pPr marL="0" indent="0">
              <a:buNone/>
            </a:pPr>
            <a:r>
              <a:rPr lang="en-US" b="1" dirty="0">
                <a:solidFill>
                  <a:srgbClr val="00417C"/>
                </a:solidFill>
              </a:rPr>
              <a:t>COMMUNICATING WITH “I” STYLES:</a:t>
            </a:r>
            <a:endParaRPr lang="en-US" dirty="0">
              <a:solidFill>
                <a:srgbClr val="00417C"/>
              </a:solidFill>
            </a:endParaRPr>
          </a:p>
          <a:p>
            <a:r>
              <a:rPr lang="en-US" dirty="0">
                <a:solidFill>
                  <a:srgbClr val="00417C"/>
                </a:solidFill>
              </a:rPr>
              <a:t>Be enthusiastic and friendly.</a:t>
            </a:r>
          </a:p>
          <a:p>
            <a:r>
              <a:rPr lang="en-US" dirty="0">
                <a:solidFill>
                  <a:srgbClr val="00417C"/>
                </a:solidFill>
              </a:rPr>
              <a:t>Engage in small talk before getting to business.</a:t>
            </a:r>
          </a:p>
          <a:p>
            <a:r>
              <a:rPr lang="en-US" dirty="0">
                <a:solidFill>
                  <a:srgbClr val="00417C"/>
                </a:solidFill>
              </a:rPr>
              <a:t>Use expressive language and gestures.</a:t>
            </a:r>
          </a:p>
          <a:p>
            <a:r>
              <a:rPr lang="en-US" dirty="0">
                <a:solidFill>
                  <a:srgbClr val="00417C"/>
                </a:solidFill>
              </a:rPr>
              <a:t>Allow them to talk and share their ideas.</a:t>
            </a:r>
          </a:p>
          <a:p>
            <a:r>
              <a:rPr lang="en-US" dirty="0">
                <a:solidFill>
                  <a:srgbClr val="00417C"/>
                </a:solidFill>
              </a:rPr>
              <a:t>Avoid being too rigid, formal, or data-heavy.</a:t>
            </a:r>
          </a:p>
        </p:txBody>
      </p:sp>
      <p:pic>
        <p:nvPicPr>
          <p:cNvPr id="9" name="Picture 12" descr="smiling woma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11301" y="2402319"/>
            <a:ext cx="2779010" cy="416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ular Callout 10"/>
          <p:cNvSpPr>
            <a:spLocks noChangeArrowheads="1"/>
          </p:cNvSpPr>
          <p:nvPr/>
        </p:nvSpPr>
        <p:spPr bwMode="auto">
          <a:xfrm>
            <a:off x="8155931" y="891655"/>
            <a:ext cx="2042088" cy="1186612"/>
          </a:xfrm>
          <a:prstGeom prst="wedgeRoundRectCallout">
            <a:avLst>
              <a:gd name="adj1" fmla="val 52142"/>
              <a:gd name="adj2" fmla="val 90494"/>
              <a:gd name="adj3" fmla="val 16667"/>
            </a:avLst>
          </a:prstGeom>
          <a:solidFill>
            <a:schemeClr val="bg1"/>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en-US" sz="2200" i="1">
                <a:solidFill>
                  <a:srgbClr val="000000"/>
                </a:solidFill>
                <a:latin typeface="HelveticaNeueLT Std Blk Cn" panose="020B0806030702040204" pitchFamily="34" charset="0"/>
              </a:rPr>
              <a:t>“</a:t>
            </a:r>
            <a:r>
              <a:rPr lang="en-US" sz="2200" i="1">
                <a:solidFill>
                  <a:srgbClr val="000000"/>
                </a:solidFill>
                <a:latin typeface="HelveticaNeueLT Std Blk Cn" panose="020B0806030702040204" pitchFamily="34" charset="0"/>
              </a:rPr>
              <a:t>I LOVE red … don</a:t>
            </a:r>
            <a:r>
              <a:rPr lang="en-US" altLang="en-US" sz="2200" i="1">
                <a:solidFill>
                  <a:srgbClr val="000000"/>
                </a:solidFill>
                <a:latin typeface="HelveticaNeueLT Std Blk Cn" panose="020B0806030702040204" pitchFamily="34" charset="0"/>
              </a:rPr>
              <a:t>’</a:t>
            </a:r>
            <a:r>
              <a:rPr lang="en-US" sz="2200" i="1">
                <a:solidFill>
                  <a:srgbClr val="000000"/>
                </a:solidFill>
                <a:latin typeface="HelveticaNeueLT Std Blk Cn" panose="020B0806030702040204" pitchFamily="34" charset="0"/>
              </a:rPr>
              <a:t>t you?</a:t>
            </a:r>
            <a:r>
              <a:rPr lang="en-US" altLang="en-US" sz="2200" i="1">
                <a:solidFill>
                  <a:srgbClr val="000000"/>
                </a:solidFill>
                <a:latin typeface="HelveticaNeueLT Std Blk Cn" panose="020B0806030702040204" pitchFamily="34" charset="0"/>
              </a:rPr>
              <a:t>”</a:t>
            </a:r>
            <a:endParaRPr lang="en-US" sz="2200" i="1">
              <a:solidFill>
                <a:srgbClr val="000000"/>
              </a:solidFill>
              <a:latin typeface="HelveticaNeueLT Std Blk Cn" panose="020B0806030702040204" pitchFamily="34" charset="0"/>
            </a:endParaRPr>
          </a:p>
        </p:txBody>
      </p:sp>
      <p:pic>
        <p:nvPicPr>
          <p:cNvPr id="3" name="Picture 2" descr="I">
            <a:extLst>
              <a:ext uri="{FF2B5EF4-FFF2-40B4-BE49-F238E27FC236}">
                <a16:creationId xmlns:a16="http://schemas.microsoft.com/office/drawing/2014/main" id="{93F8453B-991B-799D-85D9-5A93D5714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4">
            <a:extLst>
              <a:ext uri="{FF2B5EF4-FFF2-40B4-BE49-F238E27FC236}">
                <a16:creationId xmlns:a16="http://schemas.microsoft.com/office/drawing/2014/main" id="{0E531F39-974F-6FFB-1E0B-B18033F456DD}"/>
              </a:ext>
            </a:extLst>
          </p:cNvPr>
          <p:cNvSpPr txBox="1">
            <a:spLocks/>
          </p:cNvSpPr>
          <p:nvPr/>
        </p:nvSpPr>
        <p:spPr>
          <a:xfrm>
            <a:off x="604812" y="1326617"/>
            <a:ext cx="6899554" cy="428704"/>
          </a:xfrm>
          <a:prstGeom prst="rect">
            <a:avLst/>
          </a:prstGeom>
        </p:spPr>
        <p:txBody>
          <a:bodyPr vert="horz" lIns="91440" tIns="45720" rIns="91440" bIns="45720" rtlCol="0">
            <a:noAutofit/>
          </a:bodyPr>
          <a:lstStyle>
            <a:lvl1pPr marL="347663" indent="-347663" algn="l" defTabSz="914400" rtl="0" eaLnBrk="1" latinLnBrk="0" hangingPunct="1">
              <a:lnSpc>
                <a:spcPct val="90000"/>
              </a:lnSpc>
              <a:spcBef>
                <a:spcPts val="1000"/>
              </a:spcBef>
              <a:buFont typeface="Arial" panose="020B0604020202020204" pitchFamily="34" charset="0"/>
              <a:buChar char="•"/>
              <a:defRPr sz="1800" b="0" i="0" kern="1200">
                <a:solidFill>
                  <a:schemeClr val="tx2"/>
                </a:solidFill>
                <a:latin typeface="HelveticaNeueLT Std Lt Cn" panose="020B0406020202030204" pitchFamily="34" charset="0"/>
                <a:ea typeface="+mn-ea"/>
                <a:cs typeface="+mn-cs"/>
              </a:defRPr>
            </a:lvl1pPr>
            <a:lvl2pPr marL="739775" indent="-282575"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417C"/>
                </a:solidFill>
              </a:rPr>
              <a:t>How do we communicate best with these customers?</a:t>
            </a:r>
          </a:p>
        </p:txBody>
      </p:sp>
    </p:spTree>
    <p:extLst>
      <p:ext uri="{BB962C8B-B14F-4D97-AF65-F5344CB8AC3E}">
        <p14:creationId xmlns:p14="http://schemas.microsoft.com/office/powerpoint/2010/main" val="43048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INFLUENCE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PRIORITIES:</a:t>
            </a:r>
          </a:p>
          <a:p>
            <a:endParaRPr lang="en-US">
              <a:solidFill>
                <a:srgbClr val="00417C"/>
              </a:solidFill>
            </a:endParaRPr>
          </a:p>
        </p:txBody>
      </p:sp>
      <p:pic>
        <p:nvPicPr>
          <p:cNvPr id="7" name="Picture 4" descr="Image result for disc profile"/>
          <p:cNvPicPr>
            <a:picLocks noChangeAspect="1" noChangeArrowheads="1"/>
          </p:cNvPicPr>
          <p:nvPr/>
        </p:nvPicPr>
        <p:blipFill rotWithShape="1">
          <a:blip r:embed="rId3">
            <a:extLst>
              <a:ext uri="{28A0092B-C50C-407E-A947-70E740481C1C}">
                <a14:useLocalDpi xmlns:a14="http://schemas.microsoft.com/office/drawing/2010/main" val="0"/>
              </a:ext>
            </a:extLst>
          </a:blip>
          <a:srcRect b="2801"/>
          <a:stretch/>
        </p:blipFill>
        <p:spPr bwMode="auto">
          <a:xfrm>
            <a:off x="2154509" y="2428115"/>
            <a:ext cx="3427659" cy="347691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rot="2651031">
            <a:off x="2894970" y="2664437"/>
            <a:ext cx="3385655" cy="1708001"/>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51332B6A-3A07-1D88-03A5-960AEFEA7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
            <a:extLst>
              <a:ext uri="{FF2B5EF4-FFF2-40B4-BE49-F238E27FC236}">
                <a16:creationId xmlns:a16="http://schemas.microsoft.com/office/drawing/2014/main" id="{5B4A5D8A-9E08-209D-6F76-3362BC9B6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3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INFLUENCE</a:t>
            </a:r>
          </a:p>
        </p:txBody>
      </p:sp>
      <p:sp>
        <p:nvSpPr>
          <p:cNvPr id="3" name="Text Placeholder 2"/>
          <p:cNvSpPr>
            <a:spLocks noGrp="1"/>
          </p:cNvSpPr>
          <p:nvPr>
            <p:ph type="body" sz="quarter" idx="13"/>
          </p:nvPr>
        </p:nvSpPr>
        <p:spPr/>
        <p:txBody>
          <a:bodyPr/>
          <a:lstStyle/>
          <a:p>
            <a:pPr marL="0" indent="0">
              <a:buNone/>
            </a:pPr>
            <a:r>
              <a:rPr lang="en-US" b="1">
                <a:solidFill>
                  <a:srgbClr val="00417C"/>
                </a:solidFill>
              </a:rPr>
              <a:t>I-STYLE QUOTE:</a:t>
            </a:r>
          </a:p>
          <a:p>
            <a:pPr marL="0" indent="0">
              <a:buNone/>
            </a:pPr>
            <a:endParaRPr lang="en-US">
              <a:solidFill>
                <a:srgbClr val="00417C"/>
              </a:solidFill>
            </a:endParaRPr>
          </a:p>
        </p:txBody>
      </p:sp>
      <p:pic>
        <p:nvPicPr>
          <p:cNvPr id="4" name="Picture 3"/>
          <p:cNvPicPr>
            <a:picLocks noChangeAspect="1"/>
          </p:cNvPicPr>
          <p:nvPr/>
        </p:nvPicPr>
        <p:blipFill rotWithShape="1">
          <a:blip r:embed="rId2"/>
          <a:srcRect t="26334"/>
          <a:stretch/>
        </p:blipFill>
        <p:spPr>
          <a:xfrm>
            <a:off x="2047060" y="2685328"/>
            <a:ext cx="7938037" cy="2144381"/>
          </a:xfrm>
          <a:prstGeom prst="rect">
            <a:avLst/>
          </a:prstGeom>
        </p:spPr>
      </p:pic>
      <p:pic>
        <p:nvPicPr>
          <p:cNvPr id="2" name="Picture 1" descr="I">
            <a:extLst>
              <a:ext uri="{FF2B5EF4-FFF2-40B4-BE49-F238E27FC236}">
                <a16:creationId xmlns:a16="http://schemas.microsoft.com/office/drawing/2014/main" id="{037AD12B-CA51-B162-E2A1-3BD0BC85A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37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1CB7-3C10-2DF7-F38A-83439C832039}"/>
            </a:ext>
          </a:extLst>
        </p:cNvPr>
        <p:cNvGrpSpPr/>
        <p:nvPr/>
      </p:nvGrpSpPr>
      <p:grpSpPr>
        <a:xfrm>
          <a:off x="0" y="0"/>
          <a:ext cx="0" cy="0"/>
          <a:chOff x="0" y="0"/>
          <a:chExt cx="0" cy="0"/>
        </a:xfrm>
      </p:grpSpPr>
      <p:sp>
        <p:nvSpPr>
          <p:cNvPr id="11" name="Text Placeholder 1">
            <a:extLst>
              <a:ext uri="{FF2B5EF4-FFF2-40B4-BE49-F238E27FC236}">
                <a16:creationId xmlns:a16="http://schemas.microsoft.com/office/drawing/2014/main" id="{3ED380FC-89D4-0FE1-A6A5-00DD48CAF6FF}"/>
              </a:ext>
            </a:extLst>
          </p:cNvPr>
          <p:cNvSpPr txBox="1">
            <a:spLocks/>
          </p:cNvSpPr>
          <p:nvPr/>
        </p:nvSpPr>
        <p:spPr>
          <a:xfrm flipH="1">
            <a:off x="467433" y="1229738"/>
            <a:ext cx="11583539" cy="1172268"/>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2400" kern="1200">
                <a:solidFill>
                  <a:srgbClr val="464D6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464D6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464D6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464D6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464D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FF0000"/>
                </a:solidFill>
                <a:effectLst/>
                <a:uLnTx/>
                <a:uFillTx/>
                <a:latin typeface="Arial MT"/>
                <a:ea typeface="Open Sans Regular"/>
                <a:cs typeface="Arial" panose="020B0604020202020204" pitchFamily="34" charset="0"/>
              </a:rPr>
              <a:t>Effective</a:t>
            </a:r>
            <a:r>
              <a:rPr kumimoji="0" lang="en-US" sz="1800" b="1"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 C</a:t>
            </a:r>
            <a:r>
              <a:rPr lang="en-US" sz="1800" b="1" err="1">
                <a:solidFill>
                  <a:srgbClr val="00417C"/>
                </a:solidFill>
                <a:latin typeface="Arial MT"/>
                <a:ea typeface="Open Sans Regular"/>
                <a:cs typeface="Arial" panose="020B0604020202020204" pitchFamily="34" charset="0"/>
              </a:rPr>
              <a:t>ommunication</a:t>
            </a:r>
            <a:r>
              <a:rPr lang="en-US" sz="1800" b="1">
                <a:solidFill>
                  <a:srgbClr val="00417C"/>
                </a:solidFill>
                <a:latin typeface="Arial MT"/>
                <a:ea typeface="Open Sans Regular"/>
                <a:cs typeface="Arial" panose="020B0604020202020204" pitchFamily="34" charset="0"/>
              </a:rPr>
              <a:t> means…</a:t>
            </a:r>
            <a:endParaRPr kumimoji="0" lang="en-US" sz="1800" b="1"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US" sz="1800" b="1">
              <a:solidFill>
                <a:srgbClr val="00417C"/>
              </a:solidFill>
              <a:latin typeface="Arial MT"/>
              <a:ea typeface="Open Sans Regular"/>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800">
                <a:solidFill>
                  <a:srgbClr val="00417C"/>
                </a:solidFill>
                <a:latin typeface="Arial MT"/>
                <a:ea typeface="Open Sans Regular"/>
                <a:cs typeface="Arial" panose="020B0604020202020204" pitchFamily="34" charset="0"/>
              </a:rPr>
              <a:t>a 2-way process of</a:t>
            </a:r>
            <a:r>
              <a:rPr kumimoji="0" lang="en-US" sz="1800"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 sharing information, thoughts, feelings, ideas so that </a:t>
            </a:r>
            <a:r>
              <a:rPr kumimoji="0" lang="en-US" sz="1800" b="1" i="0" u="none" strike="noStrike" kern="1200" cap="none" spc="0" normalizeH="0" baseline="0" noProof="0">
                <a:ln>
                  <a:noFill/>
                </a:ln>
                <a:solidFill>
                  <a:srgbClr val="FF0000"/>
                </a:solidFill>
                <a:effectLst/>
                <a:uLnTx/>
                <a:uFillTx/>
                <a:latin typeface="Arial MT"/>
                <a:ea typeface="Open Sans Regular"/>
                <a:cs typeface="Arial" panose="020B0604020202020204" pitchFamily="34" charset="0"/>
              </a:rPr>
              <a:t>results</a:t>
            </a:r>
            <a:r>
              <a:rPr kumimoji="0" lang="en-US" sz="1800"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 can be achieved.</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 </a:t>
            </a:r>
          </a:p>
        </p:txBody>
      </p:sp>
      <p:sp>
        <p:nvSpPr>
          <p:cNvPr id="13" name="Title 1">
            <a:extLst>
              <a:ext uri="{FF2B5EF4-FFF2-40B4-BE49-F238E27FC236}">
                <a16:creationId xmlns:a16="http://schemas.microsoft.com/office/drawing/2014/main" id="{E6FE71CB-A95E-F392-F346-0866450E7112}"/>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pic>
        <p:nvPicPr>
          <p:cNvPr id="1028" name="Picture 4" descr="The Evolving Scope of 'Digital Experience'">
            <a:extLst>
              <a:ext uri="{FF2B5EF4-FFF2-40B4-BE49-F238E27FC236}">
                <a16:creationId xmlns:a16="http://schemas.microsoft.com/office/drawing/2014/main" id="{54049965-69A4-9B35-080C-A09D9FF5E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549050"/>
            <a:ext cx="609600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02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E8575-20F9-0617-68D1-732848B6B1D6}"/>
            </a:ext>
          </a:extLst>
        </p:cNvPr>
        <p:cNvGrpSpPr/>
        <p:nvPr/>
      </p:nvGrpSpPr>
      <p:grpSpPr>
        <a:xfrm>
          <a:off x="0" y="0"/>
          <a:ext cx="0" cy="0"/>
          <a:chOff x="0" y="0"/>
          <a:chExt cx="0" cy="0"/>
        </a:xfrm>
      </p:grpSpPr>
      <p:sp>
        <p:nvSpPr>
          <p:cNvPr id="3" name="Arrow: Right 2">
            <a:extLst>
              <a:ext uri="{FF2B5EF4-FFF2-40B4-BE49-F238E27FC236}">
                <a16:creationId xmlns:a16="http://schemas.microsoft.com/office/drawing/2014/main" id="{621E14A7-7671-8E9F-6D15-8F36171F118F}"/>
              </a:ext>
            </a:extLst>
          </p:cNvPr>
          <p:cNvSpPr/>
          <p:nvPr/>
        </p:nvSpPr>
        <p:spPr>
          <a:xfrm flipH="1">
            <a:off x="8707917" y="4408712"/>
            <a:ext cx="2271165" cy="8001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2" descr="DiSC map showing fast-paced and outspoken at top, cautious and reflective at bottom, questioning and skeptical on the left, and accepting and warm at the right">
            <a:extLst>
              <a:ext uri="{FF2B5EF4-FFF2-40B4-BE49-F238E27FC236}">
                <a16:creationId xmlns:a16="http://schemas.microsoft.com/office/drawing/2014/main" id="{F012074F-B787-244C-E3D4-D5C49CA6D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699" y="-130628"/>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7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5388862" y="4530088"/>
            <a:ext cx="1661667" cy="1567293"/>
          </a:xfrm>
          <a:prstGeom prst="rect">
            <a:avLst/>
          </a:prstGeom>
        </p:spPr>
      </p:pic>
      <p:sp>
        <p:nvSpPr>
          <p:cNvPr id="8" name="Title 7"/>
          <p:cNvSpPr>
            <a:spLocks noGrp="1"/>
          </p:cNvSpPr>
          <p:nvPr>
            <p:ph type="title"/>
          </p:nvPr>
        </p:nvSpPr>
        <p:spPr/>
        <p:txBody>
          <a:bodyPr/>
          <a:lstStyle/>
          <a:p>
            <a:r>
              <a:rPr lang="en-US" sz="2800">
                <a:solidFill>
                  <a:srgbClr val="005BAA"/>
                </a:solidFill>
              </a:rPr>
              <a:t>STEADINESS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endParaRPr lang="en-US">
              <a:solidFill>
                <a:srgbClr val="00417C"/>
              </a:solidFill>
            </a:endParaRPr>
          </a:p>
          <a:p>
            <a:r>
              <a:rPr lang="en-US">
                <a:solidFill>
                  <a:srgbClr val="00417C"/>
                </a:solidFill>
              </a:rPr>
              <a:t>Calm</a:t>
            </a:r>
          </a:p>
          <a:p>
            <a:r>
              <a:rPr lang="en-US">
                <a:solidFill>
                  <a:srgbClr val="00417C"/>
                </a:solidFill>
              </a:rPr>
              <a:t>Patient</a:t>
            </a:r>
          </a:p>
          <a:p>
            <a:r>
              <a:rPr lang="en-US">
                <a:solidFill>
                  <a:srgbClr val="00417C"/>
                </a:solidFill>
              </a:rPr>
              <a:t>Predictable</a:t>
            </a:r>
          </a:p>
          <a:p>
            <a:r>
              <a:rPr lang="en-US">
                <a:solidFill>
                  <a:srgbClr val="00417C"/>
                </a:solidFill>
              </a:rPr>
              <a:t>Deliberate</a:t>
            </a:r>
          </a:p>
          <a:p>
            <a:r>
              <a:rPr lang="en-US">
                <a:solidFill>
                  <a:srgbClr val="00417C"/>
                </a:solidFill>
              </a:rPr>
              <a:t>Stable</a:t>
            </a:r>
          </a:p>
          <a:p>
            <a:r>
              <a:rPr lang="en-US">
                <a:solidFill>
                  <a:srgbClr val="00417C"/>
                </a:solidFill>
              </a:rPr>
              <a:t>Warm</a:t>
            </a:r>
          </a:p>
          <a:p>
            <a:r>
              <a:rPr lang="en-US">
                <a:solidFill>
                  <a:srgbClr val="00417C"/>
                </a:solidFill>
              </a:rPr>
              <a:t>Passive</a:t>
            </a:r>
          </a:p>
          <a:p>
            <a:r>
              <a:rPr lang="en-US">
                <a:solidFill>
                  <a:srgbClr val="00417C"/>
                </a:solidFill>
              </a:rPr>
              <a:t>Loyal</a:t>
            </a:r>
          </a:p>
        </p:txBody>
      </p:sp>
      <p:pic>
        <p:nvPicPr>
          <p:cNvPr id="3" name="Picture 6" descr="An unknown person with a hidden closed and masked face is an anonymous  character Vector | Premium Vector">
            <a:extLst>
              <a:ext uri="{FF2B5EF4-FFF2-40B4-BE49-F238E27FC236}">
                <a16:creationId xmlns:a16="http://schemas.microsoft.com/office/drawing/2014/main" id="{B5EBCE2F-54DE-85CA-C460-19F423C4D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
            <a:extLst>
              <a:ext uri="{FF2B5EF4-FFF2-40B4-BE49-F238E27FC236}">
                <a16:creationId xmlns:a16="http://schemas.microsoft.com/office/drawing/2014/main" id="{09EA3B69-E2F0-04BA-317F-88FF5B408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64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Image result for DISC STEAD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06" y="2358057"/>
            <a:ext cx="4424712" cy="324744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sz="2800">
                <a:solidFill>
                  <a:srgbClr val="005BAA"/>
                </a:solidFill>
              </a:rPr>
              <a:t>STEADINESS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endParaRPr lang="en-US">
              <a:solidFill>
                <a:srgbClr val="00417C"/>
              </a:solidFill>
            </a:endParaRPr>
          </a:p>
        </p:txBody>
      </p:sp>
      <p:sp>
        <p:nvSpPr>
          <p:cNvPr id="9" name="Oval 8"/>
          <p:cNvSpPr/>
          <p:nvPr/>
        </p:nvSpPr>
        <p:spPr>
          <a:xfrm rot="18995084">
            <a:off x="3760080" y="3787340"/>
            <a:ext cx="2231314" cy="2096091"/>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A982D6CD-838A-6233-DA83-BE07BCB3B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
            <a:extLst>
              <a:ext uri="{FF2B5EF4-FFF2-40B4-BE49-F238E27FC236}">
                <a16:creationId xmlns:a16="http://schemas.microsoft.com/office/drawing/2014/main" id="{345B0D5A-DCB0-418F-965F-362C8C27D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9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STEADINESS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MOTIVATORS:</a:t>
            </a:r>
            <a:endParaRPr lang="en-US">
              <a:solidFill>
                <a:srgbClr val="00417C"/>
              </a:solidFill>
            </a:endParaRPr>
          </a:p>
          <a:p>
            <a:r>
              <a:rPr lang="en-US">
                <a:solidFill>
                  <a:srgbClr val="00417C"/>
                </a:solidFill>
              </a:rPr>
              <a:t>Motivated by cooperation, opportunities to help and sincere appreciation</a:t>
            </a:r>
          </a:p>
          <a:p>
            <a:r>
              <a:rPr lang="en-US">
                <a:solidFill>
                  <a:srgbClr val="00417C"/>
                </a:solidFill>
              </a:rPr>
              <a:t>Values loyalty, helping others, and security</a:t>
            </a:r>
          </a:p>
        </p:txBody>
      </p:sp>
      <p:pic>
        <p:nvPicPr>
          <p:cNvPr id="3" name="Picture 2">
            <a:extLst>
              <a:ext uri="{FF2B5EF4-FFF2-40B4-BE49-F238E27FC236}">
                <a16:creationId xmlns:a16="http://schemas.microsoft.com/office/drawing/2014/main" id="{6CDB6DFC-8A22-C403-DCCD-CDD7CBDE1726}"/>
              </a:ext>
            </a:extLst>
          </p:cNvPr>
          <p:cNvPicPr>
            <a:picLocks noChangeAspect="1"/>
          </p:cNvPicPr>
          <p:nvPr/>
        </p:nvPicPr>
        <p:blipFill>
          <a:blip r:embed="rId3"/>
          <a:stretch>
            <a:fillRect/>
          </a:stretch>
        </p:blipFill>
        <p:spPr>
          <a:xfrm>
            <a:off x="5388862" y="4530088"/>
            <a:ext cx="1661667" cy="1567293"/>
          </a:xfrm>
          <a:prstGeom prst="rect">
            <a:avLst/>
          </a:prstGeom>
        </p:spPr>
      </p:pic>
      <p:pic>
        <p:nvPicPr>
          <p:cNvPr id="5" name="Picture 6" descr="An unknown person with a hidden closed and masked face is an anonymous  character Vector | Premium Vector">
            <a:extLst>
              <a:ext uri="{FF2B5EF4-FFF2-40B4-BE49-F238E27FC236}">
                <a16:creationId xmlns:a16="http://schemas.microsoft.com/office/drawing/2014/main" id="{68A07979-1645-6B6C-66C0-C3790AD03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
            <a:extLst>
              <a:ext uri="{FF2B5EF4-FFF2-40B4-BE49-F238E27FC236}">
                <a16:creationId xmlns:a16="http://schemas.microsoft.com/office/drawing/2014/main" id="{68BAC721-94E4-02C4-08A3-70F6EF231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46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STEADINESS</a:t>
            </a:r>
          </a:p>
        </p:txBody>
      </p:sp>
      <p:sp>
        <p:nvSpPr>
          <p:cNvPr id="25" name="Text Placeholder 24"/>
          <p:cNvSpPr>
            <a:spLocks noGrp="1"/>
          </p:cNvSpPr>
          <p:nvPr>
            <p:ph type="body" sz="quarter" idx="13"/>
          </p:nvPr>
        </p:nvSpPr>
        <p:spPr>
          <a:xfrm>
            <a:off x="604812" y="1833241"/>
            <a:ext cx="6596087" cy="4020670"/>
          </a:xfrm>
        </p:spPr>
        <p:txBody>
          <a:bodyPr/>
          <a:lstStyle/>
          <a:p>
            <a:pPr marL="0" indent="0">
              <a:buNone/>
            </a:pPr>
            <a:r>
              <a:rPr lang="en-US" b="1" dirty="0">
                <a:solidFill>
                  <a:srgbClr val="00417C"/>
                </a:solidFill>
              </a:rPr>
              <a:t>COMMUNICATING WITH “S” STYLES:</a:t>
            </a:r>
            <a:endParaRPr lang="en-US" dirty="0">
              <a:solidFill>
                <a:srgbClr val="00417C"/>
              </a:solidFill>
            </a:endParaRPr>
          </a:p>
          <a:p>
            <a:r>
              <a:rPr lang="en-US" dirty="0">
                <a:solidFill>
                  <a:srgbClr val="00417C"/>
                </a:solidFill>
              </a:rPr>
              <a:t>Be personal and amiable.</a:t>
            </a:r>
          </a:p>
          <a:p>
            <a:r>
              <a:rPr lang="en-US" dirty="0">
                <a:solidFill>
                  <a:srgbClr val="00417C"/>
                </a:solidFill>
              </a:rPr>
              <a:t>Express genuine interest in them.</a:t>
            </a:r>
          </a:p>
          <a:p>
            <a:r>
              <a:rPr lang="en-US" dirty="0">
                <a:solidFill>
                  <a:srgbClr val="00417C"/>
                </a:solidFill>
              </a:rPr>
              <a:t>Take time to provide clarification.</a:t>
            </a:r>
          </a:p>
          <a:p>
            <a:r>
              <a:rPr lang="en-US" dirty="0">
                <a:solidFill>
                  <a:srgbClr val="00417C"/>
                </a:solidFill>
              </a:rPr>
              <a:t>Be polite.</a:t>
            </a:r>
          </a:p>
          <a:p>
            <a:r>
              <a:rPr lang="en-US" dirty="0">
                <a:solidFill>
                  <a:srgbClr val="00417C"/>
                </a:solidFill>
              </a:rPr>
              <a:t>Avoid being confrontational or too aggressive.</a:t>
            </a:r>
          </a:p>
        </p:txBody>
      </p:sp>
      <p:pic>
        <p:nvPicPr>
          <p:cNvPr id="6146" name="Picture 2" descr="Image result for worried  woman 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4375" r="90000"/>
                    </a14:imgEffect>
                  </a14:imgLayer>
                </a14:imgProps>
              </a:ext>
              <a:ext uri="{28A0092B-C50C-407E-A947-70E740481C1C}">
                <a14:useLocalDpi xmlns:a14="http://schemas.microsoft.com/office/drawing/2010/main" val="0"/>
              </a:ext>
            </a:extLst>
          </a:blip>
          <a:srcRect/>
          <a:stretch>
            <a:fillRect/>
          </a:stretch>
        </p:blipFill>
        <p:spPr bwMode="auto">
          <a:xfrm>
            <a:off x="5827058" y="3255460"/>
            <a:ext cx="5827120" cy="3277755"/>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p:cNvSpPr>
            <a:spLocks noChangeArrowheads="1"/>
          </p:cNvSpPr>
          <p:nvPr/>
        </p:nvSpPr>
        <p:spPr bwMode="auto">
          <a:xfrm>
            <a:off x="9710186" y="1114686"/>
            <a:ext cx="1776964" cy="1211263"/>
          </a:xfrm>
          <a:prstGeom prst="wedgeRoundRectCallout">
            <a:avLst>
              <a:gd name="adj1" fmla="val -52278"/>
              <a:gd name="adj2" fmla="val 114627"/>
              <a:gd name="adj3" fmla="val 16667"/>
            </a:avLst>
          </a:prstGeom>
          <a:solidFill>
            <a:schemeClr val="bg1"/>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en-US" sz="2200" i="1">
                <a:solidFill>
                  <a:srgbClr val="000000"/>
                </a:solidFill>
                <a:latin typeface="HelveticaNeueLT Std Blk Cn" panose="020B0806030702040204" pitchFamily="34" charset="0"/>
              </a:rPr>
              <a:t>“</a:t>
            </a:r>
            <a:r>
              <a:rPr lang="en-US" sz="2200" i="1">
                <a:solidFill>
                  <a:srgbClr val="000000"/>
                </a:solidFill>
                <a:latin typeface="HelveticaNeueLT Std Blk Cn" panose="020B0806030702040204" pitchFamily="34" charset="0"/>
              </a:rPr>
              <a:t>Can I trust you?</a:t>
            </a:r>
            <a:r>
              <a:rPr lang="en-US" altLang="en-US" sz="2200" i="1">
                <a:solidFill>
                  <a:srgbClr val="000000"/>
                </a:solidFill>
                <a:latin typeface="HelveticaNeueLT Std Blk Cn" panose="020B0806030702040204" pitchFamily="34" charset="0"/>
              </a:rPr>
              <a:t>”</a:t>
            </a:r>
            <a:endParaRPr lang="en-US" sz="2200" i="1">
              <a:solidFill>
                <a:srgbClr val="000000"/>
              </a:solidFill>
              <a:latin typeface="HelveticaNeueLT Std Blk Cn" panose="020B0806030702040204" pitchFamily="34" charset="0"/>
            </a:endParaRPr>
          </a:p>
        </p:txBody>
      </p:sp>
      <p:sp>
        <p:nvSpPr>
          <p:cNvPr id="2" name="Text Placeholder 24">
            <a:extLst>
              <a:ext uri="{FF2B5EF4-FFF2-40B4-BE49-F238E27FC236}">
                <a16:creationId xmlns:a16="http://schemas.microsoft.com/office/drawing/2014/main" id="{3191332B-D1DD-57F5-81F3-C11361EB6F63}"/>
              </a:ext>
            </a:extLst>
          </p:cNvPr>
          <p:cNvSpPr txBox="1">
            <a:spLocks/>
          </p:cNvSpPr>
          <p:nvPr/>
        </p:nvSpPr>
        <p:spPr>
          <a:xfrm>
            <a:off x="604812" y="1326617"/>
            <a:ext cx="6899554" cy="428704"/>
          </a:xfrm>
          <a:prstGeom prst="rect">
            <a:avLst/>
          </a:prstGeom>
        </p:spPr>
        <p:txBody>
          <a:bodyPr vert="horz" lIns="91440" tIns="45720" rIns="91440" bIns="45720" rtlCol="0">
            <a:noAutofit/>
          </a:bodyPr>
          <a:lstStyle>
            <a:lvl1pPr marL="347663" indent="-347663" algn="l" defTabSz="914400" rtl="0" eaLnBrk="1" latinLnBrk="0" hangingPunct="1">
              <a:lnSpc>
                <a:spcPct val="90000"/>
              </a:lnSpc>
              <a:spcBef>
                <a:spcPts val="1000"/>
              </a:spcBef>
              <a:buFont typeface="Arial" panose="020B0604020202020204" pitchFamily="34" charset="0"/>
              <a:buChar char="•"/>
              <a:defRPr sz="1800" b="0" i="0" kern="1200">
                <a:solidFill>
                  <a:schemeClr val="tx2"/>
                </a:solidFill>
                <a:latin typeface="HelveticaNeueLT Std Lt Cn" panose="020B0406020202030204" pitchFamily="34" charset="0"/>
                <a:ea typeface="+mn-ea"/>
                <a:cs typeface="+mn-cs"/>
              </a:defRPr>
            </a:lvl1pPr>
            <a:lvl2pPr marL="739775" indent="-282575"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417C"/>
                </a:solidFill>
              </a:rPr>
              <a:t>How do we communicate best with these customers?</a:t>
            </a:r>
          </a:p>
        </p:txBody>
      </p:sp>
      <p:pic>
        <p:nvPicPr>
          <p:cNvPr id="3" name="Picture 2" descr="S">
            <a:extLst>
              <a:ext uri="{FF2B5EF4-FFF2-40B4-BE49-F238E27FC236}">
                <a16:creationId xmlns:a16="http://schemas.microsoft.com/office/drawing/2014/main" id="{58A7C5D8-9463-A989-0B8A-A181A34FE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04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STEADINESS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PRIORITIES:</a:t>
            </a:r>
            <a:endParaRPr lang="en-US">
              <a:solidFill>
                <a:srgbClr val="00417C"/>
              </a:solidFill>
            </a:endParaRPr>
          </a:p>
        </p:txBody>
      </p:sp>
      <p:pic>
        <p:nvPicPr>
          <p:cNvPr id="7" name="Picture 4" descr="Image result for disc profile"/>
          <p:cNvPicPr>
            <a:picLocks noChangeAspect="1" noChangeArrowheads="1"/>
          </p:cNvPicPr>
          <p:nvPr/>
        </p:nvPicPr>
        <p:blipFill rotWithShape="1">
          <a:blip r:embed="rId3">
            <a:extLst>
              <a:ext uri="{28A0092B-C50C-407E-A947-70E740481C1C}">
                <a14:useLocalDpi xmlns:a14="http://schemas.microsoft.com/office/drawing/2010/main" val="0"/>
              </a:ext>
            </a:extLst>
          </a:blip>
          <a:srcRect b="2801"/>
          <a:stretch/>
        </p:blipFill>
        <p:spPr bwMode="auto">
          <a:xfrm>
            <a:off x="2154509" y="2428115"/>
            <a:ext cx="3427659" cy="347691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rot="18685823">
            <a:off x="2928175" y="3990548"/>
            <a:ext cx="3364061" cy="1643947"/>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5A842B96-ABB2-6B70-1FF7-312571D51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
            <a:extLst>
              <a:ext uri="{FF2B5EF4-FFF2-40B4-BE49-F238E27FC236}">
                <a16:creationId xmlns:a16="http://schemas.microsoft.com/office/drawing/2014/main" id="{E45F4E28-2241-7A41-A84C-A42A9B743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34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STEADINESS</a:t>
            </a:r>
          </a:p>
        </p:txBody>
      </p:sp>
      <p:sp>
        <p:nvSpPr>
          <p:cNvPr id="3" name="Text Placeholder 2"/>
          <p:cNvSpPr>
            <a:spLocks noGrp="1"/>
          </p:cNvSpPr>
          <p:nvPr>
            <p:ph type="body" sz="quarter" idx="13"/>
          </p:nvPr>
        </p:nvSpPr>
        <p:spPr/>
        <p:txBody>
          <a:bodyPr/>
          <a:lstStyle/>
          <a:p>
            <a:pPr marL="0" indent="0">
              <a:buNone/>
            </a:pPr>
            <a:r>
              <a:rPr lang="en-US" b="1">
                <a:solidFill>
                  <a:srgbClr val="00417C"/>
                </a:solidFill>
              </a:rPr>
              <a:t>S-STYLE QUOTE:</a:t>
            </a:r>
          </a:p>
          <a:p>
            <a:pPr marL="0" indent="0">
              <a:buNone/>
            </a:pPr>
            <a:endParaRPr lang="en-US">
              <a:solidFill>
                <a:srgbClr val="00417C"/>
              </a:solidFill>
            </a:endParaRPr>
          </a:p>
        </p:txBody>
      </p:sp>
      <p:pic>
        <p:nvPicPr>
          <p:cNvPr id="4" name="Picture 3"/>
          <p:cNvPicPr>
            <a:picLocks noChangeAspect="1"/>
          </p:cNvPicPr>
          <p:nvPr/>
        </p:nvPicPr>
        <p:blipFill rotWithShape="1">
          <a:blip r:embed="rId2"/>
          <a:srcRect t="20580"/>
          <a:stretch/>
        </p:blipFill>
        <p:spPr>
          <a:xfrm>
            <a:off x="1977610" y="2592729"/>
            <a:ext cx="8296851" cy="2285658"/>
          </a:xfrm>
          <a:prstGeom prst="rect">
            <a:avLst/>
          </a:prstGeom>
        </p:spPr>
      </p:pic>
      <p:pic>
        <p:nvPicPr>
          <p:cNvPr id="5" name="Picture 2" descr="S">
            <a:extLst>
              <a:ext uri="{FF2B5EF4-FFF2-40B4-BE49-F238E27FC236}">
                <a16:creationId xmlns:a16="http://schemas.microsoft.com/office/drawing/2014/main" id="{1575D7D2-4F0B-685A-7930-857C22A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67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E050-8C88-245E-EAC5-626FB92D6D99}"/>
            </a:ext>
          </a:extLst>
        </p:cNvPr>
        <p:cNvGrpSpPr/>
        <p:nvPr/>
      </p:nvGrpSpPr>
      <p:grpSpPr>
        <a:xfrm>
          <a:off x="0" y="0"/>
          <a:ext cx="0" cy="0"/>
          <a:chOff x="0" y="0"/>
          <a:chExt cx="0" cy="0"/>
        </a:xfrm>
      </p:grpSpPr>
      <p:sp>
        <p:nvSpPr>
          <p:cNvPr id="2" name="Arrow: Right 1">
            <a:extLst>
              <a:ext uri="{FF2B5EF4-FFF2-40B4-BE49-F238E27FC236}">
                <a16:creationId xmlns:a16="http://schemas.microsoft.com/office/drawing/2014/main" id="{92ECC1EE-0B0C-C0B5-4F11-FC29F26D8C68}"/>
              </a:ext>
            </a:extLst>
          </p:cNvPr>
          <p:cNvSpPr/>
          <p:nvPr/>
        </p:nvSpPr>
        <p:spPr>
          <a:xfrm>
            <a:off x="1110339" y="4408712"/>
            <a:ext cx="2271165" cy="8001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DiSC map showing fast-paced and outspoken at top, cautious and reflective at bottom, questioning and skeptical on the left, and accepting and warm at the right">
            <a:extLst>
              <a:ext uri="{FF2B5EF4-FFF2-40B4-BE49-F238E27FC236}">
                <a16:creationId xmlns:a16="http://schemas.microsoft.com/office/drawing/2014/main" id="{10CF5BE6-6A27-B7DF-1F14-CA093277A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699" y="-130628"/>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02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CONSCIENTIOUS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endParaRPr lang="en-US">
              <a:solidFill>
                <a:srgbClr val="00417C"/>
              </a:solidFill>
            </a:endParaRPr>
          </a:p>
          <a:p>
            <a:r>
              <a:rPr lang="en-US">
                <a:solidFill>
                  <a:srgbClr val="00417C"/>
                </a:solidFill>
              </a:rPr>
              <a:t>Cautious</a:t>
            </a:r>
          </a:p>
          <a:p>
            <a:r>
              <a:rPr lang="en-US">
                <a:solidFill>
                  <a:srgbClr val="00417C"/>
                </a:solidFill>
              </a:rPr>
              <a:t>Systematic</a:t>
            </a:r>
          </a:p>
          <a:p>
            <a:r>
              <a:rPr lang="en-US">
                <a:solidFill>
                  <a:srgbClr val="00417C"/>
                </a:solidFill>
              </a:rPr>
              <a:t>Private</a:t>
            </a:r>
          </a:p>
          <a:p>
            <a:r>
              <a:rPr lang="en-US">
                <a:solidFill>
                  <a:srgbClr val="00417C"/>
                </a:solidFill>
              </a:rPr>
              <a:t>Objective</a:t>
            </a:r>
          </a:p>
          <a:p>
            <a:r>
              <a:rPr lang="en-US">
                <a:solidFill>
                  <a:srgbClr val="00417C"/>
                </a:solidFill>
              </a:rPr>
              <a:t>Analytical</a:t>
            </a:r>
          </a:p>
          <a:p>
            <a:r>
              <a:rPr lang="en-US">
                <a:solidFill>
                  <a:srgbClr val="00417C"/>
                </a:solidFill>
              </a:rPr>
              <a:t>Diplomatic</a:t>
            </a:r>
          </a:p>
          <a:p>
            <a:r>
              <a:rPr lang="en-US">
                <a:solidFill>
                  <a:srgbClr val="00417C"/>
                </a:solidFill>
              </a:rPr>
              <a:t>Accurate</a:t>
            </a:r>
          </a:p>
          <a:p>
            <a:r>
              <a:rPr lang="en-US">
                <a:solidFill>
                  <a:srgbClr val="00417C"/>
                </a:solidFill>
              </a:rPr>
              <a:t>Reserved</a:t>
            </a:r>
          </a:p>
        </p:txBody>
      </p:sp>
      <p:pic>
        <p:nvPicPr>
          <p:cNvPr id="27" name="Picture 26"/>
          <p:cNvPicPr>
            <a:picLocks noChangeAspect="1"/>
          </p:cNvPicPr>
          <p:nvPr/>
        </p:nvPicPr>
        <p:blipFill>
          <a:blip r:embed="rId3"/>
          <a:stretch>
            <a:fillRect/>
          </a:stretch>
        </p:blipFill>
        <p:spPr>
          <a:xfrm>
            <a:off x="5291169" y="4705305"/>
            <a:ext cx="1703951" cy="1629052"/>
          </a:xfrm>
          <a:prstGeom prst="rect">
            <a:avLst/>
          </a:prstGeom>
        </p:spPr>
      </p:pic>
      <p:pic>
        <p:nvPicPr>
          <p:cNvPr id="3" name="Picture 6" descr="An unknown person with a hidden closed and masked face is an anonymous  character Vector | Premium Vector">
            <a:extLst>
              <a:ext uri="{FF2B5EF4-FFF2-40B4-BE49-F238E27FC236}">
                <a16:creationId xmlns:a16="http://schemas.microsoft.com/office/drawing/2014/main" id="{F89123BD-C516-2C58-C97A-EF72C6D3A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C">
            <a:extLst>
              <a:ext uri="{FF2B5EF4-FFF2-40B4-BE49-F238E27FC236}">
                <a16:creationId xmlns:a16="http://schemas.microsoft.com/office/drawing/2014/main" id="{04D355A9-4C5A-B331-C63C-180442C2C8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55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CONSCIENTIOUS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endParaRPr lang="en-US">
              <a:solidFill>
                <a:srgbClr val="00417C"/>
              </a:solidFill>
            </a:endParaRPr>
          </a:p>
          <a:p>
            <a:pPr marL="0" indent="0">
              <a:buNone/>
            </a:pPr>
            <a:endParaRPr lang="en-US">
              <a:solidFill>
                <a:srgbClr val="00417C"/>
              </a:solidFill>
            </a:endParaRPr>
          </a:p>
        </p:txBody>
      </p:sp>
      <p:pic>
        <p:nvPicPr>
          <p:cNvPr id="6" name="Picture 2" descr="Image result for DISC STEAD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06" y="2358057"/>
            <a:ext cx="4424712" cy="324744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rot="18995084">
            <a:off x="1560889" y="3742489"/>
            <a:ext cx="2231314" cy="2096091"/>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ABFC500E-CB17-DFC5-87C7-D966DACC3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
            <a:extLst>
              <a:ext uri="{FF2B5EF4-FFF2-40B4-BE49-F238E27FC236}">
                <a16:creationId xmlns:a16="http://schemas.microsoft.com/office/drawing/2014/main" id="{D0F5ABFF-2821-626B-1087-AC99E272C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0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A7244-ABEC-E678-3165-B3FD711434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699DAF-5C9B-B792-3F1C-7AC4DF726003}"/>
              </a:ext>
            </a:extLst>
          </p:cNvPr>
          <p:cNvSpPr txBox="1"/>
          <p:nvPr/>
        </p:nvSpPr>
        <p:spPr>
          <a:xfrm>
            <a:off x="526943" y="1270801"/>
            <a:ext cx="6564079" cy="404912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Benefits of effective communication</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Quicker problem solving</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Better decision making</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Steady work flow</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Strong business relations</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Better professional image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2BF6C8FE-861E-B3E5-8C8B-1D8F8618901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pic>
        <p:nvPicPr>
          <p:cNvPr id="3" name="Picture 2" descr="Focus on These 5 Communication Skills for Success at Work">
            <a:extLst>
              <a:ext uri="{FF2B5EF4-FFF2-40B4-BE49-F238E27FC236}">
                <a16:creationId xmlns:a16="http://schemas.microsoft.com/office/drawing/2014/main" id="{3DA02CBC-144C-5F5D-E0AB-AF2A33F77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921" y="-1"/>
            <a:ext cx="6564079" cy="656407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322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CONSCIENTIOUS</a:t>
            </a:r>
          </a:p>
        </p:txBody>
      </p:sp>
      <p:sp>
        <p:nvSpPr>
          <p:cNvPr id="25" name="Text Placeholder 24"/>
          <p:cNvSpPr>
            <a:spLocks noGrp="1"/>
          </p:cNvSpPr>
          <p:nvPr>
            <p:ph type="body" sz="quarter" idx="13"/>
          </p:nvPr>
        </p:nvSpPr>
        <p:spPr>
          <a:xfrm>
            <a:off x="604813" y="1721224"/>
            <a:ext cx="5812316" cy="4020670"/>
          </a:xfrm>
        </p:spPr>
        <p:txBody>
          <a:bodyPr/>
          <a:lstStyle/>
          <a:p>
            <a:pPr marL="0" indent="0">
              <a:buNone/>
            </a:pPr>
            <a:r>
              <a:rPr lang="en-US" b="1">
                <a:solidFill>
                  <a:srgbClr val="00417C"/>
                </a:solidFill>
              </a:rPr>
              <a:t>MOTIVATORS:</a:t>
            </a:r>
            <a:endParaRPr lang="en-US">
              <a:solidFill>
                <a:srgbClr val="00417C"/>
              </a:solidFill>
            </a:endParaRPr>
          </a:p>
          <a:p>
            <a:r>
              <a:rPr lang="en-US">
                <a:solidFill>
                  <a:srgbClr val="00417C"/>
                </a:solidFill>
              </a:rPr>
              <a:t>Motivated by opportunities to gain knowledge, showing their expertise, and quality work.</a:t>
            </a:r>
          </a:p>
          <a:p>
            <a:r>
              <a:rPr lang="en-US">
                <a:solidFill>
                  <a:srgbClr val="00417C"/>
                </a:solidFill>
              </a:rPr>
              <a:t>Values quality and accuracy.</a:t>
            </a:r>
          </a:p>
        </p:txBody>
      </p:sp>
      <p:pic>
        <p:nvPicPr>
          <p:cNvPr id="3" name="Picture 2">
            <a:extLst>
              <a:ext uri="{FF2B5EF4-FFF2-40B4-BE49-F238E27FC236}">
                <a16:creationId xmlns:a16="http://schemas.microsoft.com/office/drawing/2014/main" id="{B3A123FB-998F-4FAE-66F9-F0665AFD8411}"/>
              </a:ext>
            </a:extLst>
          </p:cNvPr>
          <p:cNvPicPr>
            <a:picLocks noChangeAspect="1"/>
          </p:cNvPicPr>
          <p:nvPr/>
        </p:nvPicPr>
        <p:blipFill>
          <a:blip r:embed="rId3"/>
          <a:stretch>
            <a:fillRect/>
          </a:stretch>
        </p:blipFill>
        <p:spPr>
          <a:xfrm>
            <a:off x="5291169" y="4705305"/>
            <a:ext cx="1703951" cy="1629052"/>
          </a:xfrm>
          <a:prstGeom prst="rect">
            <a:avLst/>
          </a:prstGeom>
        </p:spPr>
      </p:pic>
      <p:pic>
        <p:nvPicPr>
          <p:cNvPr id="5" name="Picture 6" descr="An unknown person with a hidden closed and masked face is an anonymous  character Vector | Premium Vector">
            <a:extLst>
              <a:ext uri="{FF2B5EF4-FFF2-40B4-BE49-F238E27FC236}">
                <a16:creationId xmlns:a16="http://schemas.microsoft.com/office/drawing/2014/main" id="{F885D9C2-0FB5-2060-0372-82B2871FF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
            <a:extLst>
              <a:ext uri="{FF2B5EF4-FFF2-40B4-BE49-F238E27FC236}">
                <a16:creationId xmlns:a16="http://schemas.microsoft.com/office/drawing/2014/main" id="{37283EA0-7889-8701-77AD-846CE7DEB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7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teach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851" y="1963510"/>
            <a:ext cx="6667500" cy="460057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sz="2800">
                <a:solidFill>
                  <a:srgbClr val="005BAA"/>
                </a:solidFill>
              </a:rPr>
              <a:t>CONSCIENTIOUS</a:t>
            </a:r>
          </a:p>
        </p:txBody>
      </p:sp>
      <p:sp>
        <p:nvSpPr>
          <p:cNvPr id="25" name="Text Placeholder 24"/>
          <p:cNvSpPr>
            <a:spLocks noGrp="1"/>
          </p:cNvSpPr>
          <p:nvPr>
            <p:ph type="body" sz="quarter" idx="13"/>
          </p:nvPr>
        </p:nvSpPr>
        <p:spPr>
          <a:xfrm>
            <a:off x="604812" y="1833241"/>
            <a:ext cx="5763330" cy="4020670"/>
          </a:xfrm>
        </p:spPr>
        <p:txBody>
          <a:bodyPr/>
          <a:lstStyle/>
          <a:p>
            <a:pPr marL="0" indent="0">
              <a:buNone/>
            </a:pPr>
            <a:r>
              <a:rPr lang="en-US" b="1" dirty="0">
                <a:solidFill>
                  <a:srgbClr val="00417C"/>
                </a:solidFill>
              </a:rPr>
              <a:t>COMMUNICATING WITH “C” STYLES:</a:t>
            </a:r>
          </a:p>
          <a:p>
            <a:r>
              <a:rPr lang="en-US" dirty="0">
                <a:solidFill>
                  <a:srgbClr val="00417C"/>
                </a:solidFill>
              </a:rPr>
              <a:t>Be prepared and well-organized.</a:t>
            </a:r>
          </a:p>
          <a:p>
            <a:r>
              <a:rPr lang="en-US" dirty="0">
                <a:solidFill>
                  <a:srgbClr val="00417C"/>
                </a:solidFill>
              </a:rPr>
              <a:t>Focus on logic, accuracy, and supporting data.</a:t>
            </a:r>
          </a:p>
          <a:p>
            <a:r>
              <a:rPr lang="en-US" dirty="0">
                <a:solidFill>
                  <a:srgbClr val="00417C"/>
                </a:solidFill>
              </a:rPr>
              <a:t>Give them time to think and process information.</a:t>
            </a:r>
          </a:p>
          <a:p>
            <a:r>
              <a:rPr lang="en-US" dirty="0">
                <a:solidFill>
                  <a:srgbClr val="00417C"/>
                </a:solidFill>
              </a:rPr>
              <a:t>Be respectful and professional—stick to facts.</a:t>
            </a:r>
          </a:p>
          <a:p>
            <a:r>
              <a:rPr lang="en-US" dirty="0">
                <a:solidFill>
                  <a:srgbClr val="00417C"/>
                </a:solidFill>
              </a:rPr>
              <a:t>Avoid being vague, overly casual, or emotional.</a:t>
            </a:r>
          </a:p>
        </p:txBody>
      </p:sp>
      <p:pic>
        <p:nvPicPr>
          <p:cNvPr id="2" name="Picture 4" descr="C">
            <a:extLst>
              <a:ext uri="{FF2B5EF4-FFF2-40B4-BE49-F238E27FC236}">
                <a16:creationId xmlns:a16="http://schemas.microsoft.com/office/drawing/2014/main" id="{41C820B7-EF99-DE6D-C36B-8F26BEAF3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ular Callout 11"/>
          <p:cNvSpPr>
            <a:spLocks noChangeArrowheads="1"/>
          </p:cNvSpPr>
          <p:nvPr/>
        </p:nvSpPr>
        <p:spPr bwMode="auto">
          <a:xfrm>
            <a:off x="9850680" y="247884"/>
            <a:ext cx="1597025" cy="1211263"/>
          </a:xfrm>
          <a:prstGeom prst="wedgeRoundRectCallout">
            <a:avLst>
              <a:gd name="adj1" fmla="val -58961"/>
              <a:gd name="adj2" fmla="val 110593"/>
              <a:gd name="adj3" fmla="val 16667"/>
            </a:avLst>
          </a:prstGeom>
          <a:solidFill>
            <a:schemeClr val="bg1"/>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en-US" sz="2000" i="1">
                <a:solidFill>
                  <a:srgbClr val="000000"/>
                </a:solidFill>
                <a:latin typeface="HelveticaNeueLT Std Blk Cn" panose="020B0806030702040204" pitchFamily="34" charset="0"/>
              </a:rPr>
              <a:t>“</a:t>
            </a:r>
            <a:r>
              <a:rPr lang="en-US" sz="2000" i="1">
                <a:solidFill>
                  <a:srgbClr val="000000"/>
                </a:solidFill>
                <a:latin typeface="HelveticaNeueLT Std Blk Cn" panose="020B0806030702040204" pitchFamily="34" charset="0"/>
              </a:rPr>
              <a:t>Is your information correct?</a:t>
            </a:r>
            <a:r>
              <a:rPr lang="en-US" altLang="en-US" sz="2000" i="1">
                <a:solidFill>
                  <a:srgbClr val="000000"/>
                </a:solidFill>
                <a:latin typeface="HelveticaNeueLT Std Blk Cn" panose="020B0806030702040204" pitchFamily="34" charset="0"/>
              </a:rPr>
              <a:t>”</a:t>
            </a:r>
            <a:endParaRPr lang="en-US" sz="2000" i="1">
              <a:solidFill>
                <a:srgbClr val="000000"/>
              </a:solidFill>
              <a:latin typeface="HelveticaNeueLT Std Blk Cn" panose="020B0806030702040204" pitchFamily="34" charset="0"/>
            </a:endParaRPr>
          </a:p>
        </p:txBody>
      </p:sp>
      <p:sp>
        <p:nvSpPr>
          <p:cNvPr id="3" name="Text Placeholder 24">
            <a:extLst>
              <a:ext uri="{FF2B5EF4-FFF2-40B4-BE49-F238E27FC236}">
                <a16:creationId xmlns:a16="http://schemas.microsoft.com/office/drawing/2014/main" id="{E0FBEC1C-8B69-1E49-AC78-26CD35FB9D23}"/>
              </a:ext>
            </a:extLst>
          </p:cNvPr>
          <p:cNvSpPr txBox="1">
            <a:spLocks/>
          </p:cNvSpPr>
          <p:nvPr/>
        </p:nvSpPr>
        <p:spPr>
          <a:xfrm>
            <a:off x="604812" y="1326617"/>
            <a:ext cx="6899554" cy="428704"/>
          </a:xfrm>
          <a:prstGeom prst="rect">
            <a:avLst/>
          </a:prstGeom>
        </p:spPr>
        <p:txBody>
          <a:bodyPr vert="horz" lIns="91440" tIns="45720" rIns="91440" bIns="45720" rtlCol="0">
            <a:noAutofit/>
          </a:bodyPr>
          <a:lstStyle>
            <a:lvl1pPr marL="347663" indent="-347663" algn="l" defTabSz="914400" rtl="0" eaLnBrk="1" latinLnBrk="0" hangingPunct="1">
              <a:lnSpc>
                <a:spcPct val="90000"/>
              </a:lnSpc>
              <a:spcBef>
                <a:spcPts val="1000"/>
              </a:spcBef>
              <a:buFont typeface="Arial" panose="020B0604020202020204" pitchFamily="34" charset="0"/>
              <a:buChar char="•"/>
              <a:defRPr sz="1800" b="0" i="0" kern="1200">
                <a:solidFill>
                  <a:schemeClr val="tx2"/>
                </a:solidFill>
                <a:latin typeface="HelveticaNeueLT Std Lt Cn" panose="020B0406020202030204" pitchFamily="34" charset="0"/>
                <a:ea typeface="+mn-ea"/>
                <a:cs typeface="+mn-cs"/>
              </a:defRPr>
            </a:lvl1pPr>
            <a:lvl2pPr marL="739775" indent="-282575"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417C"/>
                </a:solidFill>
              </a:rPr>
              <a:t>How do we communicate best with these customers?</a:t>
            </a:r>
          </a:p>
        </p:txBody>
      </p:sp>
    </p:spTree>
    <p:extLst>
      <p:ext uri="{BB962C8B-B14F-4D97-AF65-F5344CB8AC3E}">
        <p14:creationId xmlns:p14="http://schemas.microsoft.com/office/powerpoint/2010/main" val="164472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CONSCIENTIOUS</a:t>
            </a:r>
          </a:p>
        </p:txBody>
      </p:sp>
      <p:pic>
        <p:nvPicPr>
          <p:cNvPr id="6" name="Picture 4" descr="Image result for disc profile"/>
          <p:cNvPicPr>
            <a:picLocks noChangeAspect="1" noChangeArrowheads="1"/>
          </p:cNvPicPr>
          <p:nvPr/>
        </p:nvPicPr>
        <p:blipFill rotWithShape="1">
          <a:blip r:embed="rId3">
            <a:extLst>
              <a:ext uri="{28A0092B-C50C-407E-A947-70E740481C1C}">
                <a14:useLocalDpi xmlns:a14="http://schemas.microsoft.com/office/drawing/2010/main" val="0"/>
              </a:ext>
            </a:extLst>
          </a:blip>
          <a:srcRect b="2801"/>
          <a:stretch/>
        </p:blipFill>
        <p:spPr bwMode="auto">
          <a:xfrm>
            <a:off x="2154509" y="2428115"/>
            <a:ext cx="3427659" cy="347691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rot="13797690">
            <a:off x="1209939" y="4093105"/>
            <a:ext cx="3694154" cy="1643947"/>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6" descr="An unknown person with a hidden closed and masked face is an anonymous  character Vector | Premium Vector">
            <a:extLst>
              <a:ext uri="{FF2B5EF4-FFF2-40B4-BE49-F238E27FC236}">
                <a16:creationId xmlns:a16="http://schemas.microsoft.com/office/drawing/2014/main" id="{B1A7B8B7-799A-7F4D-D52C-98DFDB963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
            <a:extLst>
              <a:ext uri="{FF2B5EF4-FFF2-40B4-BE49-F238E27FC236}">
                <a16:creationId xmlns:a16="http://schemas.microsoft.com/office/drawing/2014/main" id="{0A388D23-203E-B962-6B95-F507AB194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92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CONSCIENTIOUS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C-STYLE QUOTE:</a:t>
            </a:r>
          </a:p>
          <a:p>
            <a:pPr marL="0" indent="0">
              <a:buNone/>
            </a:pPr>
            <a:endParaRPr lang="en-US">
              <a:solidFill>
                <a:srgbClr val="00417C"/>
              </a:solidFill>
            </a:endParaRPr>
          </a:p>
        </p:txBody>
      </p:sp>
      <p:pic>
        <p:nvPicPr>
          <p:cNvPr id="2" name="Picture 1"/>
          <p:cNvPicPr>
            <a:picLocks noChangeAspect="1"/>
          </p:cNvPicPr>
          <p:nvPr/>
        </p:nvPicPr>
        <p:blipFill>
          <a:blip r:embed="rId2"/>
          <a:stretch>
            <a:fillRect/>
          </a:stretch>
        </p:blipFill>
        <p:spPr>
          <a:xfrm>
            <a:off x="1977610" y="2405518"/>
            <a:ext cx="8435748" cy="2380920"/>
          </a:xfrm>
          <a:prstGeom prst="rect">
            <a:avLst/>
          </a:prstGeom>
        </p:spPr>
      </p:pic>
      <p:pic>
        <p:nvPicPr>
          <p:cNvPr id="4" name="Picture 4" descr="C">
            <a:extLst>
              <a:ext uri="{FF2B5EF4-FFF2-40B4-BE49-F238E27FC236}">
                <a16:creationId xmlns:a16="http://schemas.microsoft.com/office/drawing/2014/main" id="{A44B8CA8-74D1-9C8B-799C-9133210A7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33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isc pro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145" y="1078731"/>
            <a:ext cx="6943261" cy="41619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disc profile"/>
          <p:cNvPicPr>
            <a:picLocks noChangeAspect="1" noChangeArrowheads="1"/>
          </p:cNvPicPr>
          <p:nvPr/>
        </p:nvPicPr>
        <p:blipFill rotWithShape="1">
          <a:blip r:embed="rId4">
            <a:extLst>
              <a:ext uri="{28A0092B-C50C-407E-A947-70E740481C1C}">
                <a14:useLocalDpi xmlns:a14="http://schemas.microsoft.com/office/drawing/2010/main" val="0"/>
              </a:ext>
            </a:extLst>
          </a:blip>
          <a:srcRect l="71476" t="45597" r="18931" b="45928"/>
          <a:stretch/>
        </p:blipFill>
        <p:spPr bwMode="auto">
          <a:xfrm>
            <a:off x="9568405" y="2872457"/>
            <a:ext cx="1018572" cy="5061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disc profile"/>
          <p:cNvPicPr>
            <a:picLocks noChangeAspect="1" noChangeArrowheads="1"/>
          </p:cNvPicPr>
          <p:nvPr/>
        </p:nvPicPr>
        <p:blipFill rotWithShape="1">
          <a:blip r:embed="rId4">
            <a:extLst>
              <a:ext uri="{28A0092B-C50C-407E-A947-70E740481C1C}">
                <a14:useLocalDpi xmlns:a14="http://schemas.microsoft.com/office/drawing/2010/main" val="0"/>
              </a:ext>
            </a:extLst>
          </a:blip>
          <a:srcRect l="45095" t="5040" r="45312" b="88177"/>
          <a:stretch/>
        </p:blipFill>
        <p:spPr bwMode="auto">
          <a:xfrm>
            <a:off x="5587488" y="736928"/>
            <a:ext cx="1018572" cy="405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disc profile"/>
          <p:cNvPicPr>
            <a:picLocks noChangeAspect="1" noChangeArrowheads="1"/>
          </p:cNvPicPr>
          <p:nvPr/>
        </p:nvPicPr>
        <p:blipFill rotWithShape="1">
          <a:blip r:embed="rId4">
            <a:extLst>
              <a:ext uri="{28A0092B-C50C-407E-A947-70E740481C1C}">
                <a14:useLocalDpi xmlns:a14="http://schemas.microsoft.com/office/drawing/2010/main" val="0"/>
              </a:ext>
            </a:extLst>
          </a:blip>
          <a:srcRect l="45204" t="87075" r="45203" b="4450"/>
          <a:stretch/>
        </p:blipFill>
        <p:spPr bwMode="auto">
          <a:xfrm>
            <a:off x="5587488" y="5126904"/>
            <a:ext cx="1018572" cy="506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isc profile"/>
          <p:cNvPicPr>
            <a:picLocks noChangeAspect="1" noChangeArrowheads="1"/>
          </p:cNvPicPr>
          <p:nvPr/>
        </p:nvPicPr>
        <p:blipFill rotWithShape="1">
          <a:blip r:embed="rId4">
            <a:extLst>
              <a:ext uri="{28A0092B-C50C-407E-A947-70E740481C1C}">
                <a14:useLocalDpi xmlns:a14="http://schemas.microsoft.com/office/drawing/2010/main" val="0"/>
              </a:ext>
            </a:extLst>
          </a:blip>
          <a:srcRect l="18496" t="45597" r="71911" b="45928"/>
          <a:stretch/>
        </p:blipFill>
        <p:spPr bwMode="auto">
          <a:xfrm>
            <a:off x="1606572" y="2872456"/>
            <a:ext cx="1018572" cy="50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16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DDF6C-33D9-687C-C8BF-D00B7C7CDCC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980EAEBB-82B9-4C39-289E-929A6248F6FA}"/>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1D61D295-A4B6-64A7-826B-1A877567B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D4F9063-911D-B1CB-EE99-732334EB3FCF}"/>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CDCC0442-C40C-2FA5-56A0-D486731C89C5}"/>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9:</a:t>
            </a:r>
            <a:br>
              <a:rPr lang="en-US" sz="2394">
                <a:solidFill>
                  <a:prstClr val="white"/>
                </a:solidFill>
                <a:latin typeface="Arial (Headings)"/>
              </a:rPr>
            </a:br>
            <a:r>
              <a:rPr lang="en-US" sz="2394" err="1">
                <a:solidFill>
                  <a:prstClr val="white"/>
                </a:solidFill>
                <a:latin typeface="Arial (Headings)"/>
              </a:rPr>
              <a:t>DiSC</a:t>
            </a:r>
            <a:r>
              <a:rPr lang="en-US" sz="2394">
                <a:solidFill>
                  <a:prstClr val="white"/>
                </a:solidFill>
                <a:latin typeface="Arial (Headings)"/>
              </a:rPr>
              <a:t> mini assessment</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53D7423F-9E19-D0C9-14F5-BE06E6CA145E}"/>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F0ECC9A4-1A28-ADEC-6D96-5A99CFBEBA7E}"/>
              </a:ext>
            </a:extLst>
          </p:cNvPr>
          <p:cNvSpPr txBox="1">
            <a:spLocks/>
          </p:cNvSpPr>
          <p:nvPr/>
        </p:nvSpPr>
        <p:spPr>
          <a:xfrm>
            <a:off x="1800338" y="3028218"/>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dirty="0">
                <a:solidFill>
                  <a:sysClr val="windowText" lastClr="000000"/>
                </a:solidFill>
                <a:latin typeface="Encode Sans Expanded Light" pitchFamily="2" charset="0"/>
                <a:sym typeface="Arial"/>
              </a:rPr>
              <a:t>Practice adapting your communication and sales approach to different customer personality styles using the </a:t>
            </a:r>
            <a:r>
              <a:rPr lang="en-US" sz="1795" dirty="0" err="1">
                <a:solidFill>
                  <a:sysClr val="windowText" lastClr="000000"/>
                </a:solidFill>
                <a:latin typeface="Encode Sans Expanded Light" pitchFamily="2" charset="0"/>
                <a:sym typeface="Arial"/>
              </a:rPr>
              <a:t>DiSC</a:t>
            </a:r>
            <a:r>
              <a:rPr lang="en-US" sz="1795" dirty="0">
                <a:solidFill>
                  <a:sysClr val="windowText" lastClr="000000"/>
                </a:solidFill>
                <a:latin typeface="Encode Sans Expanded Light" pitchFamily="2" charset="0"/>
                <a:sym typeface="Arial"/>
              </a:rPr>
              <a:t> model.</a:t>
            </a:r>
          </a:p>
        </p:txBody>
      </p:sp>
      <p:pic>
        <p:nvPicPr>
          <p:cNvPr id="7" name="Graphic 6" descr="Hourglass 30% with solid fill">
            <a:extLst>
              <a:ext uri="{FF2B5EF4-FFF2-40B4-BE49-F238E27FC236}">
                <a16:creationId xmlns:a16="http://schemas.microsoft.com/office/drawing/2014/main" id="{2FA7B30D-F1A8-B15F-9708-833752D4F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2D074820-7E68-CEED-6387-CF25195C57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B86AF681-67A0-3078-9834-367129783FEB}"/>
              </a:ext>
            </a:extLst>
          </p:cNvPr>
          <p:cNvSpPr txBox="1">
            <a:spLocks/>
          </p:cNvSpPr>
          <p:nvPr/>
        </p:nvSpPr>
        <p:spPr>
          <a:xfrm>
            <a:off x="1690914" y="400410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dirty="0">
                <a:solidFill>
                  <a:sysClr val="windowText" lastClr="000000"/>
                </a:solidFill>
                <a:latin typeface="Encode Sans Expanded Light" pitchFamily="2" charset="0"/>
                <a:sym typeface="Arial"/>
              </a:rPr>
              <a:t>Group of 2 (1 Customer and 1 Sales Consultant)</a:t>
            </a:r>
          </a:p>
        </p:txBody>
      </p:sp>
      <p:sp>
        <p:nvSpPr>
          <p:cNvPr id="16" name="Text Placeholder 6">
            <a:extLst>
              <a:ext uri="{FF2B5EF4-FFF2-40B4-BE49-F238E27FC236}">
                <a16:creationId xmlns:a16="http://schemas.microsoft.com/office/drawing/2014/main" id="{3990CDF2-8BDE-EC72-295B-1CDDBEA4C446}"/>
              </a:ext>
            </a:extLst>
          </p:cNvPr>
          <p:cNvSpPr txBox="1">
            <a:spLocks/>
          </p:cNvSpPr>
          <p:nvPr/>
        </p:nvSpPr>
        <p:spPr>
          <a:xfrm>
            <a:off x="1690914" y="506843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10 minutes for each role play</a:t>
            </a:r>
          </a:p>
        </p:txBody>
      </p:sp>
      <p:pic>
        <p:nvPicPr>
          <p:cNvPr id="3" name="Picture 2" descr="Image result for DISC ASSESSMENT">
            <a:extLst>
              <a:ext uri="{FF2B5EF4-FFF2-40B4-BE49-F238E27FC236}">
                <a16:creationId xmlns:a16="http://schemas.microsoft.com/office/drawing/2014/main" id="{E07D0E7E-955F-BB10-E70D-388A66FDF9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10762" y="3781972"/>
            <a:ext cx="2716860" cy="2716860"/>
          </a:xfrm>
          <a:prstGeom prst="rect">
            <a:avLst/>
          </a:prstGeom>
          <a:noFill/>
          <a:effectLst>
            <a:outerShdw sx="107000" sy="107000" algn="ctr" rotWithShape="0">
              <a:schemeClr val="bg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27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74873-7D77-2F35-E2F0-8B430637730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FCCB242-4C31-FD37-7778-5D737CD66A5B}"/>
              </a:ext>
            </a:extLst>
          </p:cNvPr>
          <p:cNvSpPr txBox="1">
            <a:spLocks/>
          </p:cNvSpPr>
          <p:nvPr/>
        </p:nvSpPr>
        <p:spPr>
          <a:xfrm>
            <a:off x="4579301" y="2936557"/>
            <a:ext cx="638262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EMOTIONAL INTELLIGENCE</a:t>
            </a:r>
          </a:p>
        </p:txBody>
      </p:sp>
      <p:pic>
        <p:nvPicPr>
          <p:cNvPr id="8" name="Picture 7" descr="image">
            <a:extLst>
              <a:ext uri="{FF2B5EF4-FFF2-40B4-BE49-F238E27FC236}">
                <a16:creationId xmlns:a16="http://schemas.microsoft.com/office/drawing/2014/main" id="{AC2F64CD-2F65-2A7A-ACEF-C0066345B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387"/>
          <a:stretch/>
        </p:blipFill>
        <p:spPr bwMode="auto">
          <a:xfrm>
            <a:off x="0" y="0"/>
            <a:ext cx="3544570" cy="6557211"/>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16120B9-8EE2-A2E2-6063-314EF12C7F51}"/>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4</a:t>
            </a:r>
          </a:p>
        </p:txBody>
      </p:sp>
      <p:sp>
        <p:nvSpPr>
          <p:cNvPr id="2" name="TextBox 1">
            <a:extLst>
              <a:ext uri="{FF2B5EF4-FFF2-40B4-BE49-F238E27FC236}">
                <a16:creationId xmlns:a16="http://schemas.microsoft.com/office/drawing/2014/main" id="{7CB1CD78-1D15-7572-C24B-3742FF436FAA}"/>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350153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motional Intelligence, aka EQ.">
            <a:hlinkClick r:id="rId3" tooltip="Emotional Intelligence, aka EQ."/>
          </p:cNvPr>
          <p:cNvPicPr>
            <a:picLocks noGrp="1" noChangeAspect="1" noChangeArrowheads="1"/>
          </p:cNvPicPr>
          <p:nvPr>
            <p:ph sz="quarter" idx="1"/>
          </p:nvPr>
        </p:nvPicPr>
        <p:blipFill>
          <a:blip r:embed="rId4" cstate="print"/>
          <a:stretch>
            <a:fillRect/>
          </a:stretch>
        </p:blipFill>
        <p:spPr bwMode="auto">
          <a:xfrm>
            <a:off x="3804217" y="836007"/>
            <a:ext cx="4158684" cy="5479067"/>
          </a:xfrm>
          <a:prstGeom prst="rect">
            <a:avLst/>
          </a:prstGeom>
          <a:noFill/>
        </p:spPr>
      </p:pic>
      <p:sp>
        <p:nvSpPr>
          <p:cNvPr id="2" name="Title 1">
            <a:extLst>
              <a:ext uri="{FF2B5EF4-FFF2-40B4-BE49-F238E27FC236}">
                <a16:creationId xmlns:a16="http://schemas.microsoft.com/office/drawing/2014/main" id="{F741DF50-1733-33FD-05A4-17B58635748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E</a:t>
            </a:r>
            <a:r>
              <a:rPr lang="en-US" sz="1800" b="1" kern="0">
                <a:solidFill>
                  <a:srgbClr val="005BAA"/>
                </a:solidFill>
                <a:latin typeface="Arial (Headings)"/>
                <a:cs typeface="Calibri"/>
              </a:rPr>
              <a:t>MOTIONAL INTELLIGENCE</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1D93C-A865-1EC8-F092-2CBD301C24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53CC3-B785-50E9-AE60-3C80961D547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E</a:t>
            </a:r>
            <a:r>
              <a:rPr lang="en-US" sz="1800" b="1" kern="0">
                <a:solidFill>
                  <a:srgbClr val="005BAA"/>
                </a:solidFill>
                <a:latin typeface="Arial (Headings)"/>
                <a:cs typeface="Calibri"/>
              </a:rPr>
              <a:t>MOTIONAL INTELLIGENCE</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2050" name="Picture 2" descr="Versus Or VS Letters Logo Design in doodle style. Comic fighting duel with  lightning ray border. vector illustration. 7945878 Vector Art at Vecteezy">
            <a:extLst>
              <a:ext uri="{FF2B5EF4-FFF2-40B4-BE49-F238E27FC236}">
                <a16:creationId xmlns:a16="http://schemas.microsoft.com/office/drawing/2014/main" id="{CF234F16-F334-6115-FA3F-26289BEB1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879" y="1212396"/>
            <a:ext cx="4433207" cy="44332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E9A32E-D59A-DE1D-14F5-574855A8202E}"/>
              </a:ext>
            </a:extLst>
          </p:cNvPr>
          <p:cNvSpPr txBox="1"/>
          <p:nvPr/>
        </p:nvSpPr>
        <p:spPr>
          <a:xfrm>
            <a:off x="732066" y="1820633"/>
            <a:ext cx="3995056" cy="2980111"/>
          </a:xfrm>
          <a:prstGeom prst="rect">
            <a:avLst/>
          </a:prstGeom>
          <a:noFill/>
        </p:spPr>
        <p:txBody>
          <a:bodyPr wrap="square">
            <a:spAutoFit/>
          </a:bodyPr>
          <a:lstStyle/>
          <a:p>
            <a:pPr lvl="0">
              <a:lnSpc>
                <a:spcPct val="200000"/>
              </a:lnSpc>
              <a:spcAft>
                <a:spcPts val="800"/>
              </a:spcAft>
              <a:defRPr/>
            </a:pPr>
            <a:r>
              <a:rPr lang="en-US" sz="1600" b="1" kern="100" dirty="0">
                <a:solidFill>
                  <a:srgbClr val="00417C"/>
                </a:solidFill>
                <a:latin typeface="Arial" panose="020B0604020202020204" pitchFamily="34" charset="0"/>
                <a:ea typeface="Aptos" panose="020B0004020202020204" pitchFamily="34" charset="0"/>
                <a:cs typeface="Arial" panose="020B0604020202020204" pitchFamily="34" charset="0"/>
              </a:rPr>
              <a:t>IQ = Intelligence Quotient</a:t>
            </a:r>
          </a:p>
          <a:p>
            <a:pPr marL="285750" lvl="0" indent="-285750">
              <a:lnSpc>
                <a:spcPct val="200000"/>
              </a:lnSpc>
              <a:spcAft>
                <a:spcPts val="800"/>
              </a:spcAft>
              <a:buFont typeface="Arial" panose="020B0604020202020204" pitchFamily="34" charset="0"/>
              <a:buChar char="•"/>
              <a:defRPr/>
            </a:pPr>
            <a:r>
              <a:rPr lang="en-US" sz="1400" kern="100" dirty="0">
                <a:solidFill>
                  <a:srgbClr val="00417C"/>
                </a:solidFill>
                <a:latin typeface="Arial" panose="020B0604020202020204" pitchFamily="34" charset="0"/>
                <a:ea typeface="Aptos" panose="020B0004020202020204" pitchFamily="34" charset="0"/>
                <a:cs typeface="Arial" panose="020B0604020202020204" pitchFamily="34" charset="0"/>
              </a:rPr>
              <a:t>Measures logic, reasoning, memory, and problem-solving</a:t>
            </a:r>
          </a:p>
          <a:p>
            <a:pPr marL="285750" lvl="0" indent="-285750">
              <a:lnSpc>
                <a:spcPct val="200000"/>
              </a:lnSpc>
              <a:spcAft>
                <a:spcPts val="800"/>
              </a:spcAft>
              <a:buFont typeface="Arial" panose="020B0604020202020204" pitchFamily="34" charset="0"/>
              <a:buChar char="•"/>
              <a:defRPr/>
            </a:pPr>
            <a:r>
              <a:rPr lang="en-US" sz="1400" kern="100" dirty="0">
                <a:solidFill>
                  <a:srgbClr val="00417C"/>
                </a:solidFill>
                <a:latin typeface="Arial" panose="020B0604020202020204" pitchFamily="34" charset="0"/>
                <a:ea typeface="Aptos" panose="020B0004020202020204" pitchFamily="34" charset="0"/>
                <a:cs typeface="Arial" panose="020B0604020202020204" pitchFamily="34" charset="0"/>
              </a:rPr>
              <a:t>Mostly fixed – we’re born with it</a:t>
            </a:r>
          </a:p>
          <a:p>
            <a:pPr marL="285750" lvl="0" indent="-285750">
              <a:lnSpc>
                <a:spcPct val="200000"/>
              </a:lnSpc>
              <a:spcAft>
                <a:spcPts val="800"/>
              </a:spcAft>
              <a:buFont typeface="Arial" panose="020B0604020202020204" pitchFamily="34" charset="0"/>
              <a:buChar char="•"/>
              <a:defRPr/>
            </a:pPr>
            <a:r>
              <a:rPr lang="en-US" sz="1400" kern="100" dirty="0">
                <a:solidFill>
                  <a:srgbClr val="00417C"/>
                </a:solidFill>
                <a:latin typeface="Arial" panose="020B0604020202020204" pitchFamily="34" charset="0"/>
                <a:ea typeface="Aptos" panose="020B0004020202020204" pitchFamily="34" charset="0"/>
                <a:cs typeface="Arial" panose="020B0604020202020204" pitchFamily="34" charset="0"/>
              </a:rPr>
              <a:t>Helps with academic performance and technical tasks</a:t>
            </a:r>
            <a:endParaRPr kumimoji="0" lang="en-US" sz="14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A029C7C-6660-1481-84EE-4B7A0DE26D6A}"/>
              </a:ext>
            </a:extLst>
          </p:cNvPr>
          <p:cNvSpPr txBox="1"/>
          <p:nvPr/>
        </p:nvSpPr>
        <p:spPr>
          <a:xfrm>
            <a:off x="7199797" y="1820633"/>
            <a:ext cx="4605759" cy="2980111"/>
          </a:xfrm>
          <a:prstGeom prst="rect">
            <a:avLst/>
          </a:prstGeom>
          <a:noFill/>
        </p:spPr>
        <p:txBody>
          <a:bodyPr wrap="square">
            <a:spAutoFit/>
          </a:bodyPr>
          <a:lstStyle/>
          <a:p>
            <a:pPr lvl="0">
              <a:lnSpc>
                <a:spcPct val="200000"/>
              </a:lnSpc>
              <a:spcAft>
                <a:spcPts val="800"/>
              </a:spcAft>
              <a:defRPr/>
            </a:pPr>
            <a:r>
              <a:rPr lang="en-US" sz="1600" b="1" kern="100" dirty="0">
                <a:solidFill>
                  <a:srgbClr val="00417C"/>
                </a:solidFill>
                <a:latin typeface="Arial" panose="020B0604020202020204" pitchFamily="34" charset="0"/>
                <a:ea typeface="Aptos" panose="020B0004020202020204" pitchFamily="34" charset="0"/>
                <a:cs typeface="Arial" panose="020B0604020202020204" pitchFamily="34" charset="0"/>
              </a:rPr>
              <a:t>EQ = Emotional Intelligence</a:t>
            </a:r>
          </a:p>
          <a:p>
            <a:pPr marL="285750" lvl="0" indent="-285750">
              <a:lnSpc>
                <a:spcPct val="200000"/>
              </a:lnSpc>
              <a:spcAft>
                <a:spcPts val="800"/>
              </a:spcAft>
              <a:buFont typeface="Arial" panose="020B0604020202020204" pitchFamily="34" charset="0"/>
              <a:buChar char="•"/>
              <a:defRPr/>
            </a:pPr>
            <a:r>
              <a:rPr lang="en-US" sz="1400" kern="100" dirty="0">
                <a:solidFill>
                  <a:srgbClr val="00417C"/>
                </a:solidFill>
                <a:latin typeface="Arial" panose="020B0604020202020204" pitchFamily="34" charset="0"/>
                <a:ea typeface="Aptos" panose="020B0004020202020204" pitchFamily="34" charset="0"/>
                <a:cs typeface="Arial" panose="020B0604020202020204" pitchFamily="34" charset="0"/>
              </a:rPr>
              <a:t>Measures our ability to recognize, understand, and manage emotions</a:t>
            </a:r>
          </a:p>
          <a:p>
            <a:pPr marL="285750" lvl="0" indent="-285750">
              <a:lnSpc>
                <a:spcPct val="200000"/>
              </a:lnSpc>
              <a:spcAft>
                <a:spcPts val="800"/>
              </a:spcAft>
              <a:buFont typeface="Arial" panose="020B0604020202020204" pitchFamily="34" charset="0"/>
              <a:buChar char="•"/>
              <a:defRPr/>
            </a:pPr>
            <a:r>
              <a:rPr lang="en-US" sz="1400" kern="100" dirty="0">
                <a:solidFill>
                  <a:srgbClr val="00417C"/>
                </a:solidFill>
                <a:latin typeface="Arial" panose="020B0604020202020204" pitchFamily="34" charset="0"/>
                <a:ea typeface="Aptos" panose="020B0004020202020204" pitchFamily="34" charset="0"/>
                <a:cs typeface="Arial" panose="020B0604020202020204" pitchFamily="34" charset="0"/>
              </a:rPr>
              <a:t>Can be developed and strengthened over time</a:t>
            </a:r>
          </a:p>
          <a:p>
            <a:pPr marL="285750" lvl="0" indent="-285750">
              <a:lnSpc>
                <a:spcPct val="200000"/>
              </a:lnSpc>
              <a:spcAft>
                <a:spcPts val="800"/>
              </a:spcAft>
              <a:buFont typeface="Arial" panose="020B0604020202020204" pitchFamily="34" charset="0"/>
              <a:buChar char="•"/>
              <a:defRPr/>
            </a:pPr>
            <a:r>
              <a:rPr lang="en-US" sz="1400" kern="100" dirty="0">
                <a:solidFill>
                  <a:srgbClr val="00417C"/>
                </a:solidFill>
                <a:latin typeface="Arial" panose="020B0604020202020204" pitchFamily="34" charset="0"/>
                <a:ea typeface="Aptos" panose="020B0004020202020204" pitchFamily="34" charset="0"/>
                <a:cs typeface="Arial" panose="020B0604020202020204" pitchFamily="34" charset="0"/>
              </a:rPr>
              <a:t>Helps with relationship building, handling stress, and communication</a:t>
            </a:r>
            <a:endParaRPr kumimoji="0" lang="en-US" sz="14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35258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133600" y="1828800"/>
            <a:ext cx="7924800" cy="3208292"/>
            <a:chOff x="762000" y="1676400"/>
            <a:chExt cx="7924800" cy="3208292"/>
          </a:xfrm>
        </p:grpSpPr>
        <p:sp>
          <p:nvSpPr>
            <p:cNvPr id="11" name="Round Same Side Corner Rectangle 10"/>
            <p:cNvSpPr/>
            <p:nvPr/>
          </p:nvSpPr>
          <p:spPr>
            <a:xfrm>
              <a:off x="762000" y="1981200"/>
              <a:ext cx="3352800" cy="2743200"/>
            </a:xfrm>
            <a:prstGeom prst="round2SameRect">
              <a:avLst/>
            </a:prstGeom>
            <a:solidFill>
              <a:srgbClr val="00417C"/>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solidFill>
                    <a:schemeClr val="bg1"/>
                  </a:solidFill>
                </a:ln>
                <a:latin typeface="Arial" panose="020B0604020202020204" pitchFamily="34" charset="0"/>
                <a:cs typeface="Arial" panose="020B0604020202020204" pitchFamily="34" charset="0"/>
              </a:endParaRPr>
            </a:p>
          </p:txBody>
        </p:sp>
        <p:sp>
          <p:nvSpPr>
            <p:cNvPr id="12" name="TextBox 11"/>
            <p:cNvSpPr txBox="1"/>
            <p:nvPr/>
          </p:nvSpPr>
          <p:spPr>
            <a:xfrm>
              <a:off x="914400" y="2667000"/>
              <a:ext cx="3048000" cy="1200329"/>
            </a:xfrm>
            <a:prstGeom prst="rect">
              <a:avLst/>
            </a:prstGeom>
            <a:noFill/>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Ability to recognize and understand emotions</a:t>
              </a:r>
            </a:p>
          </p:txBody>
        </p:sp>
        <p:sp>
          <p:nvSpPr>
            <p:cNvPr id="13" name="Round Same Side Corner Rectangle 12"/>
            <p:cNvSpPr/>
            <p:nvPr/>
          </p:nvSpPr>
          <p:spPr>
            <a:xfrm>
              <a:off x="5334000" y="1981200"/>
              <a:ext cx="3352800" cy="2743200"/>
            </a:xfrm>
            <a:prstGeom prst="round2SameRect">
              <a:avLst/>
            </a:prstGeom>
            <a:solidFill>
              <a:srgbClr val="00417C"/>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solidFill>
                    <a:schemeClr val="bg1"/>
                  </a:solidFill>
                </a:ln>
                <a:latin typeface="Arial" panose="020B0604020202020204" pitchFamily="34" charset="0"/>
                <a:cs typeface="Arial" panose="020B0604020202020204" pitchFamily="34" charset="0"/>
              </a:endParaRPr>
            </a:p>
          </p:txBody>
        </p:sp>
        <p:sp>
          <p:nvSpPr>
            <p:cNvPr id="14" name="TextBox 13"/>
            <p:cNvSpPr txBox="1"/>
            <p:nvPr/>
          </p:nvSpPr>
          <p:spPr>
            <a:xfrm>
              <a:off x="5486400" y="2286000"/>
              <a:ext cx="3048000" cy="1938992"/>
            </a:xfrm>
            <a:prstGeom prst="rect">
              <a:avLst/>
            </a:prstGeom>
            <a:noFill/>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Using this awareness to manage yourself and relationships with others</a:t>
              </a:r>
            </a:p>
          </p:txBody>
        </p:sp>
        <p:pic>
          <p:nvPicPr>
            <p:cNvPr id="1026" name="Picture 2" descr="C:\Users\craveykj\AppData\Local\Microsoft\Windows\Temporary Internet Files\Content.IE5\FR5SNZHS\MC900199254[1].wmf"/>
            <p:cNvPicPr>
              <a:picLocks noChangeAspect="1" noChangeArrowheads="1"/>
            </p:cNvPicPr>
            <p:nvPr/>
          </p:nvPicPr>
          <p:blipFill>
            <a:blip r:embed="rId3" cstate="print">
              <a:grayscl/>
            </a:blip>
            <a:srcRect/>
            <a:stretch>
              <a:fillRect/>
            </a:stretch>
          </p:blipFill>
          <p:spPr bwMode="auto">
            <a:xfrm>
              <a:off x="3581400" y="1676400"/>
              <a:ext cx="2286000" cy="3208292"/>
            </a:xfrm>
            <a:prstGeom prst="rect">
              <a:avLst/>
            </a:prstGeom>
            <a:noFill/>
          </p:spPr>
        </p:pic>
      </p:grpSp>
      <p:sp>
        <p:nvSpPr>
          <p:cNvPr id="3" name="Title 1">
            <a:extLst>
              <a:ext uri="{FF2B5EF4-FFF2-40B4-BE49-F238E27FC236}">
                <a16:creationId xmlns:a16="http://schemas.microsoft.com/office/drawing/2014/main" id="{DDE7011E-70F7-0C78-85E8-4F9ED37ABB49}"/>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EMOTIONAL INTELLIGENCE DEFINED</a:t>
            </a:r>
            <a:endParaRPr kumimoji="0" lang="en-US" sz="1800" b="1" i="0" u="none" strike="noStrike" kern="1200" cap="none" spc="0" normalizeH="0" baseline="0" noProof="0" dirty="0">
              <a:ln>
                <a:noFill/>
              </a:ln>
              <a:solidFill>
                <a:srgbClr val="005BAA"/>
              </a:solidFill>
              <a:effectLst/>
              <a:uLnTx/>
              <a:uFillTx/>
              <a:latin typeface="Arial (Headings)"/>
              <a:ea typeface="+mj-ea"/>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B418-8B37-F165-5470-1BCA9B19A19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2CE6561-843C-FBFB-376D-0E6B75079651}"/>
              </a:ext>
            </a:extLst>
          </p:cNvPr>
          <p:cNvGrpSpPr/>
          <p:nvPr/>
        </p:nvGrpSpPr>
        <p:grpSpPr>
          <a:xfrm>
            <a:off x="15081" y="-6757"/>
            <a:ext cx="12161838" cy="6621566"/>
            <a:chOff x="0" y="-15821"/>
            <a:chExt cx="12192000" cy="6873821"/>
          </a:xfrm>
        </p:grpSpPr>
        <p:pic>
          <p:nvPicPr>
            <p:cNvPr id="2" name="Picture 1" descr="image">
              <a:extLst>
                <a:ext uri="{FF2B5EF4-FFF2-40B4-BE49-F238E27FC236}">
                  <a16:creationId xmlns:a16="http://schemas.microsoft.com/office/drawing/2014/main" id="{DCDC9248-3783-2F23-8963-7AAE2422D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21"/>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BA03F3-4A0A-101A-A79C-F7C31B1E84B8}"/>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366A4E55-9F22-E2F1-A4E3-5AF686A6EE56}"/>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dirty="0">
                <a:solidFill>
                  <a:prstClr val="white"/>
                </a:solidFill>
                <a:latin typeface="Arial (Headings)"/>
              </a:rPr>
              <a:t>ACTIVITY 1:</a:t>
            </a:r>
            <a:br>
              <a:rPr lang="en-US" sz="2394" dirty="0">
                <a:solidFill>
                  <a:prstClr val="white"/>
                </a:solidFill>
                <a:latin typeface="Arial (Headings)"/>
              </a:rPr>
            </a:br>
            <a:r>
              <a:rPr lang="en-US" sz="2394" dirty="0">
                <a:solidFill>
                  <a:prstClr val="white"/>
                </a:solidFill>
                <a:latin typeface="Arial (Headings)"/>
              </a:rPr>
              <a:t> Describe It - Draw It </a:t>
            </a:r>
          </a:p>
          <a:p>
            <a:pPr defTabSz="911288">
              <a:lnSpc>
                <a:spcPct val="100000"/>
              </a:lnSpc>
              <a:tabLst>
                <a:tab pos="274678" algn="l"/>
              </a:tabLst>
              <a:defRPr/>
            </a:pPr>
            <a:endParaRPr lang="en-US" sz="2394" dirty="0">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4FBFBC16-6F84-762B-AD08-850D40F87AA2}"/>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04210699-FA18-F63D-2A5B-4BF4B204574C}"/>
              </a:ext>
            </a:extLst>
          </p:cNvPr>
          <p:cNvSpPr txBox="1">
            <a:spLocks/>
          </p:cNvSpPr>
          <p:nvPr/>
        </p:nvSpPr>
        <p:spPr>
          <a:xfrm>
            <a:off x="1800338" y="301557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dirty="0">
                <a:solidFill>
                  <a:sysClr val="windowText" lastClr="000000"/>
                </a:solidFill>
                <a:latin typeface="Encode Sans Expanded Light" pitchFamily="2" charset="0"/>
                <a:sym typeface="Arial"/>
              </a:rPr>
              <a:t>One participant will describe an image while the others draws it based solely on the verbal description </a:t>
            </a:r>
          </a:p>
        </p:txBody>
      </p:sp>
      <p:pic>
        <p:nvPicPr>
          <p:cNvPr id="7" name="Graphic 6" descr="Hourglass 30% with solid fill">
            <a:extLst>
              <a:ext uri="{FF2B5EF4-FFF2-40B4-BE49-F238E27FC236}">
                <a16:creationId xmlns:a16="http://schemas.microsoft.com/office/drawing/2014/main" id="{5A887847-1017-47CB-500A-99673CEA53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159DB294-2F83-C890-7165-3E91FA5196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7A5E8043-B852-E792-A433-2553831A66DB}"/>
              </a:ext>
            </a:extLst>
          </p:cNvPr>
          <p:cNvSpPr txBox="1">
            <a:spLocks/>
          </p:cNvSpPr>
          <p:nvPr/>
        </p:nvSpPr>
        <p:spPr>
          <a:xfrm>
            <a:off x="1800338" y="399994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dirty="0">
                <a:solidFill>
                  <a:sysClr val="windowText" lastClr="000000"/>
                </a:solidFill>
                <a:latin typeface="Encode Sans Expanded Light" pitchFamily="2" charset="0"/>
                <a:sym typeface="Arial"/>
              </a:rPr>
              <a:t>Group</a:t>
            </a:r>
          </a:p>
        </p:txBody>
      </p:sp>
      <p:sp>
        <p:nvSpPr>
          <p:cNvPr id="16" name="Text Placeholder 6">
            <a:extLst>
              <a:ext uri="{FF2B5EF4-FFF2-40B4-BE49-F238E27FC236}">
                <a16:creationId xmlns:a16="http://schemas.microsoft.com/office/drawing/2014/main" id="{BECB4597-2EA2-B5C3-E7B2-AFFA81DEFEF9}"/>
              </a:ext>
            </a:extLst>
          </p:cNvPr>
          <p:cNvSpPr txBox="1">
            <a:spLocks/>
          </p:cNvSpPr>
          <p:nvPr/>
        </p:nvSpPr>
        <p:spPr>
          <a:xfrm>
            <a:off x="1800338" y="5033798"/>
            <a:ext cx="429566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dirty="0">
                <a:solidFill>
                  <a:sysClr val="windowText" lastClr="000000"/>
                </a:solidFill>
                <a:latin typeface="Encode Sans Expanded Light" pitchFamily="2" charset="0"/>
                <a:sym typeface="Arial"/>
              </a:rPr>
              <a:t>3mins per picture</a:t>
            </a:r>
          </a:p>
        </p:txBody>
      </p:sp>
      <p:sp>
        <p:nvSpPr>
          <p:cNvPr id="6" name="Text Placeholder 6">
            <a:extLst>
              <a:ext uri="{FF2B5EF4-FFF2-40B4-BE49-F238E27FC236}">
                <a16:creationId xmlns:a16="http://schemas.microsoft.com/office/drawing/2014/main" id="{EF8C2112-8F3E-2A92-49D5-5A3B1E631F20}"/>
              </a:ext>
            </a:extLst>
          </p:cNvPr>
          <p:cNvSpPr txBox="1">
            <a:spLocks/>
          </p:cNvSpPr>
          <p:nvPr/>
        </p:nvSpPr>
        <p:spPr>
          <a:xfrm>
            <a:off x="6699635" y="4252002"/>
            <a:ext cx="4338880" cy="1172302"/>
          </a:xfrm>
          <a:prstGeom prst="rect">
            <a:avLst/>
          </a:prstGeom>
          <a:ln>
            <a:solidFill>
              <a:schemeClr val="bg2"/>
            </a:solidFill>
          </a:ln>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One person describes, one person draws.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Sit back-to-back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No showing the picture.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No asking questions.</a:t>
            </a:r>
          </a:p>
        </p:txBody>
      </p:sp>
    </p:spTree>
    <p:extLst>
      <p:ext uri="{BB962C8B-B14F-4D97-AF65-F5344CB8AC3E}">
        <p14:creationId xmlns:p14="http://schemas.microsoft.com/office/powerpoint/2010/main" val="111465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241D2F-E844-2BF7-5B0C-373C8E47A536}"/>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n-ea"/>
                <a:cs typeface="Calibri"/>
              </a:rPr>
              <a:t>EMOTIONAL INTELLIGENCE</a:t>
            </a:r>
            <a:endParaRPr kumimoji="0" lang="en-US" sz="1800" b="1" i="0" u="none" strike="noStrike" kern="1200" cap="none" spc="0" normalizeH="0" baseline="0" noProof="0" dirty="0">
              <a:ln>
                <a:noFill/>
              </a:ln>
              <a:solidFill>
                <a:srgbClr val="005BAA"/>
              </a:solidFill>
              <a:effectLst/>
              <a:uLnTx/>
              <a:uFillTx/>
              <a:latin typeface="Arial (Headings)"/>
              <a:ea typeface="+mj-ea"/>
              <a:cs typeface="+mj-cs"/>
            </a:endParaRPr>
          </a:p>
        </p:txBody>
      </p:sp>
      <p:pic>
        <p:nvPicPr>
          <p:cNvPr id="2" name="Content Placeholder 4" descr="A Good Work Atmosphere Leads to Success">
            <a:extLst>
              <a:ext uri="{FF2B5EF4-FFF2-40B4-BE49-F238E27FC236}">
                <a16:creationId xmlns:a16="http://schemas.microsoft.com/office/drawing/2014/main" id="{5B3FFC1D-431C-E117-C9B3-A0642B91A61C}"/>
              </a:ext>
            </a:extLst>
          </p:cNvPr>
          <p:cNvPicPr>
            <a:picLocks noChangeAspect="1"/>
          </p:cNvPicPr>
          <p:nvPr/>
        </p:nvPicPr>
        <p:blipFill>
          <a:blip r:embed="rId2"/>
          <a:srcRect l="38238" r="13490" b="1"/>
          <a:stretch/>
        </p:blipFill>
        <p:spPr>
          <a:xfrm>
            <a:off x="7620001" y="-9818"/>
            <a:ext cx="4572000" cy="6569794"/>
          </a:xfrm>
          <a:prstGeom prst="rect">
            <a:avLst/>
          </a:prstGeom>
        </p:spPr>
      </p:pic>
      <p:sp>
        <p:nvSpPr>
          <p:cNvPr id="4" name="TextBox 3">
            <a:extLst>
              <a:ext uri="{FF2B5EF4-FFF2-40B4-BE49-F238E27FC236}">
                <a16:creationId xmlns:a16="http://schemas.microsoft.com/office/drawing/2014/main" id="{8B70C232-DEEB-DF98-5853-9BE59D680CC2}"/>
              </a:ext>
            </a:extLst>
          </p:cNvPr>
          <p:cNvSpPr txBox="1"/>
          <p:nvPr/>
        </p:nvSpPr>
        <p:spPr>
          <a:xfrm>
            <a:off x="526943" y="1270801"/>
            <a:ext cx="6564079" cy="4860754"/>
          </a:xfrm>
          <a:prstGeom prst="rect">
            <a:avLst/>
          </a:prstGeom>
          <a:noFill/>
        </p:spPr>
        <p:txBody>
          <a:bodyPr wrap="square">
            <a:spAutoFit/>
          </a:bodyPr>
          <a:lstStyle/>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Buying a car is an emotional decision</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Customers decide based on trust, confidence, and how they feel</a:t>
            </a:r>
          </a:p>
          <a:p>
            <a:pPr marL="285750" lvl="0" indent="-285750">
              <a:lnSpc>
                <a:spcPct val="20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Consultants with high </a:t>
            </a:r>
            <a:r>
              <a:rPr lang="en-US" kern="100" dirty="0">
                <a:solidFill>
                  <a:srgbClr val="00417C"/>
                </a:solidFill>
                <a:latin typeface="Arial" panose="020B0604020202020204" pitchFamily="34" charset="0"/>
                <a:ea typeface="Aptos" panose="020B0004020202020204" pitchFamily="34" charset="0"/>
                <a:cs typeface="Arial" panose="020B0604020202020204" pitchFamily="34" charset="0"/>
              </a:rPr>
              <a:t>emotional intelligence</a:t>
            </a: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t>
            </a:r>
          </a:p>
          <a:p>
            <a:pPr lvl="1">
              <a:lnSpc>
                <a:spcPct val="200000"/>
              </a:lnSpc>
              <a:spcAft>
                <a:spcPts val="800"/>
              </a:spcAft>
              <a:defRPr/>
            </a:pPr>
            <a:r>
              <a:rPr kumimoji="0" lang="en-US"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Build trust faster</a:t>
            </a:r>
          </a:p>
          <a:p>
            <a:pPr lvl="1">
              <a:lnSpc>
                <a:spcPct val="200000"/>
              </a:lnSpc>
              <a:spcAft>
                <a:spcPts val="800"/>
              </a:spcAft>
              <a:defRPr/>
            </a:pPr>
            <a:r>
              <a:rPr kumimoji="0" lang="en-US"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Handle objections calmly</a:t>
            </a:r>
          </a:p>
          <a:p>
            <a:pPr lvl="1">
              <a:lnSpc>
                <a:spcPct val="200000"/>
              </a:lnSpc>
              <a:spcAft>
                <a:spcPts val="800"/>
              </a:spcAft>
              <a:defRPr/>
            </a:pPr>
            <a:r>
              <a:rPr kumimoji="0" lang="en-US"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Improve loyalty and referrals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7D6A6C3-F830-063D-14F3-0A040EE30475}"/>
              </a:ext>
            </a:extLst>
          </p:cNvPr>
          <p:cNvSpPr txBox="1"/>
          <p:nvPr/>
        </p:nvSpPr>
        <p:spPr>
          <a:xfrm>
            <a:off x="442913" y="852492"/>
            <a:ext cx="6953930" cy="369332"/>
          </a:xfrm>
          <a:prstGeom prst="rect">
            <a:avLst/>
          </a:prstGeom>
          <a:noFill/>
        </p:spPr>
        <p:txBody>
          <a:bodyPr wrap="square">
            <a:spAutoFit/>
          </a:bodyPr>
          <a:lstStyle/>
          <a:p>
            <a:r>
              <a:rPr lang="en-US" b="1" kern="100" dirty="0">
                <a:solidFill>
                  <a:srgbClr val="00417C"/>
                </a:solidFill>
                <a:latin typeface="Arial" panose="020B0604020202020204" pitchFamily="34" charset="0"/>
                <a:cs typeface="Arial" panose="020B0604020202020204" pitchFamily="34" charset="0"/>
              </a:rPr>
              <a:t>Why emotional intelligence matters in automotive sales?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1" name="Picture 5" descr="C:\Users\craveykj\AppData\Local\Microsoft\Windows\Temporary Internet Files\Content.IE5\EAMBFZQE\MC900055181[1].wmf"/>
          <p:cNvPicPr>
            <a:picLocks noChangeAspect="1" noChangeArrowheads="1"/>
          </p:cNvPicPr>
          <p:nvPr/>
        </p:nvPicPr>
        <p:blipFill>
          <a:blip r:embed="rId3" cstate="print">
            <a:duotone>
              <a:schemeClr val="accent6">
                <a:shade val="45000"/>
                <a:satMod val="135000"/>
              </a:schemeClr>
              <a:prstClr val="white"/>
            </a:duotone>
            <a:lum bright="37000"/>
          </a:blip>
          <a:srcRect/>
          <a:stretch>
            <a:fillRect/>
          </a:stretch>
        </p:blipFill>
        <p:spPr bwMode="auto">
          <a:xfrm>
            <a:off x="3352800" y="1676401"/>
            <a:ext cx="5331832" cy="4536541"/>
          </a:xfrm>
          <a:prstGeom prst="rect">
            <a:avLst/>
          </a:prstGeom>
          <a:noFill/>
        </p:spPr>
      </p:pic>
      <p:sp>
        <p:nvSpPr>
          <p:cNvPr id="9" name="TextBox 8"/>
          <p:cNvSpPr txBox="1"/>
          <p:nvPr/>
        </p:nvSpPr>
        <p:spPr>
          <a:xfrm>
            <a:off x="5410200" y="5562601"/>
            <a:ext cx="3276600" cy="646331"/>
          </a:xfrm>
          <a:prstGeom prst="rect">
            <a:avLst/>
          </a:prstGeom>
          <a:noFill/>
        </p:spPr>
        <p:txBody>
          <a:bodyPr wrap="square" rtlCol="0">
            <a:spAutoFit/>
          </a:bodyPr>
          <a:lstStyle/>
          <a:p>
            <a:pPr algn="ctr"/>
            <a:r>
              <a:rPr lang="en-US" b="1"/>
              <a:t>Spinal Chord</a:t>
            </a:r>
          </a:p>
          <a:p>
            <a:pPr algn="ctr"/>
            <a:r>
              <a:rPr lang="en-US" b="1" i="1"/>
              <a:t>(enters brain here</a:t>
            </a:r>
            <a:r>
              <a:rPr lang="en-US" i="1"/>
              <a:t>)</a:t>
            </a:r>
          </a:p>
        </p:txBody>
      </p:sp>
      <p:sp>
        <p:nvSpPr>
          <p:cNvPr id="10" name="TextBox 9"/>
          <p:cNvSpPr txBox="1"/>
          <p:nvPr/>
        </p:nvSpPr>
        <p:spPr>
          <a:xfrm>
            <a:off x="4495800" y="4038601"/>
            <a:ext cx="3276600" cy="646331"/>
          </a:xfrm>
          <a:prstGeom prst="rect">
            <a:avLst/>
          </a:prstGeom>
          <a:noFill/>
        </p:spPr>
        <p:txBody>
          <a:bodyPr wrap="square" rtlCol="0">
            <a:spAutoFit/>
          </a:bodyPr>
          <a:lstStyle/>
          <a:p>
            <a:pPr algn="ctr"/>
            <a:r>
              <a:rPr lang="en-US" b="1"/>
              <a:t>Limbic System</a:t>
            </a:r>
          </a:p>
          <a:p>
            <a:pPr algn="ctr"/>
            <a:r>
              <a:rPr lang="en-US" b="1" i="1"/>
              <a:t>(I feel here)</a:t>
            </a:r>
            <a:endParaRPr lang="en-US" i="1"/>
          </a:p>
        </p:txBody>
      </p:sp>
      <p:sp>
        <p:nvSpPr>
          <p:cNvPr id="11" name="TextBox 10"/>
          <p:cNvSpPr txBox="1"/>
          <p:nvPr/>
        </p:nvSpPr>
        <p:spPr>
          <a:xfrm>
            <a:off x="3124200" y="2438401"/>
            <a:ext cx="3276600" cy="646331"/>
          </a:xfrm>
          <a:prstGeom prst="rect">
            <a:avLst/>
          </a:prstGeom>
          <a:noFill/>
        </p:spPr>
        <p:txBody>
          <a:bodyPr wrap="square" rtlCol="0">
            <a:spAutoFit/>
          </a:bodyPr>
          <a:lstStyle/>
          <a:p>
            <a:pPr algn="ctr"/>
            <a:r>
              <a:rPr lang="en-US" b="1"/>
              <a:t>I think rationally</a:t>
            </a:r>
          </a:p>
          <a:p>
            <a:pPr algn="ctr"/>
            <a:r>
              <a:rPr lang="en-US" b="1" i="1"/>
              <a:t>(way over here)</a:t>
            </a:r>
            <a:endParaRPr lang="en-US" i="1"/>
          </a:p>
        </p:txBody>
      </p:sp>
      <p:sp>
        <p:nvSpPr>
          <p:cNvPr id="12" name="Lightning Bolt 11"/>
          <p:cNvSpPr/>
          <p:nvPr/>
        </p:nvSpPr>
        <p:spPr>
          <a:xfrm rot="10800000">
            <a:off x="5943600" y="4800600"/>
            <a:ext cx="457200" cy="5334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ghtning Bolt 12"/>
          <p:cNvSpPr/>
          <p:nvPr/>
        </p:nvSpPr>
        <p:spPr>
          <a:xfrm rot="10800000">
            <a:off x="6400800" y="4876800"/>
            <a:ext cx="457200" cy="5334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ghtning Bolt 13"/>
          <p:cNvSpPr/>
          <p:nvPr/>
        </p:nvSpPr>
        <p:spPr>
          <a:xfrm rot="10800000">
            <a:off x="6629400" y="4648200"/>
            <a:ext cx="457200" cy="5334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p:cNvSpPr/>
          <p:nvPr/>
        </p:nvSpPr>
        <p:spPr>
          <a:xfrm rot="10800000">
            <a:off x="4343400" y="3429000"/>
            <a:ext cx="457200" cy="5334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p:cNvSpPr/>
          <p:nvPr/>
        </p:nvSpPr>
        <p:spPr>
          <a:xfrm rot="10800000">
            <a:off x="5181600" y="3429000"/>
            <a:ext cx="457200" cy="5334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p:cNvSpPr/>
          <p:nvPr/>
        </p:nvSpPr>
        <p:spPr>
          <a:xfrm rot="10800000">
            <a:off x="5715000" y="3200400"/>
            <a:ext cx="457200" cy="5334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4191000" y="1828800"/>
            <a:ext cx="6096000" cy="2286000"/>
            <a:chOff x="2667000" y="1828800"/>
            <a:chExt cx="6096000" cy="2286000"/>
          </a:xfrm>
        </p:grpSpPr>
        <p:sp>
          <p:nvSpPr>
            <p:cNvPr id="20" name="Oval 19"/>
            <p:cNvSpPr/>
            <p:nvPr/>
          </p:nvSpPr>
          <p:spPr>
            <a:xfrm>
              <a:off x="2667000" y="3048000"/>
              <a:ext cx="2209800" cy="10668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ne Callout 1 21"/>
            <p:cNvSpPr/>
            <p:nvPr/>
          </p:nvSpPr>
          <p:spPr>
            <a:xfrm>
              <a:off x="6019800" y="1828800"/>
              <a:ext cx="2743200" cy="990600"/>
            </a:xfrm>
            <a:prstGeom prst="borderCallout1">
              <a:avLst>
                <a:gd name="adj1" fmla="val 49080"/>
                <a:gd name="adj2" fmla="val -1154"/>
                <a:gd name="adj3" fmla="val 134106"/>
                <a:gd name="adj4" fmla="val -55256"/>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096000" y="1905000"/>
              <a:ext cx="2590800" cy="877163"/>
            </a:xfrm>
            <a:prstGeom prst="rect">
              <a:avLst/>
            </a:prstGeom>
            <a:noFill/>
          </p:spPr>
          <p:txBody>
            <a:bodyPr wrap="square" rtlCol="0">
              <a:spAutoFit/>
            </a:bodyPr>
            <a:lstStyle/>
            <a:p>
              <a:pPr algn="ctr"/>
              <a:r>
                <a:rPr lang="en-US" sz="1700" dirty="0"/>
                <a:t>EI affected by our ability to form &amp; keep well-traveled connections here </a:t>
              </a:r>
            </a:p>
          </p:txBody>
        </p:sp>
      </p:grpSp>
      <p:sp>
        <p:nvSpPr>
          <p:cNvPr id="26" name="Lightning Bolt 25"/>
          <p:cNvSpPr/>
          <p:nvPr/>
        </p:nvSpPr>
        <p:spPr>
          <a:xfrm>
            <a:off x="4724400" y="3352800"/>
            <a:ext cx="457200" cy="5334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ightning Bolt 26"/>
          <p:cNvSpPr/>
          <p:nvPr/>
        </p:nvSpPr>
        <p:spPr>
          <a:xfrm>
            <a:off x="5334000" y="3200400"/>
            <a:ext cx="457200" cy="5334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6DF6FE3-E98D-87C2-3F7D-F185A94349E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SCIENCE BEHIND EMOTIONAL INTELLIGENCE (EI) – BRAIN PATHWAYS</a:t>
            </a:r>
            <a:endParaRPr kumimoji="0" lang="en-US" sz="1800" b="1" i="0" u="none" strike="noStrike" kern="1200" cap="none" spc="0" normalizeH="0" baseline="0" noProof="0" dirty="0">
              <a:ln>
                <a:noFill/>
              </a:ln>
              <a:solidFill>
                <a:srgbClr val="005BAA"/>
              </a:solidFill>
              <a:effectLst/>
              <a:uLnTx/>
              <a:uFillTx/>
              <a:latin typeface="Arial (Headings)"/>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extLst>
              <p:ext uri="{D42A27DB-BD31-4B8C-83A1-F6EECF244321}">
                <p14:modId xmlns:p14="http://schemas.microsoft.com/office/powerpoint/2010/main" val="4020750518"/>
              </p:ext>
            </p:extLst>
          </p:nvPr>
        </p:nvGraphicFramePr>
        <p:xfrm>
          <a:off x="3124200" y="1905001"/>
          <a:ext cx="6324600"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429000" y="1524000"/>
            <a:ext cx="2743200" cy="381000"/>
          </a:xfrm>
          <a:prstGeom prst="rect">
            <a:avLst/>
          </a:prstGeom>
          <a:noFill/>
        </p:spPr>
        <p:txBody>
          <a:bodyPr wrap="square" rtlCol="0">
            <a:spAutoFit/>
          </a:bodyPr>
          <a:lstStyle/>
          <a:p>
            <a:pPr algn="ctr"/>
            <a:r>
              <a:rPr lang="en-US" b="1" i="1">
                <a:latin typeface="Arial" panose="020B0604020202020204" pitchFamily="34" charset="0"/>
                <a:cs typeface="Arial" panose="020B0604020202020204" pitchFamily="34" charset="0"/>
              </a:rPr>
              <a:t>WHAT I SEE</a:t>
            </a:r>
          </a:p>
        </p:txBody>
      </p:sp>
      <p:sp>
        <p:nvSpPr>
          <p:cNvPr id="6" name="TextBox 5"/>
          <p:cNvSpPr txBox="1"/>
          <p:nvPr/>
        </p:nvSpPr>
        <p:spPr>
          <a:xfrm>
            <a:off x="6400800" y="1524000"/>
            <a:ext cx="2743200" cy="381000"/>
          </a:xfrm>
          <a:prstGeom prst="rect">
            <a:avLst/>
          </a:prstGeom>
          <a:noFill/>
        </p:spPr>
        <p:txBody>
          <a:bodyPr wrap="square" rtlCol="0">
            <a:spAutoFit/>
          </a:bodyPr>
          <a:lstStyle/>
          <a:p>
            <a:pPr algn="ctr"/>
            <a:r>
              <a:rPr lang="en-US" b="1" i="1">
                <a:latin typeface="Arial" panose="020B0604020202020204" pitchFamily="34" charset="0"/>
                <a:cs typeface="Arial" panose="020B0604020202020204" pitchFamily="34" charset="0"/>
              </a:rPr>
              <a:t>WHAT I DO</a:t>
            </a:r>
          </a:p>
        </p:txBody>
      </p:sp>
      <p:sp>
        <p:nvSpPr>
          <p:cNvPr id="7" name="TextBox 6"/>
          <p:cNvSpPr txBox="1"/>
          <p:nvPr/>
        </p:nvSpPr>
        <p:spPr>
          <a:xfrm>
            <a:off x="1289957" y="2590801"/>
            <a:ext cx="1834243" cy="646331"/>
          </a:xfrm>
          <a:prstGeom prst="rect">
            <a:avLst/>
          </a:prstGeom>
          <a:noFill/>
        </p:spPr>
        <p:txBody>
          <a:bodyPr wrap="square" rtlCol="0">
            <a:spAutoFit/>
          </a:bodyPr>
          <a:lstStyle/>
          <a:p>
            <a:pPr algn="ctr"/>
            <a:r>
              <a:rPr lang="en-US" b="1" i="1">
                <a:latin typeface="Arial" panose="020B0604020202020204" pitchFamily="34" charset="0"/>
                <a:cs typeface="Arial" panose="020B0604020202020204" pitchFamily="34" charset="0"/>
              </a:rPr>
              <a:t>PERSONAL COMPETENCE</a:t>
            </a:r>
          </a:p>
        </p:txBody>
      </p:sp>
      <p:sp>
        <p:nvSpPr>
          <p:cNvPr id="8" name="TextBox 7"/>
          <p:cNvSpPr txBox="1"/>
          <p:nvPr/>
        </p:nvSpPr>
        <p:spPr>
          <a:xfrm>
            <a:off x="1175657" y="4724401"/>
            <a:ext cx="1948543" cy="646331"/>
          </a:xfrm>
          <a:prstGeom prst="rect">
            <a:avLst/>
          </a:prstGeom>
          <a:noFill/>
        </p:spPr>
        <p:txBody>
          <a:bodyPr wrap="square" rtlCol="0">
            <a:spAutoFit/>
          </a:bodyPr>
          <a:lstStyle/>
          <a:p>
            <a:pPr algn="ctr"/>
            <a:r>
              <a:rPr lang="en-US" b="1" i="1">
                <a:latin typeface="Arial" panose="020B0604020202020204" pitchFamily="34" charset="0"/>
                <a:cs typeface="Arial" panose="020B0604020202020204" pitchFamily="34" charset="0"/>
              </a:rPr>
              <a:t>SOCIAL COMPETENCE</a:t>
            </a:r>
          </a:p>
        </p:txBody>
      </p:sp>
      <p:sp>
        <p:nvSpPr>
          <p:cNvPr id="2" name="Title 1">
            <a:extLst>
              <a:ext uri="{FF2B5EF4-FFF2-40B4-BE49-F238E27FC236}">
                <a16:creationId xmlns:a16="http://schemas.microsoft.com/office/drawing/2014/main" id="{90EF0939-97EC-281E-230A-2AE8F069CAD2}"/>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4 SKILLS OF EMOTIONAL INTELLIGENCE</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35C2F-8B44-0F3A-F41B-C99F0319040D}"/>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B86E68D8-9C1C-E5BD-3CDA-F02AB6B7F63C}"/>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2864A78F-2170-09B6-A260-2FA8CDA93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8DB0395-CDDE-C47F-EE68-FD15DDEBA313}"/>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A48233F0-229C-EF62-9FE9-06BE6D671E82}"/>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10:</a:t>
            </a:r>
            <a:br>
              <a:rPr lang="en-US" sz="2394">
                <a:solidFill>
                  <a:prstClr val="white"/>
                </a:solidFill>
                <a:latin typeface="Arial (Headings)"/>
              </a:rPr>
            </a:br>
            <a:r>
              <a:rPr lang="en-US" sz="2394">
                <a:solidFill>
                  <a:prstClr val="white"/>
                </a:solidFill>
                <a:latin typeface="Arial (Headings)"/>
              </a:rPr>
              <a:t>Emotional Intelligence Self-Assessment</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174569C5-D0AB-FFC2-A57A-317E4138D1EF}"/>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92B681F0-7A8D-F09E-9ABB-1F2A35767C7F}"/>
              </a:ext>
            </a:extLst>
          </p:cNvPr>
          <p:cNvSpPr txBox="1">
            <a:spLocks/>
          </p:cNvSpPr>
          <p:nvPr/>
        </p:nvSpPr>
        <p:spPr>
          <a:xfrm>
            <a:off x="1800338" y="3028218"/>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dirty="0">
                <a:solidFill>
                  <a:sysClr val="windowText" lastClr="000000"/>
                </a:solidFill>
                <a:latin typeface="Encode Sans Expanded Light" pitchFamily="2" charset="0"/>
                <a:sym typeface="Arial"/>
              </a:rPr>
              <a:t>To assess your current level of Emotional Intelligence through self-reflection and identify areas for personal growth. Read each question and select 1-5, based on your immediate response to the item. </a:t>
            </a:r>
          </a:p>
        </p:txBody>
      </p:sp>
      <p:pic>
        <p:nvPicPr>
          <p:cNvPr id="7" name="Graphic 6" descr="Hourglass 30% with solid fill">
            <a:extLst>
              <a:ext uri="{FF2B5EF4-FFF2-40B4-BE49-F238E27FC236}">
                <a16:creationId xmlns:a16="http://schemas.microsoft.com/office/drawing/2014/main" id="{0DDE0C91-2FBD-ACB7-2B17-22E832DE0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D38BFAB3-FD4A-AF62-456D-A78A444B5C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55DDF937-8CD3-FE4A-2E58-3947886B51E3}"/>
              </a:ext>
            </a:extLst>
          </p:cNvPr>
          <p:cNvSpPr txBox="1">
            <a:spLocks/>
          </p:cNvSpPr>
          <p:nvPr/>
        </p:nvSpPr>
        <p:spPr>
          <a:xfrm>
            <a:off x="1690914" y="400410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Individual</a:t>
            </a:r>
          </a:p>
        </p:txBody>
      </p:sp>
      <p:sp>
        <p:nvSpPr>
          <p:cNvPr id="16" name="Text Placeholder 6">
            <a:extLst>
              <a:ext uri="{FF2B5EF4-FFF2-40B4-BE49-F238E27FC236}">
                <a16:creationId xmlns:a16="http://schemas.microsoft.com/office/drawing/2014/main" id="{3109B5EC-CDC8-A31F-735B-1DA8C3F578D4}"/>
              </a:ext>
            </a:extLst>
          </p:cNvPr>
          <p:cNvSpPr txBox="1">
            <a:spLocks/>
          </p:cNvSpPr>
          <p:nvPr/>
        </p:nvSpPr>
        <p:spPr>
          <a:xfrm>
            <a:off x="1690914" y="506843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10 minutes</a:t>
            </a:r>
          </a:p>
        </p:txBody>
      </p:sp>
    </p:spTree>
    <p:extLst>
      <p:ext uri="{BB962C8B-B14F-4D97-AF65-F5344CB8AC3E}">
        <p14:creationId xmlns:p14="http://schemas.microsoft.com/office/powerpoint/2010/main" val="370777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22EE7-D508-658D-D695-4BAF3E8FA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3DE3F-625A-B3D0-D88E-E40908FE2446}"/>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EMOTIONAL INTELLIGENCE SELF-ASSESSMENT</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TextBox 10">
            <a:extLst>
              <a:ext uri="{FF2B5EF4-FFF2-40B4-BE49-F238E27FC236}">
                <a16:creationId xmlns:a16="http://schemas.microsoft.com/office/drawing/2014/main" id="{F6E0B0B5-F3ED-617D-5A7B-B50F86A060F1}"/>
              </a:ext>
            </a:extLst>
          </p:cNvPr>
          <p:cNvSpPr txBox="1"/>
          <p:nvPr/>
        </p:nvSpPr>
        <p:spPr>
          <a:xfrm>
            <a:off x="526943" y="1270801"/>
            <a:ext cx="8080028" cy="353103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Emotional Intelligence (EI) Quiz Scoring</a:t>
            </a: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a:spcAft>
                <a:spcPts val="800"/>
              </a:spcAft>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Add up your score to determine where you stand on Emotional Intelligence</a:t>
            </a:r>
          </a:p>
          <a:p>
            <a:pPr marL="285750" indent="-285750">
              <a:lnSpc>
                <a:spcPct val="2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119 or higher = Above Average EI</a:t>
            </a:r>
          </a:p>
          <a:p>
            <a:pPr marL="285750" indent="-285750">
              <a:lnSpc>
                <a:spcPct val="2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98 – 118 = Moderate EI</a:t>
            </a:r>
          </a:p>
          <a:p>
            <a:pPr marL="285750" indent="-285750">
              <a:lnSpc>
                <a:spcPct val="2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97 or lower = Low EI</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0106774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B804B-2889-2929-8A86-7A31DD318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9FD920-7E9E-8FCD-C72A-D13E67A3EF9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00" cap="none" spc="0" normalizeH="0" baseline="0" noProof="0">
                <a:ln>
                  <a:noFill/>
                </a:ln>
                <a:solidFill>
                  <a:srgbClr val="005BAA"/>
                </a:solidFill>
                <a:effectLst/>
                <a:uLnTx/>
                <a:uFillTx/>
                <a:latin typeface="Arial" panose="020B0604020202020204" pitchFamily="34" charset="0"/>
                <a:ea typeface="Aptos" panose="020B0004020202020204" pitchFamily="34" charset="0"/>
                <a:cs typeface="Arial" panose="020B0604020202020204" pitchFamily="34" charset="0"/>
              </a:rPr>
              <a:t>SELF-AWARENESS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TextBox 10">
            <a:extLst>
              <a:ext uri="{FF2B5EF4-FFF2-40B4-BE49-F238E27FC236}">
                <a16:creationId xmlns:a16="http://schemas.microsoft.com/office/drawing/2014/main" id="{720EFF1A-914F-3D3D-F33E-FF0973A56725}"/>
              </a:ext>
            </a:extLst>
          </p:cNvPr>
          <p:cNvSpPr txBox="1"/>
          <p:nvPr/>
        </p:nvSpPr>
        <p:spPr>
          <a:xfrm>
            <a:off x="526943" y="1270801"/>
            <a:ext cx="5743228" cy="3134897"/>
          </a:xfrm>
          <a:prstGeom prst="rect">
            <a:avLst/>
          </a:prstGeom>
          <a:noFill/>
        </p:spPr>
        <p:txBody>
          <a:bodyPr wrap="square">
            <a:spAutoFit/>
          </a:bodyPr>
          <a:lstStyle/>
          <a:p>
            <a:pPr lvl="0">
              <a:lnSpc>
                <a:spcPct val="107000"/>
              </a:lnSpc>
              <a:spcAft>
                <a:spcPts val="800"/>
              </a:spcAft>
              <a:defRPr/>
            </a:pPr>
            <a:r>
              <a:rPr lang="en-US" b="1" kern="100" dirty="0">
                <a:solidFill>
                  <a:srgbClr val="00417C"/>
                </a:solidFill>
                <a:latin typeface="Arial" panose="020B0604020202020204" pitchFamily="34" charset="0"/>
                <a:ea typeface="Aptos" panose="020B0004020202020204" pitchFamily="34" charset="0"/>
                <a:cs typeface="Arial" panose="020B0604020202020204" pitchFamily="34" charset="0"/>
              </a:rPr>
              <a:t>Emotional Intelligence</a:t>
            </a: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Starts with Self-Awareness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Ability to accurately perceive your own emotions</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Stay aware of your emotions as they happen</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Keep on top of how you tend to respond to specific situations and people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85E26243-ABB4-8392-1CD5-298332BA87F2}"/>
              </a:ext>
            </a:extLst>
          </p:cNvPr>
          <p:cNvGrpSpPr/>
          <p:nvPr/>
        </p:nvGrpSpPr>
        <p:grpSpPr>
          <a:xfrm>
            <a:off x="3695700" y="4927788"/>
            <a:ext cx="4866185" cy="1132081"/>
            <a:chOff x="4495800" y="1752600"/>
            <a:chExt cx="4866185" cy="1132081"/>
          </a:xfrm>
        </p:grpSpPr>
        <p:sp>
          <p:nvSpPr>
            <p:cNvPr id="18" name="TextBox 17">
              <a:extLst>
                <a:ext uri="{FF2B5EF4-FFF2-40B4-BE49-F238E27FC236}">
                  <a16:creationId xmlns:a16="http://schemas.microsoft.com/office/drawing/2014/main" id="{118C0FFD-061D-6981-2196-AC3DD5B0C3DE}"/>
                </a:ext>
              </a:extLst>
            </p:cNvPr>
            <p:cNvSpPr txBox="1"/>
            <p:nvPr/>
          </p:nvSpPr>
          <p:spPr>
            <a:xfrm>
              <a:off x="5029200" y="1828800"/>
              <a:ext cx="3733800" cy="954107"/>
            </a:xfrm>
            <a:prstGeom prst="rect">
              <a:avLst/>
            </a:prstGeom>
            <a:noFill/>
          </p:spPr>
          <p:txBody>
            <a:bodyPr wrap="square" rtlCol="0">
              <a:spAutoFit/>
            </a:bodyPr>
            <a:lstStyle/>
            <a:p>
              <a:pPr algn="ctr"/>
              <a:r>
                <a:rPr lang="en-US" sz="2800"/>
                <a:t>The greatest of faults is to be conscious of none</a:t>
              </a:r>
            </a:p>
          </p:txBody>
        </p:sp>
        <p:pic>
          <p:nvPicPr>
            <p:cNvPr id="19" name="Picture 4" descr="https://encrypted-tbn2.gstatic.com/images?q=tbn:ANd9GcSvyx0MmcXCXQajQS7qgcamXMUoXMt2AJYVSPRutiA8IIXwYO2nAg">
              <a:hlinkClick r:id="rId3"/>
              <a:extLst>
                <a:ext uri="{FF2B5EF4-FFF2-40B4-BE49-F238E27FC236}">
                  <a16:creationId xmlns:a16="http://schemas.microsoft.com/office/drawing/2014/main" id="{37ABE68C-CA53-A9F5-1F16-B630D400A827}"/>
                </a:ext>
              </a:extLst>
            </p:cNvPr>
            <p:cNvPicPr>
              <a:picLocks noChangeAspect="1" noChangeArrowheads="1"/>
            </p:cNvPicPr>
            <p:nvPr/>
          </p:nvPicPr>
          <p:blipFill>
            <a:blip r:embed="rId4" cstate="print"/>
            <a:srcRect r="58730"/>
            <a:stretch>
              <a:fillRect/>
            </a:stretch>
          </p:blipFill>
          <p:spPr bwMode="auto">
            <a:xfrm>
              <a:off x="4495800" y="1752600"/>
              <a:ext cx="640687" cy="619125"/>
            </a:xfrm>
            <a:prstGeom prst="rect">
              <a:avLst/>
            </a:prstGeom>
            <a:noFill/>
          </p:spPr>
        </p:pic>
        <p:pic>
          <p:nvPicPr>
            <p:cNvPr id="20" name="Picture 6" descr="https://encrypted-tbn2.gstatic.com/images?q=tbn:ANd9GcSvyx0MmcXCXQajQS7qgcamXMUoXMt2AJYVSPRutiA8IIXwYO2nAg">
              <a:hlinkClick r:id="rId3"/>
              <a:extLst>
                <a:ext uri="{FF2B5EF4-FFF2-40B4-BE49-F238E27FC236}">
                  <a16:creationId xmlns:a16="http://schemas.microsoft.com/office/drawing/2014/main" id="{148714B3-D745-0C35-002E-48ADAFF1407C}"/>
                </a:ext>
              </a:extLst>
            </p:cNvPr>
            <p:cNvPicPr>
              <a:picLocks noChangeAspect="1" noChangeArrowheads="1"/>
            </p:cNvPicPr>
            <p:nvPr/>
          </p:nvPicPr>
          <p:blipFill>
            <a:blip r:embed="rId4" cstate="print"/>
            <a:srcRect l="58730"/>
            <a:stretch>
              <a:fillRect/>
            </a:stretch>
          </p:blipFill>
          <p:spPr bwMode="auto">
            <a:xfrm>
              <a:off x="8763000" y="2305853"/>
              <a:ext cx="598985" cy="578828"/>
            </a:xfrm>
            <a:prstGeom prst="rect">
              <a:avLst/>
            </a:prstGeom>
            <a:noFill/>
          </p:spPr>
        </p:pic>
      </p:grpSp>
      <p:sp>
        <p:nvSpPr>
          <p:cNvPr id="22" name="TextBox 21">
            <a:extLst>
              <a:ext uri="{FF2B5EF4-FFF2-40B4-BE49-F238E27FC236}">
                <a16:creationId xmlns:a16="http://schemas.microsoft.com/office/drawing/2014/main" id="{B4194647-E4EE-DCF7-4C07-DB2A8B0E505A}"/>
              </a:ext>
            </a:extLst>
          </p:cNvPr>
          <p:cNvSpPr txBox="1"/>
          <p:nvPr/>
        </p:nvSpPr>
        <p:spPr>
          <a:xfrm>
            <a:off x="4229100" y="5958095"/>
            <a:ext cx="3733800" cy="369332"/>
          </a:xfrm>
          <a:prstGeom prst="rect">
            <a:avLst/>
          </a:prstGeom>
          <a:noFill/>
        </p:spPr>
        <p:txBody>
          <a:bodyPr wrap="square" rtlCol="0">
            <a:spAutoFit/>
          </a:bodyPr>
          <a:lstStyle/>
          <a:p>
            <a:pPr algn="ctr"/>
            <a:r>
              <a:rPr lang="en-US" b="1"/>
              <a:t>- Thomas Carlyle</a:t>
            </a:r>
          </a:p>
        </p:txBody>
      </p:sp>
      <p:graphicFrame>
        <p:nvGraphicFramePr>
          <p:cNvPr id="12" name="Content Placeholder 3">
            <a:extLst>
              <a:ext uri="{FF2B5EF4-FFF2-40B4-BE49-F238E27FC236}">
                <a16:creationId xmlns:a16="http://schemas.microsoft.com/office/drawing/2014/main" id="{BE71DFDA-F2EA-26BD-75AA-437113DF9FBD}"/>
              </a:ext>
            </a:extLst>
          </p:cNvPr>
          <p:cNvGraphicFramePr>
            <a:graphicFrameLocks noGrp="1"/>
          </p:cNvGraphicFramePr>
          <p:nvPr>
            <p:ph sz="quarter" idx="1"/>
          </p:nvPr>
        </p:nvGraphicFramePr>
        <p:xfrm>
          <a:off x="7038628" y="1436934"/>
          <a:ext cx="4626429" cy="28968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816693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423DE-2BE3-2198-A683-0AA6D512BD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6E53A-6479-3770-E43D-EE1815403100}"/>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00" cap="none" spc="0" normalizeH="0" baseline="0" noProof="0">
                <a:ln>
                  <a:noFill/>
                </a:ln>
                <a:solidFill>
                  <a:srgbClr val="005BAA"/>
                </a:solidFill>
                <a:effectLst/>
                <a:uLnTx/>
                <a:uFillTx/>
                <a:latin typeface="Arial" panose="020B0604020202020204" pitchFamily="34" charset="0"/>
                <a:ea typeface="Aptos" panose="020B0004020202020204" pitchFamily="34" charset="0"/>
                <a:cs typeface="Arial" panose="020B0604020202020204" pitchFamily="34" charset="0"/>
              </a:rPr>
              <a:t>SELF-AWARENESS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TextBox 10">
            <a:extLst>
              <a:ext uri="{FF2B5EF4-FFF2-40B4-BE49-F238E27FC236}">
                <a16:creationId xmlns:a16="http://schemas.microsoft.com/office/drawing/2014/main" id="{9E3C71E6-E8B7-FB89-EF99-DC57DCE9F883}"/>
              </a:ext>
            </a:extLst>
          </p:cNvPr>
          <p:cNvSpPr txBox="1"/>
          <p:nvPr/>
        </p:nvSpPr>
        <p:spPr>
          <a:xfrm>
            <a:off x="526943" y="1270801"/>
            <a:ext cx="11389286" cy="4614405"/>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Improving Self-Awareness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Know </a:t>
            </a:r>
            <a:r>
              <a:rPr lang="en-US" kern="100" dirty="0">
                <a:solidFill>
                  <a:srgbClr val="00417C"/>
                </a:solidFill>
                <a:latin typeface="Arial" panose="020B0604020202020204" pitchFamily="34" charset="0"/>
                <a:ea typeface="Aptos" panose="020B0004020202020204" pitchFamily="34" charset="0"/>
                <a:cs typeface="Arial" panose="020B0604020202020204" pitchFamily="34" charset="0"/>
              </a:rPr>
              <a:t>Your</a:t>
            </a: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self</a:t>
            </a:r>
          </a:p>
          <a:p>
            <a:pPr lvl="1">
              <a:spcAft>
                <a:spcPts val="800"/>
              </a:spcAft>
              <a:defRPr/>
            </a:pPr>
            <a:r>
              <a:rPr kumimoji="0" lang="en-US"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See yourself for who you are (what do you think and feel)</a:t>
            </a:r>
          </a:p>
          <a:p>
            <a:pPr lvl="1">
              <a:spcAft>
                <a:spcPts val="800"/>
              </a:spcAft>
              <a:defRPr/>
            </a:pPr>
            <a:r>
              <a:rPr kumimoji="0" lang="en-US"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Watch your emotions like a hawk (even physiological signs)</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Track &amp; backtrack your emotions in a difficult conversation or meeting – learn your tendencies in emotionally arousing situations</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Own your actions – take full responsibility for what you say and do</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Ask for regular feedback from both colleagues and customers.</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5637880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1ABA8-ED54-CC5D-2AC7-836A92797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60EBB-AA48-E635-798F-5F85C2DB60BF}"/>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00" cap="none" spc="0" normalizeH="0" baseline="0" noProof="0">
                <a:ln>
                  <a:noFill/>
                </a:ln>
                <a:solidFill>
                  <a:srgbClr val="005BAA"/>
                </a:solidFill>
                <a:effectLst/>
                <a:uLnTx/>
                <a:uFillTx/>
                <a:latin typeface="Arial" panose="020B0604020202020204" pitchFamily="34" charset="0"/>
                <a:ea typeface="Aptos" panose="020B0004020202020204" pitchFamily="34" charset="0"/>
                <a:cs typeface="Arial" panose="020B0604020202020204" pitchFamily="34" charset="0"/>
              </a:rPr>
              <a:t>SELF-MANAGEMENT</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TextBox 10">
            <a:extLst>
              <a:ext uri="{FF2B5EF4-FFF2-40B4-BE49-F238E27FC236}">
                <a16:creationId xmlns:a16="http://schemas.microsoft.com/office/drawing/2014/main" id="{03B25DC6-2E23-7E7F-DD14-3A02682E6D72}"/>
              </a:ext>
            </a:extLst>
          </p:cNvPr>
          <p:cNvSpPr txBox="1"/>
          <p:nvPr/>
        </p:nvSpPr>
        <p:spPr>
          <a:xfrm>
            <a:off x="526943" y="1270801"/>
            <a:ext cx="5743228" cy="3032305"/>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Use Awareness to Self-Manage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Ability to use awareness of your emotions to stay flexible and positively direct your behavior</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Managing your emotional reactions to all situations and people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E706B6DA-446E-3013-5EC4-33C12873FCDE}"/>
              </a:ext>
            </a:extLst>
          </p:cNvPr>
          <p:cNvGrpSpPr/>
          <p:nvPr/>
        </p:nvGrpSpPr>
        <p:grpSpPr>
          <a:xfrm>
            <a:off x="3695700" y="4927788"/>
            <a:ext cx="4866185" cy="1132081"/>
            <a:chOff x="4495800" y="1752600"/>
            <a:chExt cx="4866185" cy="1132081"/>
          </a:xfrm>
        </p:grpSpPr>
        <p:sp>
          <p:nvSpPr>
            <p:cNvPr id="18" name="TextBox 17">
              <a:extLst>
                <a:ext uri="{FF2B5EF4-FFF2-40B4-BE49-F238E27FC236}">
                  <a16:creationId xmlns:a16="http://schemas.microsoft.com/office/drawing/2014/main" id="{F90E96F4-1508-7456-9176-0AB1472CDE36}"/>
                </a:ext>
              </a:extLst>
            </p:cNvPr>
            <p:cNvSpPr txBox="1"/>
            <p:nvPr/>
          </p:nvSpPr>
          <p:spPr>
            <a:xfrm>
              <a:off x="5029200" y="1828800"/>
              <a:ext cx="3733800" cy="954107"/>
            </a:xfrm>
            <a:prstGeom prst="rect">
              <a:avLst/>
            </a:prstGeom>
            <a:noFill/>
          </p:spPr>
          <p:txBody>
            <a:bodyPr wrap="square" rtlCol="0">
              <a:spAutoFit/>
            </a:bodyPr>
            <a:lstStyle/>
            <a:p>
              <a:pPr algn="ctr"/>
              <a:r>
                <a:rPr lang="en-US" sz="2800"/>
                <a:t>The first and best victory is to conquer self</a:t>
              </a:r>
            </a:p>
          </p:txBody>
        </p:sp>
        <p:pic>
          <p:nvPicPr>
            <p:cNvPr id="19" name="Picture 4" descr="https://encrypted-tbn2.gstatic.com/images?q=tbn:ANd9GcSvyx0MmcXCXQajQS7qgcamXMUoXMt2AJYVSPRutiA8IIXwYO2nAg">
              <a:hlinkClick r:id="rId3"/>
              <a:extLst>
                <a:ext uri="{FF2B5EF4-FFF2-40B4-BE49-F238E27FC236}">
                  <a16:creationId xmlns:a16="http://schemas.microsoft.com/office/drawing/2014/main" id="{425D649C-5BEF-7647-E1E5-73E08C6A9C62}"/>
                </a:ext>
              </a:extLst>
            </p:cNvPr>
            <p:cNvPicPr>
              <a:picLocks noChangeAspect="1" noChangeArrowheads="1"/>
            </p:cNvPicPr>
            <p:nvPr/>
          </p:nvPicPr>
          <p:blipFill>
            <a:blip r:embed="rId4" cstate="print"/>
            <a:srcRect r="58730"/>
            <a:stretch>
              <a:fillRect/>
            </a:stretch>
          </p:blipFill>
          <p:spPr bwMode="auto">
            <a:xfrm>
              <a:off x="4495800" y="1752600"/>
              <a:ext cx="640687" cy="619125"/>
            </a:xfrm>
            <a:prstGeom prst="rect">
              <a:avLst/>
            </a:prstGeom>
            <a:noFill/>
          </p:spPr>
        </p:pic>
        <p:pic>
          <p:nvPicPr>
            <p:cNvPr id="20" name="Picture 6" descr="https://encrypted-tbn2.gstatic.com/images?q=tbn:ANd9GcSvyx0MmcXCXQajQS7qgcamXMUoXMt2AJYVSPRutiA8IIXwYO2nAg">
              <a:hlinkClick r:id="rId3"/>
              <a:extLst>
                <a:ext uri="{FF2B5EF4-FFF2-40B4-BE49-F238E27FC236}">
                  <a16:creationId xmlns:a16="http://schemas.microsoft.com/office/drawing/2014/main" id="{CCA9EB6A-6B50-977B-6E95-1F4701920526}"/>
                </a:ext>
              </a:extLst>
            </p:cNvPr>
            <p:cNvPicPr>
              <a:picLocks noChangeAspect="1" noChangeArrowheads="1"/>
            </p:cNvPicPr>
            <p:nvPr/>
          </p:nvPicPr>
          <p:blipFill>
            <a:blip r:embed="rId4" cstate="print"/>
            <a:srcRect l="58730"/>
            <a:stretch>
              <a:fillRect/>
            </a:stretch>
          </p:blipFill>
          <p:spPr bwMode="auto">
            <a:xfrm>
              <a:off x="8763000" y="2305853"/>
              <a:ext cx="598985" cy="578828"/>
            </a:xfrm>
            <a:prstGeom prst="rect">
              <a:avLst/>
            </a:prstGeom>
            <a:noFill/>
          </p:spPr>
        </p:pic>
      </p:grpSp>
      <p:sp>
        <p:nvSpPr>
          <p:cNvPr id="22" name="TextBox 21">
            <a:extLst>
              <a:ext uri="{FF2B5EF4-FFF2-40B4-BE49-F238E27FC236}">
                <a16:creationId xmlns:a16="http://schemas.microsoft.com/office/drawing/2014/main" id="{AB14B4F3-CB70-FD8A-5812-FD5C001FC085}"/>
              </a:ext>
            </a:extLst>
          </p:cNvPr>
          <p:cNvSpPr txBox="1"/>
          <p:nvPr/>
        </p:nvSpPr>
        <p:spPr>
          <a:xfrm>
            <a:off x="4229100" y="5958095"/>
            <a:ext cx="3733800" cy="369332"/>
          </a:xfrm>
          <a:prstGeom prst="rect">
            <a:avLst/>
          </a:prstGeom>
          <a:noFill/>
        </p:spPr>
        <p:txBody>
          <a:bodyPr wrap="square" rtlCol="0">
            <a:spAutoFit/>
          </a:bodyPr>
          <a:lstStyle/>
          <a:p>
            <a:pPr algn="ctr"/>
            <a:r>
              <a:rPr lang="en-US" b="1"/>
              <a:t>- Plato</a:t>
            </a:r>
          </a:p>
        </p:txBody>
      </p:sp>
      <p:graphicFrame>
        <p:nvGraphicFramePr>
          <p:cNvPr id="12" name="Content Placeholder 3">
            <a:extLst>
              <a:ext uri="{FF2B5EF4-FFF2-40B4-BE49-F238E27FC236}">
                <a16:creationId xmlns:a16="http://schemas.microsoft.com/office/drawing/2014/main" id="{A1A846D2-4910-C561-4EED-5062410F6DAB}"/>
              </a:ext>
            </a:extLst>
          </p:cNvPr>
          <p:cNvGraphicFramePr>
            <a:graphicFrameLocks noGrp="1"/>
          </p:cNvGraphicFramePr>
          <p:nvPr>
            <p:ph sz="quarter" idx="1"/>
            <p:extLst>
              <p:ext uri="{D42A27DB-BD31-4B8C-83A1-F6EECF244321}">
                <p14:modId xmlns:p14="http://schemas.microsoft.com/office/powerpoint/2010/main" val="2500017658"/>
              </p:ext>
            </p:extLst>
          </p:nvPr>
        </p:nvGraphicFramePr>
        <p:xfrm>
          <a:off x="7038628" y="1436934"/>
          <a:ext cx="4626429" cy="28968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258780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00A76-F86C-E5F8-F4D0-09A8004A0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CC82A-1CF7-F372-F1EF-77DC5C068AC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EMOTIONAL TRIGGERS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4" name="Content Placeholder 3">
            <a:extLst>
              <a:ext uri="{FF2B5EF4-FFF2-40B4-BE49-F238E27FC236}">
                <a16:creationId xmlns:a16="http://schemas.microsoft.com/office/drawing/2014/main" id="{C720CACB-8FA0-551D-971E-6B65A9C49B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453339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BF33C-8BDE-8965-716B-52F12ADBBE1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6B06C1F-30F9-B20B-806F-959D2B1750CB}"/>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631EAF71-4E20-8817-D64A-0065B4499415}"/>
              </a:ext>
            </a:extLst>
          </p:cNvPr>
          <p:cNvSpPr txBox="1">
            <a:spLocks/>
          </p:cNvSpPr>
          <p:nvPr/>
        </p:nvSpPr>
        <p:spPr bwMode="auto">
          <a:xfrm>
            <a:off x="359833" y="2751892"/>
            <a:ext cx="1147233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b="1" i="1" kern="0" dirty="0">
                <a:solidFill>
                  <a:prstClr val="white"/>
                </a:solidFill>
                <a:latin typeface="Arial (Headings)"/>
              </a:rPr>
              <a:t>Write down 1 trigger that frustrates you during a customer interaction</a:t>
            </a:r>
          </a:p>
        </p:txBody>
      </p:sp>
    </p:spTree>
    <p:custDataLst>
      <p:tags r:id="rId1"/>
    </p:custDataLst>
    <p:extLst>
      <p:ext uri="{BB962C8B-B14F-4D97-AF65-F5344CB8AC3E}">
        <p14:creationId xmlns:p14="http://schemas.microsoft.com/office/powerpoint/2010/main" val="304402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A7244-ABEC-E678-3165-B3FD711434A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BF6C8FE-861E-B3E5-8C8B-1D8F8618901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THE COMMUNICATION PROCESS</a:t>
            </a:r>
          </a:p>
        </p:txBody>
      </p:sp>
      <p:pic>
        <p:nvPicPr>
          <p:cNvPr id="5" name="Picture 4" descr="Related image">
            <a:extLst>
              <a:ext uri="{FF2B5EF4-FFF2-40B4-BE49-F238E27FC236}">
                <a16:creationId xmlns:a16="http://schemas.microsoft.com/office/drawing/2014/main" id="{11AF179D-FC7A-0891-11BA-F3E824477082}"/>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64887" y="2619923"/>
            <a:ext cx="2622205" cy="28680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558A7A3E-F3B7-06A2-7136-C566CAFA0E4B}"/>
              </a:ext>
            </a:extLst>
          </p:cNvPr>
          <p:cNvPicPr>
            <a:picLocks noChangeAspect="1" noChangeArrowheads="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flipH="1">
            <a:off x="1977953" y="2619923"/>
            <a:ext cx="2847972" cy="2993713"/>
          </a:xfrm>
          <a:prstGeom prst="rect">
            <a:avLst/>
          </a:prstGeom>
          <a:noFill/>
          <a:extLst>
            <a:ext uri="{909E8E84-426E-40DD-AFC4-6F175D3DCCD1}">
              <a14:hiddenFill xmlns:a14="http://schemas.microsoft.com/office/drawing/2010/main">
                <a:solidFill>
                  <a:srgbClr val="FFFFFF"/>
                </a:solidFill>
              </a14:hiddenFill>
            </a:ext>
          </a:extLst>
        </p:spPr>
      </p:pic>
      <p:sp>
        <p:nvSpPr>
          <p:cNvPr id="7" name="Pentagon 1">
            <a:extLst>
              <a:ext uri="{FF2B5EF4-FFF2-40B4-BE49-F238E27FC236}">
                <a16:creationId xmlns:a16="http://schemas.microsoft.com/office/drawing/2014/main" id="{FCBC52EE-AFDD-6E24-FF3E-0D368DB30357}"/>
              </a:ext>
            </a:extLst>
          </p:cNvPr>
          <p:cNvSpPr/>
          <p:nvPr/>
        </p:nvSpPr>
        <p:spPr>
          <a:xfrm>
            <a:off x="4907733" y="3137293"/>
            <a:ext cx="2142021" cy="966623"/>
          </a:xfrm>
          <a:prstGeom prst="homePlate">
            <a:avLst/>
          </a:prstGeom>
          <a:solidFill>
            <a:srgbClr val="AEAEAE"/>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latin typeface="Arial" panose="020B0604020202020204" pitchFamily="34" charset="0"/>
                <a:cs typeface="Arial" panose="020B0604020202020204" pitchFamily="34" charset="0"/>
              </a:rPr>
              <a:t>MESSAGE</a:t>
            </a:r>
          </a:p>
        </p:txBody>
      </p:sp>
      <p:sp>
        <p:nvSpPr>
          <p:cNvPr id="8" name="Pentagon 8">
            <a:extLst>
              <a:ext uri="{FF2B5EF4-FFF2-40B4-BE49-F238E27FC236}">
                <a16:creationId xmlns:a16="http://schemas.microsoft.com/office/drawing/2014/main" id="{C4985E48-2B28-FBA7-5993-1FCEF565436F}"/>
              </a:ext>
            </a:extLst>
          </p:cNvPr>
          <p:cNvSpPr/>
          <p:nvPr/>
        </p:nvSpPr>
        <p:spPr>
          <a:xfrm flipH="1">
            <a:off x="4907733" y="4398147"/>
            <a:ext cx="2142020" cy="966623"/>
          </a:xfrm>
          <a:prstGeom prst="homePlate">
            <a:avLst/>
          </a:prstGeom>
          <a:solidFill>
            <a:srgbClr val="3C69AC"/>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latin typeface="Arial" panose="020B0604020202020204" pitchFamily="34" charset="0"/>
                <a:cs typeface="Arial" panose="020B0604020202020204" pitchFamily="34" charset="0"/>
              </a:rPr>
              <a:t>FEEDBACK</a:t>
            </a:r>
          </a:p>
        </p:txBody>
      </p:sp>
      <p:sp>
        <p:nvSpPr>
          <p:cNvPr id="9" name="TextBox 8">
            <a:extLst>
              <a:ext uri="{FF2B5EF4-FFF2-40B4-BE49-F238E27FC236}">
                <a16:creationId xmlns:a16="http://schemas.microsoft.com/office/drawing/2014/main" id="{5BF38193-5124-A421-73B1-4EE4EA64985A}"/>
              </a:ext>
            </a:extLst>
          </p:cNvPr>
          <p:cNvSpPr txBox="1"/>
          <p:nvPr/>
        </p:nvSpPr>
        <p:spPr>
          <a:xfrm>
            <a:off x="5328638" y="2619923"/>
            <a:ext cx="1169043" cy="307777"/>
          </a:xfrm>
          <a:prstGeom prst="rect">
            <a:avLst/>
          </a:prstGeom>
          <a:noFill/>
          <a:ln w="15875">
            <a:noFill/>
          </a:ln>
        </p:spPr>
        <p:txBody>
          <a:bodyPr wrap="square" rtlCol="0">
            <a:spAutoFit/>
          </a:bodyPr>
          <a:lstStyle/>
          <a:p>
            <a:pPr algn="ctr"/>
            <a:r>
              <a:rPr lang="en-US" sz="1400">
                <a:latin typeface="Arial" panose="020B0604020202020204" pitchFamily="34" charset="0"/>
                <a:cs typeface="Arial" panose="020B0604020202020204" pitchFamily="34" charset="0"/>
              </a:rPr>
              <a:t>CHANNEL</a:t>
            </a:r>
          </a:p>
        </p:txBody>
      </p:sp>
      <p:sp>
        <p:nvSpPr>
          <p:cNvPr id="11" name="TextBox 10">
            <a:extLst>
              <a:ext uri="{FF2B5EF4-FFF2-40B4-BE49-F238E27FC236}">
                <a16:creationId xmlns:a16="http://schemas.microsoft.com/office/drawing/2014/main" id="{170B4CB2-E940-0D27-0116-A4511004B96C}"/>
              </a:ext>
            </a:extLst>
          </p:cNvPr>
          <p:cNvSpPr txBox="1"/>
          <p:nvPr/>
        </p:nvSpPr>
        <p:spPr>
          <a:xfrm>
            <a:off x="5328638" y="5716201"/>
            <a:ext cx="1169043" cy="307777"/>
          </a:xfrm>
          <a:prstGeom prst="rect">
            <a:avLst/>
          </a:prstGeom>
          <a:noFill/>
          <a:ln w="15875">
            <a:noFill/>
          </a:ln>
        </p:spPr>
        <p:txBody>
          <a:bodyPr wrap="square" rtlCol="0">
            <a:spAutoFit/>
          </a:bodyPr>
          <a:lstStyle/>
          <a:p>
            <a:pPr algn="ctr"/>
            <a:r>
              <a:rPr lang="en-US" sz="1400">
                <a:latin typeface="Arial" panose="020B0604020202020204" pitchFamily="34" charset="0"/>
                <a:cs typeface="Arial" panose="020B0604020202020204" pitchFamily="34" charset="0"/>
              </a:rPr>
              <a:t>NOISE</a:t>
            </a:r>
          </a:p>
        </p:txBody>
      </p:sp>
      <p:sp>
        <p:nvSpPr>
          <p:cNvPr id="12" name="TextBox 11">
            <a:extLst>
              <a:ext uri="{FF2B5EF4-FFF2-40B4-BE49-F238E27FC236}">
                <a16:creationId xmlns:a16="http://schemas.microsoft.com/office/drawing/2014/main" id="{625ECF29-ABC1-C799-F8B5-1679C134A7BA}"/>
              </a:ext>
            </a:extLst>
          </p:cNvPr>
          <p:cNvSpPr txBox="1"/>
          <p:nvPr/>
        </p:nvSpPr>
        <p:spPr>
          <a:xfrm>
            <a:off x="2979761" y="2285599"/>
            <a:ext cx="1169043" cy="307777"/>
          </a:xfrm>
          <a:prstGeom prst="rect">
            <a:avLst/>
          </a:prstGeom>
          <a:noFill/>
          <a:ln w="15875">
            <a:noFill/>
          </a:ln>
        </p:spPr>
        <p:txBody>
          <a:bodyPr wrap="square" rtlCol="0">
            <a:spAutoFit/>
          </a:bodyPr>
          <a:lstStyle/>
          <a:p>
            <a:pPr algn="ctr"/>
            <a:r>
              <a:rPr lang="en-US" sz="1400">
                <a:solidFill>
                  <a:srgbClr val="AEAEAE"/>
                </a:solidFill>
                <a:latin typeface="Arial" panose="020B0604020202020204" pitchFamily="34" charset="0"/>
                <a:cs typeface="Arial" panose="020B0604020202020204" pitchFamily="34" charset="0"/>
              </a:rPr>
              <a:t>SENDER</a:t>
            </a:r>
          </a:p>
        </p:txBody>
      </p:sp>
      <p:sp>
        <p:nvSpPr>
          <p:cNvPr id="13" name="TextBox 12">
            <a:extLst>
              <a:ext uri="{FF2B5EF4-FFF2-40B4-BE49-F238E27FC236}">
                <a16:creationId xmlns:a16="http://schemas.microsoft.com/office/drawing/2014/main" id="{43ED99EF-464B-A1F4-5F58-5DD66787A559}"/>
              </a:ext>
            </a:extLst>
          </p:cNvPr>
          <p:cNvSpPr txBox="1"/>
          <p:nvPr/>
        </p:nvSpPr>
        <p:spPr>
          <a:xfrm>
            <a:off x="7970313" y="2285883"/>
            <a:ext cx="1169043" cy="307777"/>
          </a:xfrm>
          <a:prstGeom prst="rect">
            <a:avLst/>
          </a:prstGeom>
          <a:noFill/>
          <a:ln w="15875">
            <a:noFill/>
          </a:ln>
        </p:spPr>
        <p:txBody>
          <a:bodyPr wrap="square" rtlCol="0">
            <a:spAutoFit/>
          </a:bodyPr>
          <a:lstStyle/>
          <a:p>
            <a:pPr algn="ctr"/>
            <a:r>
              <a:rPr lang="en-US" sz="1400">
                <a:solidFill>
                  <a:srgbClr val="3C69AC"/>
                </a:solidFill>
                <a:latin typeface="Arial" panose="020B0604020202020204" pitchFamily="34" charset="0"/>
                <a:cs typeface="Arial" panose="020B0604020202020204" pitchFamily="34" charset="0"/>
              </a:rPr>
              <a:t>RECEIVER</a:t>
            </a:r>
          </a:p>
        </p:txBody>
      </p:sp>
      <p:pic>
        <p:nvPicPr>
          <p:cNvPr id="14" name="Picture 10" descr="Image result for NOISE WAVES PNG">
            <a:extLst>
              <a:ext uri="{FF2B5EF4-FFF2-40B4-BE49-F238E27FC236}">
                <a16:creationId xmlns:a16="http://schemas.microsoft.com/office/drawing/2014/main" id="{23B4958F-1D8B-B661-7F09-7F371DDFC8E0}"/>
              </a:ext>
            </a:extLst>
          </p:cNvPr>
          <p:cNvPicPr>
            <a:picLocks noChangeAspect="1" noChangeArrowheads="1"/>
          </p:cNvPicPr>
          <p:nvPr/>
        </p:nvPicPr>
        <p:blipFill>
          <a:blip r:embed="rId7">
            <a:duotone>
              <a:prstClr val="black"/>
              <a:srgbClr val="00B050">
                <a:tint val="45000"/>
                <a:satMod val="400000"/>
              </a:srgb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72519" y="2997474"/>
            <a:ext cx="2731310" cy="2367296"/>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834C76D5-907D-44A0-5A6A-032386B1E915}"/>
              </a:ext>
            </a:extLst>
          </p:cNvPr>
          <p:cNvSpPr/>
          <p:nvPr/>
        </p:nvSpPr>
        <p:spPr>
          <a:xfrm>
            <a:off x="2866290" y="3386928"/>
            <a:ext cx="1395984" cy="741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a:solidFill>
                  <a:schemeClr val="tx1"/>
                </a:solidFill>
                <a:latin typeface="Arial" panose="020B0604020202020204" pitchFamily="34" charset="0"/>
                <a:cs typeface="Arial" panose="020B0604020202020204" pitchFamily="34" charset="0"/>
              </a:rPr>
              <a:t>ENCODING</a:t>
            </a:r>
          </a:p>
        </p:txBody>
      </p:sp>
      <p:sp>
        <p:nvSpPr>
          <p:cNvPr id="16" name="Oval 15">
            <a:extLst>
              <a:ext uri="{FF2B5EF4-FFF2-40B4-BE49-F238E27FC236}">
                <a16:creationId xmlns:a16="http://schemas.microsoft.com/office/drawing/2014/main" id="{05A2CA47-8A22-BCD8-4425-16A116FF49AF}"/>
              </a:ext>
            </a:extLst>
          </p:cNvPr>
          <p:cNvSpPr/>
          <p:nvPr/>
        </p:nvSpPr>
        <p:spPr>
          <a:xfrm>
            <a:off x="7789829" y="3386928"/>
            <a:ext cx="1395984" cy="741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a:solidFill>
                  <a:schemeClr val="tx1"/>
                </a:solidFill>
                <a:latin typeface="Arial" panose="020B0604020202020204" pitchFamily="34" charset="0"/>
                <a:cs typeface="Arial" panose="020B0604020202020204" pitchFamily="34" charset="0"/>
              </a:rPr>
              <a:t>DECODING</a:t>
            </a:r>
          </a:p>
        </p:txBody>
      </p:sp>
      <p:sp>
        <p:nvSpPr>
          <p:cNvPr id="17" name="TextBox 16">
            <a:extLst>
              <a:ext uri="{FF2B5EF4-FFF2-40B4-BE49-F238E27FC236}">
                <a16:creationId xmlns:a16="http://schemas.microsoft.com/office/drawing/2014/main" id="{E5BF5297-B76F-C51D-87CE-D88AE2B02461}"/>
              </a:ext>
            </a:extLst>
          </p:cNvPr>
          <p:cNvSpPr txBox="1"/>
          <p:nvPr/>
        </p:nvSpPr>
        <p:spPr>
          <a:xfrm>
            <a:off x="679343" y="1423201"/>
            <a:ext cx="6564079"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How Communication Works</a:t>
            </a:r>
          </a:p>
        </p:txBody>
      </p:sp>
    </p:spTree>
    <p:custDataLst>
      <p:tags r:id="rId1"/>
    </p:custDataLst>
    <p:extLst>
      <p:ext uri="{BB962C8B-B14F-4D97-AF65-F5344CB8AC3E}">
        <p14:creationId xmlns:p14="http://schemas.microsoft.com/office/powerpoint/2010/main" val="7953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p:bldP spid="15" grpId="0" animBg="1"/>
      <p:bldP spid="1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4BBAD-89EF-8A4A-8FBF-C842C40C1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B4A82-7409-86CC-AA44-0F2C5675B66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EMOTIONAL TRIGGERS IN SALES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TextBox 10">
            <a:extLst>
              <a:ext uri="{FF2B5EF4-FFF2-40B4-BE49-F238E27FC236}">
                <a16:creationId xmlns:a16="http://schemas.microsoft.com/office/drawing/2014/main" id="{806D8091-C4D7-4F21-DA79-5C6A7EBFFD0F}"/>
              </a:ext>
            </a:extLst>
          </p:cNvPr>
          <p:cNvSpPr txBox="1"/>
          <p:nvPr/>
        </p:nvSpPr>
        <p:spPr>
          <a:xfrm>
            <a:off x="469792" y="1776987"/>
            <a:ext cx="5743228" cy="3356625"/>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b="1" kern="100" dirty="0">
                <a:solidFill>
                  <a:srgbClr val="00417C"/>
                </a:solidFill>
                <a:latin typeface="Arial" panose="020B0604020202020204" pitchFamily="34" charset="0"/>
                <a:ea typeface="Aptos" panose="020B0004020202020204" pitchFamily="34" charset="0"/>
                <a:cs typeface="Arial" panose="020B0604020202020204" pitchFamily="34" charset="0"/>
              </a:rPr>
              <a:t>Examples</a:t>
            </a:r>
            <a:endPar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Customer says, “I’ll go to another dealer”</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Last-minute cancellation</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Doubting your recommendation</a:t>
            </a:r>
          </a:p>
          <a:p>
            <a:pPr>
              <a:lnSpc>
                <a:spcPct val="150000"/>
              </a:lnSpc>
              <a:spcAft>
                <a:spcPts val="800"/>
              </a:spcAft>
              <a:defRPr/>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a:lnSpc>
                <a:spcPct val="150000"/>
              </a:lnSpc>
              <a:spcAft>
                <a:spcPts val="800"/>
              </a:spcAf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 your emotional response?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5" name="Picture 8" descr="http://propertymob.com/wp-content/uploads/2013/07/angry-seller4.jpg">
            <a:extLst>
              <a:ext uri="{FF2B5EF4-FFF2-40B4-BE49-F238E27FC236}">
                <a16:creationId xmlns:a16="http://schemas.microsoft.com/office/drawing/2014/main" id="{E9BB2A8A-AF4A-890A-7BC2-0EF2A0F1F121}"/>
              </a:ext>
            </a:extLst>
          </p:cNvPr>
          <p:cNvPicPr>
            <a:picLocks noChangeAspect="1" noChangeArrowheads="1"/>
          </p:cNvPicPr>
          <p:nvPr/>
        </p:nvPicPr>
        <p:blipFill>
          <a:blip r:embed="rId3" cstate="print">
            <a:lum bright="32000"/>
          </a:blip>
          <a:srcRect/>
          <a:stretch>
            <a:fillRect/>
          </a:stretch>
        </p:blipFill>
        <p:spPr bwMode="auto">
          <a:xfrm>
            <a:off x="7631790" y="1212367"/>
            <a:ext cx="3024418" cy="4088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BE287479-4F7B-A7CB-E4BC-B89D55D3BDEA}"/>
              </a:ext>
            </a:extLst>
          </p:cNvPr>
          <p:cNvSpPr txBox="1"/>
          <p:nvPr/>
        </p:nvSpPr>
        <p:spPr>
          <a:xfrm>
            <a:off x="469792" y="1112959"/>
            <a:ext cx="867420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b="1" kern="100" dirty="0">
                <a:solidFill>
                  <a:srgbClr val="00417C"/>
                </a:solidFill>
                <a:latin typeface="Arial" panose="020B0604020202020204" pitchFamily="34" charset="0"/>
                <a:ea typeface="Aptos" panose="020B0004020202020204" pitchFamily="34" charset="0"/>
                <a:cs typeface="Arial" panose="020B0604020202020204" pitchFamily="34" charset="0"/>
              </a:rPr>
              <a:t>Write down 1 trigger that frustrates you during a customer interaction</a:t>
            </a: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1716638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96802-2B79-208C-D13A-E0025A3113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46C-0B6D-D16A-E890-1618C8BC446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EMOTIONAL RED FLAGS &amp; BREAKDOWNS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5" name="Text Box 4"/>
          <p:cNvSpPr txBox="1">
            <a:spLocks noChangeArrowheads="1"/>
          </p:cNvSpPr>
          <p:nvPr/>
        </p:nvSpPr>
        <p:spPr bwMode="auto">
          <a:xfrm rot="818483">
            <a:off x="2251554" y="1568554"/>
            <a:ext cx="1779654" cy="338554"/>
          </a:xfrm>
          <a:prstGeom prst="rect">
            <a:avLst/>
          </a:prstGeom>
          <a:solidFill>
            <a:schemeClr val="accent6">
              <a:lumMod val="50000"/>
              <a:lumOff val="50000"/>
            </a:schemeClr>
          </a:solidFill>
          <a:ln>
            <a:noFill/>
          </a:ln>
          <a:effectLst>
            <a:outerShdw blurRad="50800" dist="38100" dir="2700000" algn="tl" rotWithShape="0">
              <a:prstClr val="black">
                <a:alpha val="40000"/>
              </a:prstClr>
            </a:outerShdw>
          </a:effec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600" b="1" dirty="0"/>
              <a:t>Angry outbursts</a:t>
            </a:r>
          </a:p>
        </p:txBody>
      </p:sp>
      <p:sp>
        <p:nvSpPr>
          <p:cNvPr id="6" name="Text Box 4"/>
          <p:cNvSpPr txBox="1">
            <a:spLocks noChangeArrowheads="1"/>
          </p:cNvSpPr>
          <p:nvPr/>
        </p:nvSpPr>
        <p:spPr bwMode="auto">
          <a:xfrm rot="-1192460">
            <a:off x="5047599" y="1441709"/>
            <a:ext cx="1678666" cy="338554"/>
          </a:xfrm>
          <a:prstGeom prst="rect">
            <a:avLst/>
          </a:prstGeom>
          <a:solidFill>
            <a:srgbClr val="FFFF99"/>
          </a:solidFill>
          <a:ln>
            <a:noFill/>
          </a:ln>
          <a:effectLst>
            <a:outerShdw blurRad="50800" dist="38100" dir="2700000" algn="tl" rotWithShape="0">
              <a:prstClr val="black">
                <a:alpha val="40000"/>
              </a:prstClr>
            </a:outerShdw>
          </a:effec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600" b="1" dirty="0"/>
              <a:t>Door slamming</a:t>
            </a:r>
          </a:p>
        </p:txBody>
      </p:sp>
      <p:sp>
        <p:nvSpPr>
          <p:cNvPr id="7" name="Text Box 8"/>
          <p:cNvSpPr txBox="1">
            <a:spLocks noChangeArrowheads="1"/>
          </p:cNvSpPr>
          <p:nvPr/>
        </p:nvSpPr>
        <p:spPr bwMode="auto">
          <a:xfrm rot="1689965">
            <a:off x="8023257" y="1489689"/>
            <a:ext cx="1909498" cy="301621"/>
          </a:xfrm>
          <a:prstGeom prst="rect">
            <a:avLst/>
          </a:prstGeom>
          <a:solidFill>
            <a:srgbClr val="FFFF99"/>
          </a:solidFill>
          <a:ln>
            <a:noFill/>
          </a:ln>
          <a:effectLst>
            <a:outerShdw blurRad="50800" dist="38100" dir="2700000" algn="tl" rotWithShape="0">
              <a:prstClr val="black">
                <a:alpha val="40000"/>
              </a:prstClr>
            </a:outerShdw>
          </a:effec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5000"/>
              </a:lnSpc>
              <a:spcBef>
                <a:spcPct val="35000"/>
              </a:spcBef>
            </a:pPr>
            <a:r>
              <a:rPr lang="en-US" sz="1600" b="1"/>
              <a:t>Email letter bomb</a:t>
            </a:r>
          </a:p>
        </p:txBody>
      </p:sp>
      <p:sp>
        <p:nvSpPr>
          <p:cNvPr id="8" name="Text Box 11"/>
          <p:cNvSpPr txBox="1">
            <a:spLocks noChangeArrowheads="1"/>
          </p:cNvSpPr>
          <p:nvPr/>
        </p:nvSpPr>
        <p:spPr bwMode="auto">
          <a:xfrm rot="-1031772">
            <a:off x="1561202" y="2497847"/>
            <a:ext cx="6691802" cy="301621"/>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spcBef>
                <a:spcPct val="35000"/>
              </a:spcBef>
              <a:defRPr/>
            </a:pPr>
            <a:r>
              <a:rPr lang="en-US" sz="1600" b="1">
                <a:ln w="13500">
                  <a:solidFill>
                    <a:schemeClr val="accent1">
                      <a:shade val="2500"/>
                      <a:alpha val="6500"/>
                    </a:schemeClr>
                  </a:solidFill>
                  <a:prstDash val="solid"/>
                </a:ln>
                <a:effectLst>
                  <a:innerShdw blurRad="50900" dist="38500" dir="13500000">
                    <a:srgbClr val="000000">
                      <a:alpha val="60000"/>
                    </a:srgbClr>
                  </a:innerShdw>
                </a:effectLst>
                <a:latin typeface="Arial" panose="020B0604020202020204" pitchFamily="34" charset="0"/>
                <a:cs typeface="Arial" panose="020B0604020202020204" pitchFamily="34" charset="0"/>
              </a:rPr>
              <a:t>Use of sarcasm and inappropriate humor</a:t>
            </a:r>
            <a:endParaRPr lang="en-US" sz="1600" b="1">
              <a:ln>
                <a:solidFill>
                  <a:schemeClr val="bg1">
                    <a:lumMod val="75000"/>
                  </a:schemeClr>
                </a:solidFill>
              </a:ln>
              <a:latin typeface="Arial" panose="020B0604020202020204" pitchFamily="34" charset="0"/>
              <a:cs typeface="Arial" panose="020B0604020202020204" pitchFamily="34" charset="0"/>
            </a:endParaRPr>
          </a:p>
        </p:txBody>
      </p:sp>
      <p:sp>
        <p:nvSpPr>
          <p:cNvPr id="9" name="Text Box 12"/>
          <p:cNvSpPr txBox="1">
            <a:spLocks noChangeArrowheads="1"/>
          </p:cNvSpPr>
          <p:nvPr/>
        </p:nvSpPr>
        <p:spPr bwMode="auto">
          <a:xfrm rot="600719">
            <a:off x="5449696" y="3454955"/>
            <a:ext cx="4557708" cy="301621"/>
          </a:xfrm>
          <a:prstGeom prst="rect">
            <a:avLst/>
          </a:prstGeom>
          <a:solidFill>
            <a:srgbClr val="F4854E"/>
          </a:solidFill>
          <a:ln>
            <a:noFill/>
          </a:ln>
          <a:effectLst/>
        </p:spPr>
        <p:txBody>
          <a:bodyPr>
            <a:spAutoFit/>
          </a:bodyPr>
          <a:lstStyle/>
          <a:p>
            <a:pPr algn="ctr">
              <a:lnSpc>
                <a:spcPct val="85000"/>
              </a:lnSpc>
              <a:spcBef>
                <a:spcPct val="35000"/>
              </a:spcBef>
              <a:defRPr/>
            </a:pPr>
            <a:r>
              <a:rPr lang="en-US" sz="1600" b="1" dirty="0">
                <a:ln w="13500">
                  <a:solidFill>
                    <a:schemeClr val="accent1">
                      <a:shade val="2500"/>
                      <a:alpha val="6500"/>
                    </a:schemeClr>
                  </a:solidFill>
                  <a:prstDash val="solid"/>
                </a:ln>
                <a:effectLst>
                  <a:innerShdw blurRad="50900" dist="38500" dir="13500000">
                    <a:srgbClr val="000000">
                      <a:alpha val="60000"/>
                    </a:srgbClr>
                  </a:innerShdw>
                </a:effectLst>
                <a:latin typeface="Arial" panose="020B0604020202020204" pitchFamily="34" charset="0"/>
                <a:cs typeface="Arial" panose="020B0604020202020204" pitchFamily="34" charset="0"/>
              </a:rPr>
              <a:t>Withdrawal &amp; isolation</a:t>
            </a:r>
            <a:endParaRPr lang="en-US" sz="1600" b="1" dirty="0">
              <a:ln>
                <a:solidFill>
                  <a:schemeClr val="bg1">
                    <a:lumMod val="75000"/>
                  </a:schemeClr>
                </a:solidFill>
              </a:ln>
              <a:latin typeface="Arial" panose="020B0604020202020204" pitchFamily="34" charset="0"/>
              <a:cs typeface="Arial" panose="020B0604020202020204" pitchFamily="34" charset="0"/>
            </a:endParaRPr>
          </a:p>
        </p:txBody>
      </p:sp>
      <p:sp>
        <p:nvSpPr>
          <p:cNvPr id="10" name="Text Box 6"/>
          <p:cNvSpPr txBox="1">
            <a:spLocks noChangeArrowheads="1"/>
          </p:cNvSpPr>
          <p:nvPr/>
        </p:nvSpPr>
        <p:spPr bwMode="auto">
          <a:xfrm rot="622971">
            <a:off x="3260118" y="4379511"/>
            <a:ext cx="6584491" cy="301621"/>
          </a:xfrm>
          <a:prstGeom prst="rect">
            <a:avLst/>
          </a:prstGeom>
          <a:solidFill>
            <a:srgbClr val="B1AC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5000"/>
              </a:lnSpc>
              <a:spcBef>
                <a:spcPct val="35000"/>
              </a:spcBef>
              <a:defRPr/>
            </a:pPr>
            <a:r>
              <a:rPr lang="en-US" sz="1600" b="1">
                <a:ln w="13500">
                  <a:solidFill>
                    <a:schemeClr val="accent1">
                      <a:shade val="2500"/>
                      <a:alpha val="6500"/>
                    </a:schemeClr>
                  </a:solidFill>
                  <a:prstDash val="solid"/>
                </a:ln>
                <a:effectLst>
                  <a:innerShdw blurRad="50900" dist="38500" dir="13500000">
                    <a:srgbClr val="000000">
                      <a:alpha val="60000"/>
                    </a:srgbClr>
                  </a:innerShdw>
                </a:effectLst>
                <a:latin typeface="Arial" panose="020B0604020202020204" pitchFamily="34" charset="0"/>
                <a:cs typeface="Arial" panose="020B0604020202020204" pitchFamily="34" charset="0"/>
              </a:rPr>
              <a:t>Holding grudges and getting even</a:t>
            </a:r>
          </a:p>
        </p:txBody>
      </p:sp>
      <p:sp>
        <p:nvSpPr>
          <p:cNvPr id="13" name="Text Box 8"/>
          <p:cNvSpPr txBox="1">
            <a:spLocks noChangeArrowheads="1"/>
          </p:cNvSpPr>
          <p:nvPr/>
        </p:nvSpPr>
        <p:spPr bwMode="auto">
          <a:xfrm rot="20909430">
            <a:off x="1811327" y="5046589"/>
            <a:ext cx="2951041" cy="510909"/>
          </a:xfrm>
          <a:prstGeom prst="rect">
            <a:avLst/>
          </a:prstGeom>
          <a:solidFill>
            <a:schemeClr val="accent3">
              <a:lumMod val="40000"/>
              <a:lumOff val="60000"/>
            </a:schemeClr>
          </a:solidFill>
          <a:ln>
            <a:noFill/>
          </a:ln>
          <a:effectLst>
            <a:outerShdw blurRad="50800" dist="38100" dir="2700000" algn="tl" rotWithShape="0">
              <a:prstClr val="black">
                <a:alpha val="40000"/>
              </a:prstClr>
            </a:outerShdw>
          </a:effectLst>
        </p:spPr>
        <p:txBody>
          <a:bodyPr wrap="square">
            <a:spAutoFit/>
          </a:bodyPr>
          <a:lstStyle/>
          <a:p>
            <a:pPr algn="ctr">
              <a:lnSpc>
                <a:spcPct val="85000"/>
              </a:lnSpc>
              <a:spcBef>
                <a:spcPct val="35000"/>
              </a:spcBef>
              <a:defRPr/>
            </a:pPr>
            <a:r>
              <a:rPr lang="en-US" sz="1600" b="1" dirty="0">
                <a:latin typeface="Arial" panose="020B0604020202020204" pitchFamily="34" charset="0"/>
                <a:cs typeface="Arial" panose="020B0604020202020204" pitchFamily="34" charset="0"/>
              </a:rPr>
              <a:t>Passive aggressive behavior</a:t>
            </a:r>
          </a:p>
        </p:txBody>
      </p:sp>
    </p:spTree>
    <p:extLst>
      <p:ext uri="{BB962C8B-B14F-4D97-AF65-F5344CB8AC3E}">
        <p14:creationId xmlns:p14="http://schemas.microsoft.com/office/powerpoint/2010/main" val="4364701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1F44E-9E95-F1E4-BAF3-9758C8B55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2CB0C-D61B-B773-9879-4430A10C086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00" cap="none" spc="0" normalizeH="0" baseline="0" noProof="0">
                <a:ln>
                  <a:noFill/>
                </a:ln>
                <a:solidFill>
                  <a:srgbClr val="005BAA"/>
                </a:solidFill>
                <a:effectLst/>
                <a:uLnTx/>
                <a:uFillTx/>
                <a:latin typeface="Arial" panose="020B0604020202020204" pitchFamily="34" charset="0"/>
                <a:ea typeface="Aptos" panose="020B0004020202020204" pitchFamily="34" charset="0"/>
                <a:cs typeface="Arial" panose="020B0604020202020204" pitchFamily="34" charset="0"/>
              </a:rPr>
              <a:t>SELF-MANAGEMENT</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TextBox 10">
            <a:extLst>
              <a:ext uri="{FF2B5EF4-FFF2-40B4-BE49-F238E27FC236}">
                <a16:creationId xmlns:a16="http://schemas.microsoft.com/office/drawing/2014/main" id="{E64DED39-89C9-E503-3848-A97147416017}"/>
              </a:ext>
            </a:extLst>
          </p:cNvPr>
          <p:cNvSpPr txBox="1"/>
          <p:nvPr/>
        </p:nvSpPr>
        <p:spPr>
          <a:xfrm>
            <a:off x="526943" y="1270801"/>
            <a:ext cx="11389286" cy="3847464"/>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Improving Self-Management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2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Breathe → Pause → Choose response</a:t>
            </a:r>
          </a:p>
          <a:p>
            <a:pPr marL="285750" marR="0" lvl="0" indent="-285750" algn="l" defTabSz="914400" rtl="0" eaLnBrk="1" fontAlgn="auto" latinLnBrk="0" hangingPunct="1">
              <a:lnSpc>
                <a:spcPct val="2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Respond to situations calmly</a:t>
            </a:r>
          </a:p>
          <a:p>
            <a:pPr marL="285750" marR="0" lvl="0" indent="-285750" algn="l" defTabSz="914400" rtl="0" eaLnBrk="1" fontAlgn="auto" latinLnBrk="0" hangingPunct="1">
              <a:lnSpc>
                <a:spcPct val="2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Use positive body language</a:t>
            </a:r>
          </a:p>
          <a:p>
            <a:pPr marL="285750" marR="0" lvl="0" indent="-285750" algn="l" defTabSz="914400" rtl="0" eaLnBrk="1" fontAlgn="auto" latinLnBrk="0" hangingPunct="1">
              <a:lnSpc>
                <a:spcPct val="2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Reframe: "They’re not rejecting me—they need more clarity."</a:t>
            </a:r>
          </a:p>
        </p:txBody>
      </p:sp>
    </p:spTree>
    <p:extLst>
      <p:ext uri="{BB962C8B-B14F-4D97-AF65-F5344CB8AC3E}">
        <p14:creationId xmlns:p14="http://schemas.microsoft.com/office/powerpoint/2010/main" val="40304939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3E45-CB05-65C6-0875-FC9045501C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9FEC7C-7B55-5008-1666-F6EE8099F08F}"/>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EMOTIONAL INTELLIGENCE – SOCIAL AWARENESS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4" name="Content Placeholder 3">
            <a:extLst>
              <a:ext uri="{FF2B5EF4-FFF2-40B4-BE49-F238E27FC236}">
                <a16:creationId xmlns:a16="http://schemas.microsoft.com/office/drawing/2014/main" id="{94552B20-A0A8-9F42-CA20-D0A9D9E152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24828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0F65B-37D9-379F-DB72-F9AB141A1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4F3416-9D6A-008C-183B-15A6194B6AF8}"/>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SOCIAL AWARENESS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TextBox 10">
            <a:extLst>
              <a:ext uri="{FF2B5EF4-FFF2-40B4-BE49-F238E27FC236}">
                <a16:creationId xmlns:a16="http://schemas.microsoft.com/office/drawing/2014/main" id="{82FC12FB-4572-F440-A4B3-23EE150CCA6C}"/>
              </a:ext>
            </a:extLst>
          </p:cNvPr>
          <p:cNvSpPr txBox="1"/>
          <p:nvPr/>
        </p:nvSpPr>
        <p:spPr>
          <a:xfrm>
            <a:off x="526943" y="1270801"/>
            <a:ext cx="5743228" cy="406848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Becoming Socially Aware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Ability to accurately pick up on emotions in other people</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Understand what is really going on</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Understanding what other people are thinking and feeling even if you don’t feel the same way</a:t>
            </a:r>
          </a:p>
          <a:p>
            <a:pPr marL="285750" indent="-285750">
              <a:lnSpc>
                <a:spcPct val="150000"/>
              </a:lnSpc>
              <a:spcAft>
                <a:spcPts val="800"/>
              </a:spcAft>
              <a:buFont typeface="Arial" panose="020B0604020202020204" pitchFamily="34" charset="0"/>
              <a:buChar char="•"/>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B31AAA4A-D6B2-F34E-3752-C14D6A18D297}"/>
              </a:ext>
            </a:extLst>
          </p:cNvPr>
          <p:cNvGrpSpPr/>
          <p:nvPr/>
        </p:nvGrpSpPr>
        <p:grpSpPr>
          <a:xfrm>
            <a:off x="2127505" y="4781270"/>
            <a:ext cx="7952030" cy="1500126"/>
            <a:chOff x="3534484" y="1229611"/>
            <a:chExt cx="7952030" cy="1500126"/>
          </a:xfrm>
        </p:grpSpPr>
        <p:sp>
          <p:nvSpPr>
            <p:cNvPr id="18" name="TextBox 17">
              <a:extLst>
                <a:ext uri="{FF2B5EF4-FFF2-40B4-BE49-F238E27FC236}">
                  <a16:creationId xmlns:a16="http://schemas.microsoft.com/office/drawing/2014/main" id="{B63AD95C-3620-99A6-FA38-4D753CA9AA9B}"/>
                </a:ext>
              </a:extLst>
            </p:cNvPr>
            <p:cNvSpPr txBox="1"/>
            <p:nvPr/>
          </p:nvSpPr>
          <p:spPr>
            <a:xfrm>
              <a:off x="4098018" y="1497150"/>
              <a:ext cx="7158264" cy="1015663"/>
            </a:xfrm>
            <a:prstGeom prst="rect">
              <a:avLst/>
            </a:prstGeom>
            <a:noFill/>
          </p:spPr>
          <p:txBody>
            <a:bodyPr wrap="square" rtlCol="0">
              <a:spAutoFit/>
            </a:bodyPr>
            <a:lstStyle/>
            <a:p>
              <a:pPr algn="ctr"/>
              <a:r>
                <a:rPr lang="en-US" sz="2000"/>
                <a:t>Resolve to be tender with the young, compassionate with the aged, sympathetic with the striving and tolerant with the weak and wrong. Sometime in your life, you will have been all of these. </a:t>
              </a:r>
            </a:p>
          </p:txBody>
        </p:sp>
        <p:pic>
          <p:nvPicPr>
            <p:cNvPr id="19" name="Picture 4" descr="https://encrypted-tbn2.gstatic.com/images?q=tbn:ANd9GcSvyx0MmcXCXQajQS7qgcamXMUoXMt2AJYVSPRutiA8IIXwYO2nAg">
              <a:hlinkClick r:id="rId3"/>
              <a:extLst>
                <a:ext uri="{FF2B5EF4-FFF2-40B4-BE49-F238E27FC236}">
                  <a16:creationId xmlns:a16="http://schemas.microsoft.com/office/drawing/2014/main" id="{B8144BEA-C9A6-4328-48B6-61BDF25698D5}"/>
                </a:ext>
              </a:extLst>
            </p:cNvPr>
            <p:cNvPicPr>
              <a:picLocks noChangeAspect="1" noChangeArrowheads="1"/>
            </p:cNvPicPr>
            <p:nvPr/>
          </p:nvPicPr>
          <p:blipFill>
            <a:blip r:embed="rId4" cstate="print"/>
            <a:srcRect r="58730"/>
            <a:stretch>
              <a:fillRect/>
            </a:stretch>
          </p:blipFill>
          <p:spPr bwMode="auto">
            <a:xfrm>
              <a:off x="3534484" y="1229611"/>
              <a:ext cx="640687" cy="619125"/>
            </a:xfrm>
            <a:prstGeom prst="rect">
              <a:avLst/>
            </a:prstGeom>
            <a:noFill/>
          </p:spPr>
        </p:pic>
        <p:pic>
          <p:nvPicPr>
            <p:cNvPr id="20" name="Picture 6" descr="https://encrypted-tbn2.gstatic.com/images?q=tbn:ANd9GcSvyx0MmcXCXQajQS7qgcamXMUoXMt2AJYVSPRutiA8IIXwYO2nAg">
              <a:hlinkClick r:id="rId3"/>
              <a:extLst>
                <a:ext uri="{FF2B5EF4-FFF2-40B4-BE49-F238E27FC236}">
                  <a16:creationId xmlns:a16="http://schemas.microsoft.com/office/drawing/2014/main" id="{4A5112B5-6B24-DE69-8BC9-2F29AC9728C6}"/>
                </a:ext>
              </a:extLst>
            </p:cNvPr>
            <p:cNvPicPr>
              <a:picLocks noChangeAspect="1" noChangeArrowheads="1"/>
            </p:cNvPicPr>
            <p:nvPr/>
          </p:nvPicPr>
          <p:blipFill>
            <a:blip r:embed="rId4" cstate="print"/>
            <a:srcRect l="58730"/>
            <a:stretch>
              <a:fillRect/>
            </a:stretch>
          </p:blipFill>
          <p:spPr bwMode="auto">
            <a:xfrm>
              <a:off x="10887529" y="2150909"/>
              <a:ext cx="598985" cy="578828"/>
            </a:xfrm>
            <a:prstGeom prst="rect">
              <a:avLst/>
            </a:prstGeom>
            <a:noFill/>
          </p:spPr>
        </p:pic>
      </p:grpSp>
      <p:sp>
        <p:nvSpPr>
          <p:cNvPr id="22" name="TextBox 21">
            <a:extLst>
              <a:ext uri="{FF2B5EF4-FFF2-40B4-BE49-F238E27FC236}">
                <a16:creationId xmlns:a16="http://schemas.microsoft.com/office/drawing/2014/main" id="{FB440A57-B9C6-C198-89B6-AD311447DD94}"/>
              </a:ext>
            </a:extLst>
          </p:cNvPr>
          <p:cNvSpPr txBox="1"/>
          <p:nvPr/>
        </p:nvSpPr>
        <p:spPr>
          <a:xfrm>
            <a:off x="4568492" y="6002022"/>
            <a:ext cx="3216729" cy="369332"/>
          </a:xfrm>
          <a:prstGeom prst="rect">
            <a:avLst/>
          </a:prstGeom>
          <a:noFill/>
        </p:spPr>
        <p:txBody>
          <a:bodyPr wrap="square" rtlCol="0">
            <a:spAutoFit/>
          </a:bodyPr>
          <a:lstStyle/>
          <a:p>
            <a:pPr algn="ctr"/>
            <a:r>
              <a:rPr lang="en-US" b="1"/>
              <a:t>- George Washington Carver</a:t>
            </a:r>
          </a:p>
        </p:txBody>
      </p:sp>
      <p:graphicFrame>
        <p:nvGraphicFramePr>
          <p:cNvPr id="12" name="Content Placeholder 3">
            <a:extLst>
              <a:ext uri="{FF2B5EF4-FFF2-40B4-BE49-F238E27FC236}">
                <a16:creationId xmlns:a16="http://schemas.microsoft.com/office/drawing/2014/main" id="{88FF714F-DBDF-C79C-180D-D777A4D8C36C}"/>
              </a:ext>
            </a:extLst>
          </p:cNvPr>
          <p:cNvGraphicFramePr>
            <a:graphicFrameLocks noGrp="1"/>
          </p:cNvGraphicFramePr>
          <p:nvPr>
            <p:ph sz="quarter" idx="1"/>
          </p:nvPr>
        </p:nvGraphicFramePr>
        <p:xfrm>
          <a:off x="7038628" y="1436934"/>
          <a:ext cx="4626429" cy="28968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77155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634D-8A7D-00A8-B3D2-88FBD52B5B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32570B-CB6C-87E6-AF16-859B47F3B32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SOCIAL AWARENESS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TextBox 10">
            <a:extLst>
              <a:ext uri="{FF2B5EF4-FFF2-40B4-BE49-F238E27FC236}">
                <a16:creationId xmlns:a16="http://schemas.microsoft.com/office/drawing/2014/main" id="{28615164-C25F-13D1-4D2E-5C1C824D4BF0}"/>
              </a:ext>
            </a:extLst>
          </p:cNvPr>
          <p:cNvSpPr txBox="1"/>
          <p:nvPr/>
        </p:nvSpPr>
        <p:spPr>
          <a:xfrm>
            <a:off x="526943" y="1270801"/>
            <a:ext cx="11505400" cy="2616807"/>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Social Awareness Requires Empathy</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a:lnSpc>
                <a:spcPct val="150000"/>
              </a:lnSpc>
              <a:spcAft>
                <a:spcPts val="800"/>
              </a:spcAf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Empathy is the ability to see the world from another’s point of view and to identify and understand another’s situation, feelings and motives</a:t>
            </a:r>
          </a:p>
          <a:p>
            <a:pPr marL="285750" indent="-285750">
              <a:lnSpc>
                <a:spcPct val="150000"/>
              </a:lnSpc>
              <a:spcAft>
                <a:spcPts val="800"/>
              </a:spcAft>
              <a:buFont typeface="Arial" panose="020B0604020202020204" pitchFamily="34" charset="0"/>
              <a:buChar char="•"/>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136AFB1-1E00-E2B0-11F6-AD086BF60BDA}"/>
              </a:ext>
            </a:extLst>
          </p:cNvPr>
          <p:cNvPicPr>
            <a:picLocks noChangeAspect="1"/>
          </p:cNvPicPr>
          <p:nvPr/>
        </p:nvPicPr>
        <p:blipFill>
          <a:blip r:embed="rId3"/>
          <a:stretch>
            <a:fillRect/>
          </a:stretch>
        </p:blipFill>
        <p:spPr>
          <a:xfrm>
            <a:off x="4051145" y="3212552"/>
            <a:ext cx="3275071" cy="2950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83604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93ABD-8B3F-2B9E-8F38-7324A3B34C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D47AB-ED79-7371-BC16-DB7F51121239}"/>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SOCIAL AWARENESS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TextBox 10">
            <a:extLst>
              <a:ext uri="{FF2B5EF4-FFF2-40B4-BE49-F238E27FC236}">
                <a16:creationId xmlns:a16="http://schemas.microsoft.com/office/drawing/2014/main" id="{41EBF2FA-F54E-CAA9-7802-FA88D68FC4E6}"/>
              </a:ext>
            </a:extLst>
          </p:cNvPr>
          <p:cNvSpPr txBox="1"/>
          <p:nvPr/>
        </p:nvSpPr>
        <p:spPr>
          <a:xfrm>
            <a:off x="526943" y="1270801"/>
            <a:ext cx="5743228" cy="488108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Improving Social Awareness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Spend extra time observing, asking &amp; listening</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Maintain eye contact</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Give the speaker your full attention</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Playback and summarize</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Put yourself in someone else’s position </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Suspend your judgment</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Read body language</a:t>
            </a:r>
          </a:p>
          <a:p>
            <a:pPr marL="285750" indent="-285750">
              <a:lnSpc>
                <a:spcPct val="150000"/>
              </a:lnSpc>
              <a:spcAft>
                <a:spcPts val="800"/>
              </a:spcAft>
              <a:buFont typeface="Arial" panose="020B0604020202020204" pitchFamily="34" charset="0"/>
              <a:buChar char="•"/>
              <a:defRPr/>
            </a:pPr>
            <a:r>
              <a:rPr lang="en-US" kern="100" dirty="0">
                <a:solidFill>
                  <a:srgbClr val="00417C"/>
                </a:solidFill>
                <a:latin typeface="Arial" panose="020B0604020202020204" pitchFamily="34" charset="0"/>
                <a:ea typeface="Aptos" panose="020B0004020202020204" pitchFamily="34" charset="0"/>
                <a:cs typeface="Arial" panose="020B0604020202020204" pitchFamily="34" charset="0"/>
              </a:rPr>
              <a:t>Pick up on</a:t>
            </a: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emotions in speech tone</a:t>
            </a:r>
          </a:p>
        </p:txBody>
      </p:sp>
      <p:pic>
        <p:nvPicPr>
          <p:cNvPr id="11266" name="Picture 2" descr="http://upload.wikimedia.org/wikipedia/commons/8/84/Emotions.gif"/>
          <p:cNvPicPr>
            <a:picLocks noChangeAspect="1" noChangeArrowheads="1"/>
          </p:cNvPicPr>
          <p:nvPr/>
        </p:nvPicPr>
        <p:blipFill>
          <a:blip r:embed="rId3" cstate="print"/>
          <a:srcRect/>
          <a:stretch>
            <a:fillRect/>
          </a:stretch>
        </p:blipFill>
        <p:spPr bwMode="auto">
          <a:xfrm>
            <a:off x="6527799" y="1505856"/>
            <a:ext cx="4212771" cy="4829793"/>
          </a:xfrm>
          <a:prstGeom prst="rect">
            <a:avLst/>
          </a:prstGeom>
          <a:noFill/>
        </p:spPr>
      </p:pic>
    </p:spTree>
    <p:extLst>
      <p:ext uri="{BB962C8B-B14F-4D97-AF65-F5344CB8AC3E}">
        <p14:creationId xmlns:p14="http://schemas.microsoft.com/office/powerpoint/2010/main" val="37621677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6CC4-BE0D-5FCB-BD0C-E8830369B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E6258-E38E-AD1C-2587-6849E00660B8}"/>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RELATIONSHIP MANAGEMENT</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TextBox 10">
            <a:extLst>
              <a:ext uri="{FF2B5EF4-FFF2-40B4-BE49-F238E27FC236}">
                <a16:creationId xmlns:a16="http://schemas.microsoft.com/office/drawing/2014/main" id="{71733B43-8144-3D79-A512-3BBA14FA0EBA}"/>
              </a:ext>
            </a:extLst>
          </p:cNvPr>
          <p:cNvSpPr txBox="1"/>
          <p:nvPr/>
        </p:nvSpPr>
        <p:spPr>
          <a:xfrm>
            <a:off x="526943" y="1270801"/>
            <a:ext cx="5743228" cy="344780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Use Awareness to Manage Relationships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Ability to use awareness of your emotions and emotions of others to manage interactions successfully</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Ensure clear communication and effective handling of conflict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047A0C54-1E23-5F6A-E619-563A3ED58ACE}"/>
              </a:ext>
            </a:extLst>
          </p:cNvPr>
          <p:cNvGrpSpPr/>
          <p:nvPr/>
        </p:nvGrpSpPr>
        <p:grpSpPr>
          <a:xfrm>
            <a:off x="2127505" y="4781270"/>
            <a:ext cx="7952030" cy="1500126"/>
            <a:chOff x="3534484" y="1229611"/>
            <a:chExt cx="7952030" cy="1500126"/>
          </a:xfrm>
        </p:grpSpPr>
        <p:sp>
          <p:nvSpPr>
            <p:cNvPr id="18" name="TextBox 17">
              <a:extLst>
                <a:ext uri="{FF2B5EF4-FFF2-40B4-BE49-F238E27FC236}">
                  <a16:creationId xmlns:a16="http://schemas.microsoft.com/office/drawing/2014/main" id="{B955480E-867E-1252-A566-A86707C67D64}"/>
                </a:ext>
              </a:extLst>
            </p:cNvPr>
            <p:cNvSpPr txBox="1"/>
            <p:nvPr/>
          </p:nvSpPr>
          <p:spPr>
            <a:xfrm>
              <a:off x="4098018" y="1497150"/>
              <a:ext cx="7158264" cy="1015663"/>
            </a:xfrm>
            <a:prstGeom prst="rect">
              <a:avLst/>
            </a:prstGeom>
            <a:noFill/>
          </p:spPr>
          <p:txBody>
            <a:bodyPr wrap="square" rtlCol="0">
              <a:spAutoFit/>
            </a:bodyPr>
            <a:lstStyle/>
            <a:p>
              <a:pPr algn="ctr"/>
              <a:r>
                <a:rPr lang="en-US" sz="2000" dirty="0"/>
                <a:t>People aren’t either wicked or noble. They’re like chef salads with good things and bad things chopped up and mixed together in a vinaigrette of confusion and conflict.</a:t>
              </a:r>
            </a:p>
          </p:txBody>
        </p:sp>
        <p:pic>
          <p:nvPicPr>
            <p:cNvPr id="19" name="Picture 4" descr="https://encrypted-tbn2.gstatic.com/images?q=tbn:ANd9GcSvyx0MmcXCXQajQS7qgcamXMUoXMt2AJYVSPRutiA8IIXwYO2nAg">
              <a:hlinkClick r:id="rId3"/>
              <a:extLst>
                <a:ext uri="{FF2B5EF4-FFF2-40B4-BE49-F238E27FC236}">
                  <a16:creationId xmlns:a16="http://schemas.microsoft.com/office/drawing/2014/main" id="{BB0DF4EC-12BB-3F20-9455-8E972CF973EA}"/>
                </a:ext>
              </a:extLst>
            </p:cNvPr>
            <p:cNvPicPr>
              <a:picLocks noChangeAspect="1" noChangeArrowheads="1"/>
            </p:cNvPicPr>
            <p:nvPr/>
          </p:nvPicPr>
          <p:blipFill>
            <a:blip r:embed="rId4" cstate="print"/>
            <a:srcRect r="58730"/>
            <a:stretch>
              <a:fillRect/>
            </a:stretch>
          </p:blipFill>
          <p:spPr bwMode="auto">
            <a:xfrm>
              <a:off x="3534484" y="1229611"/>
              <a:ext cx="640687" cy="619125"/>
            </a:xfrm>
            <a:prstGeom prst="rect">
              <a:avLst/>
            </a:prstGeom>
            <a:noFill/>
          </p:spPr>
        </p:pic>
        <p:pic>
          <p:nvPicPr>
            <p:cNvPr id="20" name="Picture 6" descr="https://encrypted-tbn2.gstatic.com/images?q=tbn:ANd9GcSvyx0MmcXCXQajQS7qgcamXMUoXMt2AJYVSPRutiA8IIXwYO2nAg">
              <a:hlinkClick r:id="rId3"/>
              <a:extLst>
                <a:ext uri="{FF2B5EF4-FFF2-40B4-BE49-F238E27FC236}">
                  <a16:creationId xmlns:a16="http://schemas.microsoft.com/office/drawing/2014/main" id="{DBBE9407-CE9C-7036-BDD6-1CBECD7B2DAC}"/>
                </a:ext>
              </a:extLst>
            </p:cNvPr>
            <p:cNvPicPr>
              <a:picLocks noChangeAspect="1" noChangeArrowheads="1"/>
            </p:cNvPicPr>
            <p:nvPr/>
          </p:nvPicPr>
          <p:blipFill>
            <a:blip r:embed="rId4" cstate="print"/>
            <a:srcRect l="58730"/>
            <a:stretch>
              <a:fillRect/>
            </a:stretch>
          </p:blipFill>
          <p:spPr bwMode="auto">
            <a:xfrm>
              <a:off x="10887529" y="2150909"/>
              <a:ext cx="598985" cy="578828"/>
            </a:xfrm>
            <a:prstGeom prst="rect">
              <a:avLst/>
            </a:prstGeom>
            <a:noFill/>
          </p:spPr>
        </p:pic>
      </p:grpSp>
      <p:sp>
        <p:nvSpPr>
          <p:cNvPr id="22" name="TextBox 21">
            <a:extLst>
              <a:ext uri="{FF2B5EF4-FFF2-40B4-BE49-F238E27FC236}">
                <a16:creationId xmlns:a16="http://schemas.microsoft.com/office/drawing/2014/main" id="{7D4D5515-9DA4-E444-B714-6D0D15F392CA}"/>
              </a:ext>
            </a:extLst>
          </p:cNvPr>
          <p:cNvSpPr txBox="1"/>
          <p:nvPr/>
        </p:nvSpPr>
        <p:spPr>
          <a:xfrm>
            <a:off x="4568492" y="6002022"/>
            <a:ext cx="3216729" cy="369332"/>
          </a:xfrm>
          <a:prstGeom prst="rect">
            <a:avLst/>
          </a:prstGeom>
          <a:noFill/>
        </p:spPr>
        <p:txBody>
          <a:bodyPr wrap="square" rtlCol="0">
            <a:spAutoFit/>
          </a:bodyPr>
          <a:lstStyle/>
          <a:p>
            <a:pPr algn="ctr"/>
            <a:r>
              <a:rPr lang="en-US" b="1"/>
              <a:t>- Daniel Handler</a:t>
            </a:r>
          </a:p>
        </p:txBody>
      </p:sp>
      <p:graphicFrame>
        <p:nvGraphicFramePr>
          <p:cNvPr id="12" name="Content Placeholder 3">
            <a:extLst>
              <a:ext uri="{FF2B5EF4-FFF2-40B4-BE49-F238E27FC236}">
                <a16:creationId xmlns:a16="http://schemas.microsoft.com/office/drawing/2014/main" id="{0BB5FB45-CFEB-127F-C381-2B89E7C81C64}"/>
              </a:ext>
            </a:extLst>
          </p:cNvPr>
          <p:cNvGraphicFramePr>
            <a:graphicFrameLocks noGrp="1"/>
          </p:cNvGraphicFramePr>
          <p:nvPr>
            <p:ph sz="quarter" idx="1"/>
          </p:nvPr>
        </p:nvGraphicFramePr>
        <p:xfrm>
          <a:off x="7038628" y="1436934"/>
          <a:ext cx="4626429" cy="28968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629832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90CEA-D40F-94DA-1A41-5C4F3675C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DB158F-1661-8EA9-ADDA-FC78725BF52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RELATIONSHIP MANAGEMENT</a:t>
            </a:r>
            <a:endParaRPr kumimoji="0" lang="en-US" sz="1800" b="1" i="0" u="none" strike="noStrike" kern="1200" cap="none" spc="0" normalizeH="0" baseline="0" noProof="0" dirty="0">
              <a:ln>
                <a:noFill/>
              </a:ln>
              <a:solidFill>
                <a:srgbClr val="005BAA"/>
              </a:solidFill>
              <a:effectLst/>
              <a:uLnTx/>
              <a:uFillTx/>
              <a:latin typeface="Arial (Headings)"/>
              <a:ea typeface="+mj-ea"/>
              <a:cs typeface="+mj-cs"/>
            </a:endParaRPr>
          </a:p>
        </p:txBody>
      </p:sp>
      <p:sp>
        <p:nvSpPr>
          <p:cNvPr id="11" name="TextBox 10">
            <a:extLst>
              <a:ext uri="{FF2B5EF4-FFF2-40B4-BE49-F238E27FC236}">
                <a16:creationId xmlns:a16="http://schemas.microsoft.com/office/drawing/2014/main" id="{D9A1E5E8-1234-8867-A2A5-A138FFC7F6F1}"/>
              </a:ext>
            </a:extLst>
          </p:cNvPr>
          <p:cNvSpPr txBox="1"/>
          <p:nvPr/>
        </p:nvSpPr>
        <p:spPr>
          <a:xfrm>
            <a:off x="526942" y="1270801"/>
            <a:ext cx="11017357" cy="365298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Improving Relationship Management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Seek to build high quality, high trust relationships</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Try to discover what role emotions are playing in your interactions with others</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If you sense tension or other emotional reactions in a person’s body language or speech, ask questions to seek to understand</a:t>
            </a:r>
          </a:p>
          <a:p>
            <a:pPr marL="285750" indent="-285750">
              <a:lnSpc>
                <a:spcPct val="150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Be quick to settle disputes, differences of opinion and misunderstandings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8223718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96C0B-27E8-C2B8-3D54-05E0926B9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D830D3-ADA8-BE43-E1C2-E8F114299962}"/>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EMOTIONAL INTELLIGENCE - RECAP</a:t>
            </a:r>
            <a:endParaRPr kumimoji="0" lang="en-US" sz="1800" b="1" i="0" u="none" strike="noStrike" kern="1200" cap="none" spc="0" normalizeH="0" baseline="0" noProof="0" dirty="0">
              <a:ln>
                <a:noFill/>
              </a:ln>
              <a:solidFill>
                <a:srgbClr val="005BAA"/>
              </a:solidFill>
              <a:effectLst/>
              <a:uLnTx/>
              <a:uFillTx/>
              <a:latin typeface="Arial (Headings)"/>
              <a:ea typeface="+mj-ea"/>
              <a:cs typeface="+mj-cs"/>
            </a:endParaRPr>
          </a:p>
        </p:txBody>
      </p:sp>
      <p:grpSp>
        <p:nvGrpSpPr>
          <p:cNvPr id="3" name="Group 3"/>
          <p:cNvGrpSpPr/>
          <p:nvPr/>
        </p:nvGrpSpPr>
        <p:grpSpPr>
          <a:xfrm>
            <a:off x="2819401" y="1571627"/>
            <a:ext cx="7027855" cy="4400548"/>
            <a:chOff x="493920" y="1078673"/>
            <a:chExt cx="8134135" cy="5530180"/>
          </a:xfrm>
        </p:grpSpPr>
        <p:sp>
          <p:nvSpPr>
            <p:cNvPr id="5" name="Rectangle 4"/>
            <p:cNvSpPr/>
            <p:nvPr/>
          </p:nvSpPr>
          <p:spPr bwMode="auto">
            <a:xfrm>
              <a:off x="493920" y="3843760"/>
              <a:ext cx="4051446" cy="2765090"/>
            </a:xfrm>
            <a:prstGeom prst="rect">
              <a:avLst/>
            </a:prstGeom>
            <a:solidFill>
              <a:schemeClr val="accent6">
                <a:lumMod val="60000"/>
                <a:lumOff val="40000"/>
              </a:schemeClr>
            </a:solidFill>
            <a:ln w="9525" cap="flat" cmpd="sng" algn="ctr">
              <a:noFill/>
              <a:prstDash val="solid"/>
              <a:round/>
              <a:headEnd type="none" w="med" len="med"/>
              <a:tailEnd type="none" w="med" len="med"/>
            </a:ln>
            <a:effectLst/>
            <a:scene3d>
              <a:camera prst="orthographicFront"/>
              <a:lightRig rig="threePt" dir="t"/>
            </a:scene3d>
            <a:sp3d extrusionH="1003300"/>
          </p:spPr>
          <p:txBody>
            <a:bodyPr lIns="82945" tIns="41473" rIns="82945" bIns="41473"/>
            <a:lstStyle/>
            <a:p>
              <a:pPr>
                <a:buFont typeface="Times New Roman" charset="0"/>
                <a:buNone/>
                <a:defRPr/>
              </a:pPr>
              <a:endParaRPr lang="en-US" sz="1500">
                <a:latin typeface="Arial" panose="020B0604020202020204" pitchFamily="34" charset="0"/>
                <a:cs typeface="Arial" panose="020B0604020202020204" pitchFamily="34" charset="0"/>
              </a:endParaRPr>
            </a:p>
          </p:txBody>
        </p:sp>
        <p:sp>
          <p:nvSpPr>
            <p:cNvPr id="6" name="Rectangle 5"/>
            <p:cNvSpPr/>
            <p:nvPr/>
          </p:nvSpPr>
          <p:spPr bwMode="auto">
            <a:xfrm>
              <a:off x="498528" y="1078673"/>
              <a:ext cx="4051447" cy="2765090"/>
            </a:xfrm>
            <a:prstGeom prst="rect">
              <a:avLst/>
            </a:prstGeom>
            <a:solidFill>
              <a:schemeClr val="accent1">
                <a:lumMod val="75000"/>
                <a:alpha val="50000"/>
              </a:schemeClr>
            </a:solidFill>
            <a:ln w="9525" cap="flat" cmpd="sng" algn="ctr">
              <a:noFill/>
              <a:prstDash val="solid"/>
              <a:round/>
              <a:headEnd type="none" w="med" len="med"/>
              <a:tailEnd type="none" w="med" len="med"/>
            </a:ln>
            <a:effectLst/>
            <a:scene3d>
              <a:camera prst="orthographicFront"/>
              <a:lightRig rig="threePt" dir="t"/>
            </a:scene3d>
            <a:sp3d extrusionH="1003300"/>
          </p:spPr>
          <p:txBody>
            <a:bodyPr lIns="82945" tIns="41473" rIns="82945" bIns="41473"/>
            <a:lstStyle/>
            <a:p>
              <a:pPr>
                <a:buFont typeface="Times New Roman" pitchFamily="16" charset="0"/>
                <a:buNone/>
                <a:defRPr/>
              </a:pPr>
              <a:endParaRPr lang="en-US" sz="1500">
                <a:latin typeface="Arial" panose="020B0604020202020204" pitchFamily="34" charset="0"/>
                <a:cs typeface="Arial" panose="020B0604020202020204" pitchFamily="34" charset="0"/>
              </a:endParaRPr>
            </a:p>
          </p:txBody>
        </p:sp>
        <p:sp>
          <p:nvSpPr>
            <p:cNvPr id="7" name="Rectangle 6"/>
            <p:cNvSpPr/>
            <p:nvPr/>
          </p:nvSpPr>
          <p:spPr bwMode="auto">
            <a:xfrm>
              <a:off x="4572000" y="1078674"/>
              <a:ext cx="4051447" cy="2765090"/>
            </a:xfrm>
            <a:prstGeom prst="rect">
              <a:avLst/>
            </a:prstGeom>
            <a:solidFill>
              <a:schemeClr val="accent2">
                <a:lumMod val="60000"/>
                <a:lumOff val="40000"/>
                <a:alpha val="50000"/>
              </a:schemeClr>
            </a:solidFill>
            <a:ln w="9525" cap="flat" cmpd="sng" algn="ctr">
              <a:noFill/>
              <a:prstDash val="solid"/>
              <a:round/>
              <a:headEnd type="none" w="med" len="med"/>
              <a:tailEnd type="none" w="med" len="med"/>
            </a:ln>
            <a:effectLst/>
            <a:scene3d>
              <a:camera prst="orthographicFront"/>
              <a:lightRig rig="threePt" dir="t"/>
            </a:scene3d>
            <a:sp3d extrusionH="1003300"/>
          </p:spPr>
          <p:txBody>
            <a:bodyPr lIns="82945" tIns="41473" rIns="82945" bIns="41473"/>
            <a:lstStyle/>
            <a:p>
              <a:pPr>
                <a:buFont typeface="Times New Roman" charset="0"/>
                <a:buNone/>
                <a:defRPr/>
              </a:pPr>
              <a:endParaRPr lang="en-US" sz="1500">
                <a:latin typeface="Arial" panose="020B0604020202020204" pitchFamily="34" charset="0"/>
                <a:cs typeface="Arial" panose="020B0604020202020204" pitchFamily="34" charset="0"/>
              </a:endParaRPr>
            </a:p>
          </p:txBody>
        </p:sp>
        <p:sp>
          <p:nvSpPr>
            <p:cNvPr id="8" name="Rectangle 7"/>
            <p:cNvSpPr/>
            <p:nvPr/>
          </p:nvSpPr>
          <p:spPr bwMode="auto">
            <a:xfrm>
              <a:off x="493920" y="1078673"/>
              <a:ext cx="4051446" cy="553017"/>
            </a:xfrm>
            <a:prstGeom prst="rect">
              <a:avLst/>
            </a:prstGeom>
            <a:gradFill>
              <a:gsLst>
                <a:gs pos="0">
                  <a:srgbClr val="00B0F0">
                    <a:alpha val="30000"/>
                  </a:srgbClr>
                </a:gs>
                <a:gs pos="100000">
                  <a:srgbClr val="004C84">
                    <a:alpha val="65000"/>
                  </a:srgbClr>
                </a:gs>
              </a:gsLst>
              <a:lin ang="5400000" scaled="0"/>
            </a:gradFill>
            <a:ln w="9525" cap="flat" cmpd="sng" algn="ctr">
              <a:noFill/>
              <a:prstDash val="solid"/>
              <a:round/>
              <a:headEnd type="none" w="med" len="med"/>
              <a:tailEnd type="none" w="med" len="med"/>
            </a:ln>
            <a:effectLst/>
            <a:scene3d>
              <a:camera prst="orthographicFront"/>
              <a:lightRig rig="threePt" dir="t"/>
            </a:scene3d>
            <a:sp3d extrusionH="1003300"/>
          </p:spPr>
          <p:txBody>
            <a:bodyPr lIns="82945" tIns="41473" rIns="82945" bIns="41473"/>
            <a:lstStyle/>
            <a:p>
              <a:pPr>
                <a:buFont typeface="Times New Roman" pitchFamily="16" charset="0"/>
                <a:buNone/>
                <a:defRPr/>
              </a:pPr>
              <a:endParaRPr lang="en-US" sz="1500">
                <a:latin typeface="Arial" panose="020B0604020202020204" pitchFamily="34" charset="0"/>
                <a:cs typeface="Arial" panose="020B0604020202020204" pitchFamily="34" charset="0"/>
              </a:endParaRPr>
            </a:p>
          </p:txBody>
        </p:sp>
        <p:sp>
          <p:nvSpPr>
            <p:cNvPr id="9" name="Rectangle 8"/>
            <p:cNvSpPr/>
            <p:nvPr/>
          </p:nvSpPr>
          <p:spPr bwMode="auto">
            <a:xfrm>
              <a:off x="4576608" y="3843763"/>
              <a:ext cx="4051447" cy="2765090"/>
            </a:xfrm>
            <a:prstGeom prst="rect">
              <a:avLst/>
            </a:prstGeom>
            <a:solidFill>
              <a:schemeClr val="accent4">
                <a:lumMod val="60000"/>
                <a:lumOff val="40000"/>
              </a:schemeClr>
            </a:solidFill>
            <a:ln w="9525" cap="flat" cmpd="sng" algn="ctr">
              <a:noFill/>
              <a:prstDash val="solid"/>
              <a:round/>
              <a:headEnd type="none" w="med" len="med"/>
              <a:tailEnd type="none" w="med" len="med"/>
            </a:ln>
            <a:effectLst/>
            <a:scene3d>
              <a:camera prst="orthographicFront"/>
              <a:lightRig rig="threePt" dir="t"/>
            </a:scene3d>
            <a:sp3d extrusionH="1003300"/>
          </p:spPr>
          <p:txBody>
            <a:bodyPr lIns="82945" tIns="41473" rIns="82945" bIns="41473"/>
            <a:lstStyle/>
            <a:p>
              <a:pPr>
                <a:buFont typeface="Times New Roman" charset="0"/>
                <a:buNone/>
                <a:defRPr/>
              </a:pPr>
              <a:endParaRPr lang="en-US" sz="1500">
                <a:latin typeface="Arial" panose="020B0604020202020204" pitchFamily="34" charset="0"/>
                <a:cs typeface="Arial" panose="020B0604020202020204" pitchFamily="34" charset="0"/>
              </a:endParaRPr>
            </a:p>
          </p:txBody>
        </p:sp>
        <p:sp>
          <p:nvSpPr>
            <p:cNvPr id="10" name="Rectangle 9"/>
            <p:cNvSpPr/>
            <p:nvPr/>
          </p:nvSpPr>
          <p:spPr bwMode="auto">
            <a:xfrm>
              <a:off x="4576318" y="3843766"/>
              <a:ext cx="4047127" cy="553017"/>
            </a:xfrm>
            <a:prstGeom prst="rect">
              <a:avLst/>
            </a:prstGeom>
            <a:solidFill>
              <a:schemeClr val="accent4">
                <a:lumMod val="75000"/>
                <a:alpha val="50000"/>
              </a:schemeClr>
            </a:solidFill>
            <a:ln w="9525" cap="flat" cmpd="sng" algn="ctr">
              <a:noFill/>
              <a:prstDash val="solid"/>
              <a:round/>
              <a:headEnd type="none" w="med" len="med"/>
              <a:tailEnd type="none" w="med" len="med"/>
            </a:ln>
            <a:effectLst/>
            <a:scene3d>
              <a:camera prst="orthographicFront"/>
              <a:lightRig rig="threePt" dir="t"/>
            </a:scene3d>
            <a:sp3d extrusionH="1003300"/>
          </p:spPr>
          <p:txBody>
            <a:bodyPr lIns="82945" tIns="41473" rIns="82945" bIns="41473"/>
            <a:lstStyle/>
            <a:p>
              <a:pPr>
                <a:buFont typeface="Times New Roman" pitchFamily="16" charset="0"/>
                <a:buNone/>
                <a:defRPr/>
              </a:pPr>
              <a:endParaRPr lang="en-US" sz="1500" dirty="0">
                <a:latin typeface="Arial" panose="020B0604020202020204" pitchFamily="34" charset="0"/>
                <a:cs typeface="Arial" panose="020B0604020202020204" pitchFamily="34" charset="0"/>
              </a:endParaRPr>
            </a:p>
          </p:txBody>
        </p:sp>
        <p:sp>
          <p:nvSpPr>
            <p:cNvPr id="4" name="Rectangle 3"/>
            <p:cNvSpPr/>
            <p:nvPr/>
          </p:nvSpPr>
          <p:spPr bwMode="auto">
            <a:xfrm>
              <a:off x="4572000" y="1078673"/>
              <a:ext cx="4051445" cy="553018"/>
            </a:xfrm>
            <a:prstGeom prst="rect">
              <a:avLst/>
            </a:prstGeom>
            <a:solidFill>
              <a:schemeClr val="accent2">
                <a:lumMod val="60000"/>
                <a:lumOff val="40000"/>
                <a:alpha val="95000"/>
              </a:schemeClr>
            </a:solidFill>
            <a:ln w="9525" cap="flat" cmpd="sng" algn="ctr">
              <a:noFill/>
              <a:prstDash val="solid"/>
              <a:round/>
              <a:headEnd type="none" w="med" len="med"/>
              <a:tailEnd type="none" w="med" len="med"/>
            </a:ln>
            <a:effectLst/>
            <a:scene3d>
              <a:camera prst="orthographicFront"/>
              <a:lightRig rig="threePt" dir="t"/>
            </a:scene3d>
            <a:sp3d extrusionH="1003300"/>
          </p:spPr>
          <p:txBody>
            <a:bodyPr lIns="82945" tIns="41473" rIns="82945" bIns="41473"/>
            <a:lstStyle/>
            <a:p>
              <a:pPr>
                <a:buFont typeface="Times New Roman" pitchFamily="16" charset="0"/>
                <a:buNone/>
                <a:defRPr/>
              </a:pPr>
              <a:endParaRPr lang="en-US" sz="1500">
                <a:latin typeface="Arial" panose="020B0604020202020204" pitchFamily="34" charset="0"/>
                <a:cs typeface="Arial" panose="020B0604020202020204" pitchFamily="34" charset="0"/>
              </a:endParaRPr>
            </a:p>
          </p:txBody>
        </p:sp>
        <p:sp>
          <p:nvSpPr>
            <p:cNvPr id="12" name="Rectangle 11"/>
            <p:cNvSpPr/>
            <p:nvPr/>
          </p:nvSpPr>
          <p:spPr bwMode="auto">
            <a:xfrm>
              <a:off x="493920" y="3843763"/>
              <a:ext cx="4051446" cy="553018"/>
            </a:xfrm>
            <a:prstGeom prst="rect">
              <a:avLst/>
            </a:prstGeom>
            <a:solidFill>
              <a:schemeClr val="accent6">
                <a:lumMod val="75000"/>
                <a:alpha val="50000"/>
              </a:schemeClr>
            </a:solidFill>
            <a:ln w="9525" cap="flat" cmpd="sng" algn="ctr">
              <a:noFill/>
              <a:prstDash val="solid"/>
              <a:round/>
              <a:headEnd type="none" w="med" len="med"/>
              <a:tailEnd type="none" w="med" len="med"/>
            </a:ln>
            <a:effectLst/>
            <a:scene3d>
              <a:camera prst="orthographicFront"/>
              <a:lightRig rig="threePt" dir="t"/>
            </a:scene3d>
            <a:sp3d extrusionH="1003300"/>
          </p:spPr>
          <p:txBody>
            <a:bodyPr lIns="82945" tIns="41473" rIns="82945" bIns="41473"/>
            <a:lstStyle/>
            <a:p>
              <a:pPr>
                <a:buFont typeface="Times New Roman" pitchFamily="16" charset="0"/>
                <a:buNone/>
                <a:defRPr/>
              </a:pPr>
              <a:endParaRPr lang="en-US" sz="1500">
                <a:latin typeface="Arial" panose="020B0604020202020204" pitchFamily="34" charset="0"/>
                <a:cs typeface="Arial" panose="020B0604020202020204" pitchFamily="34" charset="0"/>
              </a:endParaRPr>
            </a:p>
          </p:txBody>
        </p:sp>
        <p:sp>
          <p:nvSpPr>
            <p:cNvPr id="13" name="TextBox 16"/>
            <p:cNvSpPr txBox="1">
              <a:spLocks noChangeArrowheads="1"/>
            </p:cNvSpPr>
            <p:nvPr/>
          </p:nvSpPr>
          <p:spPr bwMode="auto">
            <a:xfrm>
              <a:off x="4641120" y="1216928"/>
              <a:ext cx="3805920" cy="395344"/>
            </a:xfrm>
            <a:prstGeom prst="rect">
              <a:avLst/>
            </a:prstGeom>
            <a:noFill/>
            <a:ln w="9525">
              <a:noFill/>
              <a:miter lim="800000"/>
              <a:headEnd/>
              <a:tailEnd/>
            </a:ln>
          </p:spPr>
          <p:txBody>
            <a:bodyPr wrap="square" lIns="82945" tIns="41473" rIns="82945" bIns="41473">
              <a:spAutoFit/>
            </a:bodyPr>
            <a:lstStyle/>
            <a:p>
              <a:r>
                <a:rPr lang="en-US" sz="1500" b="1" dirty="0">
                  <a:latin typeface="Arial" panose="020B0604020202020204" pitchFamily="34" charset="0"/>
                  <a:cs typeface="Arial" panose="020B0604020202020204" pitchFamily="34" charset="0"/>
                </a:rPr>
                <a:t>SELF-MANAGEMENT</a:t>
              </a:r>
              <a:endParaRPr lang="en-US" sz="1500" noProof="1">
                <a:latin typeface="Arial" panose="020B0604020202020204" pitchFamily="34" charset="0"/>
                <a:cs typeface="Arial" panose="020B0604020202020204" pitchFamily="34" charset="0"/>
              </a:endParaRPr>
            </a:p>
          </p:txBody>
        </p:sp>
        <p:sp>
          <p:nvSpPr>
            <p:cNvPr id="14" name="TextBox 16"/>
            <p:cNvSpPr txBox="1">
              <a:spLocks noChangeArrowheads="1"/>
            </p:cNvSpPr>
            <p:nvPr/>
          </p:nvSpPr>
          <p:spPr bwMode="auto">
            <a:xfrm>
              <a:off x="616682" y="3912890"/>
              <a:ext cx="3805920" cy="395344"/>
            </a:xfrm>
            <a:prstGeom prst="rect">
              <a:avLst/>
            </a:prstGeom>
            <a:noFill/>
            <a:ln w="9525">
              <a:noFill/>
              <a:miter lim="800000"/>
              <a:headEnd/>
              <a:tailEnd/>
            </a:ln>
          </p:spPr>
          <p:txBody>
            <a:bodyPr wrap="square" lIns="82945" tIns="41473" rIns="82945" bIns="41473">
              <a:spAutoFit/>
            </a:bodyPr>
            <a:lstStyle/>
            <a:p>
              <a:r>
                <a:rPr lang="en-US" sz="1500" b="1" dirty="0">
                  <a:latin typeface="Arial" panose="020B0604020202020204" pitchFamily="34" charset="0"/>
                  <a:cs typeface="Arial" panose="020B0604020202020204" pitchFamily="34" charset="0"/>
                </a:rPr>
                <a:t>SOCIAL AWARENESS</a:t>
              </a:r>
              <a:endParaRPr lang="en-US" sz="1500" noProof="1">
                <a:latin typeface="Arial" panose="020B0604020202020204" pitchFamily="34" charset="0"/>
                <a:cs typeface="Arial" panose="020B0604020202020204" pitchFamily="34" charset="0"/>
              </a:endParaRPr>
            </a:p>
          </p:txBody>
        </p:sp>
        <p:sp>
          <p:nvSpPr>
            <p:cNvPr id="15" name="TextBox 16"/>
            <p:cNvSpPr txBox="1">
              <a:spLocks noChangeArrowheads="1"/>
            </p:cNvSpPr>
            <p:nvPr/>
          </p:nvSpPr>
          <p:spPr bwMode="auto">
            <a:xfrm>
              <a:off x="632160" y="1216927"/>
              <a:ext cx="3805920" cy="395344"/>
            </a:xfrm>
            <a:prstGeom prst="rect">
              <a:avLst/>
            </a:prstGeom>
            <a:noFill/>
            <a:ln w="9525">
              <a:noFill/>
              <a:miter lim="800000"/>
              <a:headEnd/>
              <a:tailEnd/>
            </a:ln>
          </p:spPr>
          <p:txBody>
            <a:bodyPr wrap="square" lIns="82945" tIns="41473" rIns="82945" bIns="41473">
              <a:spAutoFit/>
            </a:bodyPr>
            <a:lstStyle/>
            <a:p>
              <a:r>
                <a:rPr lang="en-US" sz="1500" b="1" dirty="0">
                  <a:latin typeface="Arial" panose="020B0604020202020204" pitchFamily="34" charset="0"/>
                  <a:cs typeface="Arial" panose="020B0604020202020204" pitchFamily="34" charset="0"/>
                </a:rPr>
                <a:t>SELF-AWARENESS</a:t>
              </a:r>
              <a:endParaRPr lang="en-US" sz="1500" noProof="1">
                <a:latin typeface="Arial" panose="020B0604020202020204" pitchFamily="34" charset="0"/>
                <a:cs typeface="Arial" panose="020B0604020202020204" pitchFamily="34" charset="0"/>
              </a:endParaRPr>
            </a:p>
          </p:txBody>
        </p:sp>
        <p:sp>
          <p:nvSpPr>
            <p:cNvPr id="16" name="TextBox 16"/>
            <p:cNvSpPr txBox="1">
              <a:spLocks noChangeArrowheads="1"/>
            </p:cNvSpPr>
            <p:nvPr/>
          </p:nvSpPr>
          <p:spPr bwMode="auto">
            <a:xfrm>
              <a:off x="4641120" y="3912890"/>
              <a:ext cx="3939841" cy="395344"/>
            </a:xfrm>
            <a:prstGeom prst="rect">
              <a:avLst/>
            </a:prstGeom>
            <a:noFill/>
            <a:ln w="9525">
              <a:noFill/>
              <a:miter lim="800000"/>
              <a:headEnd/>
              <a:tailEnd/>
            </a:ln>
          </p:spPr>
          <p:txBody>
            <a:bodyPr wrap="square" lIns="82945" tIns="41473" rIns="82945" bIns="41473">
              <a:spAutoFit/>
            </a:bodyPr>
            <a:lstStyle/>
            <a:p>
              <a:r>
                <a:rPr lang="en-US" sz="1500" b="1" dirty="0">
                  <a:latin typeface="Arial" panose="020B0604020202020204" pitchFamily="34" charset="0"/>
                  <a:cs typeface="Arial" panose="020B0604020202020204" pitchFamily="34" charset="0"/>
                </a:rPr>
                <a:t>RELATIONSHIP MANAGEMENT</a:t>
              </a:r>
              <a:endParaRPr lang="en-US" sz="1500" noProof="1">
                <a:latin typeface="Arial" panose="020B0604020202020204" pitchFamily="34" charset="0"/>
                <a:cs typeface="Arial" panose="020B0604020202020204" pitchFamily="34" charset="0"/>
              </a:endParaRPr>
            </a:p>
          </p:txBody>
        </p:sp>
      </p:grpSp>
      <p:sp>
        <p:nvSpPr>
          <p:cNvPr id="17" name="TextBox 16"/>
          <p:cNvSpPr txBox="1"/>
          <p:nvPr/>
        </p:nvSpPr>
        <p:spPr>
          <a:xfrm>
            <a:off x="1325267" y="2394961"/>
            <a:ext cx="1600200" cy="646331"/>
          </a:xfrm>
          <a:prstGeom prst="rect">
            <a:avLst/>
          </a:prstGeom>
          <a:noFill/>
        </p:spPr>
        <p:txBody>
          <a:bodyPr wrap="square" rtlCol="0">
            <a:spAutoFit/>
          </a:bodyPr>
          <a:lstStyle/>
          <a:p>
            <a:pPr algn="ctr"/>
            <a:r>
              <a:rPr lang="en-US" b="1" i="1" dirty="0"/>
              <a:t>PERSONAL COMPETENCE</a:t>
            </a:r>
          </a:p>
        </p:txBody>
      </p:sp>
      <p:sp>
        <p:nvSpPr>
          <p:cNvPr id="18" name="TextBox 17"/>
          <p:cNvSpPr txBox="1"/>
          <p:nvPr/>
        </p:nvSpPr>
        <p:spPr>
          <a:xfrm>
            <a:off x="1336648" y="4640042"/>
            <a:ext cx="1600200" cy="646331"/>
          </a:xfrm>
          <a:prstGeom prst="rect">
            <a:avLst/>
          </a:prstGeom>
          <a:noFill/>
        </p:spPr>
        <p:txBody>
          <a:bodyPr wrap="square" rtlCol="0">
            <a:spAutoFit/>
          </a:bodyPr>
          <a:lstStyle/>
          <a:p>
            <a:pPr algn="ctr"/>
            <a:r>
              <a:rPr lang="en-US" b="1" i="1" dirty="0"/>
              <a:t>SOCIAL COMPETENCE</a:t>
            </a:r>
          </a:p>
        </p:txBody>
      </p:sp>
      <p:sp>
        <p:nvSpPr>
          <p:cNvPr id="19" name="TextBox 18"/>
          <p:cNvSpPr txBox="1"/>
          <p:nvPr/>
        </p:nvSpPr>
        <p:spPr>
          <a:xfrm>
            <a:off x="2971800" y="1266825"/>
            <a:ext cx="2743200" cy="381000"/>
          </a:xfrm>
          <a:prstGeom prst="rect">
            <a:avLst/>
          </a:prstGeom>
          <a:noFill/>
        </p:spPr>
        <p:txBody>
          <a:bodyPr wrap="square" rtlCol="0">
            <a:spAutoFit/>
          </a:bodyPr>
          <a:lstStyle/>
          <a:p>
            <a:pPr algn="ctr"/>
            <a:r>
              <a:rPr lang="en-US" b="1" i="1"/>
              <a:t>WHAT I SEE</a:t>
            </a:r>
          </a:p>
        </p:txBody>
      </p:sp>
      <p:sp>
        <p:nvSpPr>
          <p:cNvPr id="20" name="TextBox 19"/>
          <p:cNvSpPr txBox="1"/>
          <p:nvPr/>
        </p:nvSpPr>
        <p:spPr>
          <a:xfrm>
            <a:off x="6477000" y="1266825"/>
            <a:ext cx="2743200" cy="381000"/>
          </a:xfrm>
          <a:prstGeom prst="rect">
            <a:avLst/>
          </a:prstGeom>
          <a:noFill/>
        </p:spPr>
        <p:txBody>
          <a:bodyPr wrap="square" rtlCol="0">
            <a:spAutoFit/>
          </a:bodyPr>
          <a:lstStyle/>
          <a:p>
            <a:pPr algn="ctr"/>
            <a:r>
              <a:rPr lang="en-US" b="1" i="1"/>
              <a:t>WHAT I DO</a:t>
            </a:r>
          </a:p>
        </p:txBody>
      </p:sp>
      <p:sp>
        <p:nvSpPr>
          <p:cNvPr id="11" name="TextBox 16">
            <a:extLst>
              <a:ext uri="{FF2B5EF4-FFF2-40B4-BE49-F238E27FC236}">
                <a16:creationId xmlns:a16="http://schemas.microsoft.com/office/drawing/2014/main" id="{DA15C0E6-0A3D-E8A0-8957-70E5531C462E}"/>
              </a:ext>
            </a:extLst>
          </p:cNvPr>
          <p:cNvSpPr txBox="1">
            <a:spLocks noChangeArrowheads="1"/>
          </p:cNvSpPr>
          <p:nvPr/>
        </p:nvSpPr>
        <p:spPr bwMode="auto">
          <a:xfrm>
            <a:off x="2948478" y="2156107"/>
            <a:ext cx="3288297" cy="1364107"/>
          </a:xfrm>
          <a:prstGeom prst="rect">
            <a:avLst/>
          </a:prstGeom>
          <a:noFill/>
          <a:ln w="9525">
            <a:noFill/>
            <a:miter lim="800000"/>
            <a:headEnd/>
            <a:tailEnd/>
          </a:ln>
        </p:spPr>
        <p:txBody>
          <a:bodyPr wrap="square" lIns="82945" tIns="41473" rIns="82945" bIns="41473">
            <a:spAutoFit/>
          </a:bodyPr>
          <a:lstStyle/>
          <a:p>
            <a:pPr>
              <a:spcBef>
                <a:spcPct val="20000"/>
              </a:spcBef>
              <a:buFont typeface="Arial" charset="0"/>
              <a:buChar char="•"/>
            </a:pPr>
            <a:r>
              <a:rPr lang="en-US" sz="1300" noProof="1">
                <a:latin typeface="Arial" panose="020B0604020202020204" pitchFamily="34" charset="0"/>
                <a:cs typeface="Arial" panose="020B0604020202020204" pitchFamily="34" charset="0"/>
              </a:rPr>
              <a:t> Ability to accurately perceive your own emotions</a:t>
            </a:r>
          </a:p>
          <a:p>
            <a:pPr hangingPunct="1">
              <a:lnSpc>
                <a:spcPct val="100000"/>
              </a:lnSpc>
              <a:spcBef>
                <a:spcPct val="20000"/>
              </a:spcBef>
              <a:buClrTx/>
              <a:buSzTx/>
              <a:buFont typeface="Arial" charset="0"/>
              <a:buChar char="•"/>
            </a:pPr>
            <a:r>
              <a:rPr lang="en-US" sz="1300" noProof="1">
                <a:latin typeface="Arial" panose="020B0604020202020204" pitchFamily="34" charset="0"/>
                <a:cs typeface="Arial" panose="020B0604020202020204" pitchFamily="34" charset="0"/>
              </a:rPr>
              <a:t> Stay aware of your emotions as they happen</a:t>
            </a:r>
          </a:p>
          <a:p>
            <a:pPr hangingPunct="1">
              <a:lnSpc>
                <a:spcPct val="100000"/>
              </a:lnSpc>
              <a:spcBef>
                <a:spcPct val="20000"/>
              </a:spcBef>
              <a:buClrTx/>
              <a:buSzTx/>
              <a:buFont typeface="Arial" charset="0"/>
              <a:buChar char="•"/>
            </a:pPr>
            <a:r>
              <a:rPr lang="en-US" sz="1300" noProof="1">
                <a:latin typeface="Arial" panose="020B0604020202020204" pitchFamily="34" charset="0"/>
                <a:cs typeface="Arial" panose="020B0604020202020204" pitchFamily="34" charset="0"/>
              </a:rPr>
              <a:t> Keep on top of how you tend to respond to specific situations and people</a:t>
            </a:r>
          </a:p>
        </p:txBody>
      </p:sp>
      <p:sp>
        <p:nvSpPr>
          <p:cNvPr id="22" name="TextBox 16">
            <a:extLst>
              <a:ext uri="{FF2B5EF4-FFF2-40B4-BE49-F238E27FC236}">
                <a16:creationId xmlns:a16="http://schemas.microsoft.com/office/drawing/2014/main" id="{40BA43BF-A6B4-96B2-988B-ABCDDC21330A}"/>
              </a:ext>
            </a:extLst>
          </p:cNvPr>
          <p:cNvSpPr txBox="1">
            <a:spLocks noChangeArrowheads="1"/>
          </p:cNvSpPr>
          <p:nvPr/>
        </p:nvSpPr>
        <p:spPr bwMode="auto">
          <a:xfrm>
            <a:off x="6448909" y="2156107"/>
            <a:ext cx="3288297" cy="1124041"/>
          </a:xfrm>
          <a:prstGeom prst="rect">
            <a:avLst/>
          </a:prstGeom>
          <a:noFill/>
          <a:ln w="9525">
            <a:noFill/>
            <a:miter lim="800000"/>
            <a:headEnd/>
            <a:tailEnd/>
          </a:ln>
        </p:spPr>
        <p:txBody>
          <a:bodyPr wrap="square" lIns="82945" tIns="41473" rIns="82945" bIns="41473">
            <a:spAutoFit/>
          </a:bodyPr>
          <a:lstStyle/>
          <a:p>
            <a:pPr>
              <a:spcBef>
                <a:spcPct val="20000"/>
              </a:spcBef>
              <a:buFont typeface="Arial" charset="0"/>
              <a:buChar char="•"/>
            </a:pPr>
            <a:r>
              <a:rPr lang="en-US" sz="1300" noProof="1">
                <a:latin typeface="Arial" panose="020B0604020202020204" pitchFamily="34" charset="0"/>
                <a:cs typeface="Arial" panose="020B0604020202020204" pitchFamily="34" charset="0"/>
              </a:rPr>
              <a:t> Ability to use awareness of your emotions to stay flexible and positively direct your behavior</a:t>
            </a:r>
          </a:p>
          <a:p>
            <a:pPr>
              <a:spcBef>
                <a:spcPct val="20000"/>
              </a:spcBef>
              <a:buFont typeface="Arial" charset="0"/>
              <a:buChar char="•"/>
            </a:pPr>
            <a:r>
              <a:rPr lang="en-US" sz="1300" noProof="1">
                <a:latin typeface="Arial" panose="020B0604020202020204" pitchFamily="34" charset="0"/>
                <a:cs typeface="Arial" panose="020B0604020202020204" pitchFamily="34" charset="0"/>
              </a:rPr>
              <a:t> Managing your emotional reactions to all situations and people</a:t>
            </a:r>
          </a:p>
        </p:txBody>
      </p:sp>
      <p:sp>
        <p:nvSpPr>
          <p:cNvPr id="25" name="TextBox 16">
            <a:extLst>
              <a:ext uri="{FF2B5EF4-FFF2-40B4-BE49-F238E27FC236}">
                <a16:creationId xmlns:a16="http://schemas.microsoft.com/office/drawing/2014/main" id="{643E8F4D-D592-573E-0D27-9D5903D62A8A}"/>
              </a:ext>
            </a:extLst>
          </p:cNvPr>
          <p:cNvSpPr txBox="1">
            <a:spLocks noChangeArrowheads="1"/>
          </p:cNvSpPr>
          <p:nvPr/>
        </p:nvSpPr>
        <p:spPr bwMode="auto">
          <a:xfrm>
            <a:off x="2938839" y="4356445"/>
            <a:ext cx="3288297" cy="1364107"/>
          </a:xfrm>
          <a:prstGeom prst="rect">
            <a:avLst/>
          </a:prstGeom>
          <a:noFill/>
          <a:ln w="9525">
            <a:noFill/>
            <a:miter lim="800000"/>
            <a:headEnd/>
            <a:tailEnd/>
          </a:ln>
        </p:spPr>
        <p:txBody>
          <a:bodyPr wrap="square" lIns="82945" tIns="41473" rIns="82945" bIns="41473">
            <a:spAutoFit/>
          </a:bodyPr>
          <a:lstStyle/>
          <a:p>
            <a:pPr>
              <a:spcBef>
                <a:spcPct val="20000"/>
              </a:spcBef>
              <a:buFont typeface="Arial" charset="0"/>
              <a:buChar char="•"/>
            </a:pPr>
            <a:r>
              <a:rPr lang="en-US" sz="1300" noProof="1">
                <a:latin typeface="Arial" panose="020B0604020202020204" pitchFamily="34" charset="0"/>
                <a:cs typeface="Arial" panose="020B0604020202020204" pitchFamily="34" charset="0"/>
              </a:rPr>
              <a:t> Ability to accurately pick up on emotions in other people</a:t>
            </a:r>
          </a:p>
          <a:p>
            <a:pPr>
              <a:spcBef>
                <a:spcPct val="20000"/>
              </a:spcBef>
              <a:buFont typeface="Arial" charset="0"/>
              <a:buChar char="•"/>
            </a:pPr>
            <a:r>
              <a:rPr lang="en-US" sz="1300" noProof="1">
                <a:latin typeface="Arial" panose="020B0604020202020204" pitchFamily="34" charset="0"/>
                <a:cs typeface="Arial" panose="020B0604020202020204" pitchFamily="34" charset="0"/>
              </a:rPr>
              <a:t> Understand what is really going on</a:t>
            </a:r>
          </a:p>
          <a:p>
            <a:pPr>
              <a:spcBef>
                <a:spcPct val="20000"/>
              </a:spcBef>
              <a:buFont typeface="Arial" charset="0"/>
              <a:buChar char="•"/>
            </a:pPr>
            <a:r>
              <a:rPr lang="en-US" sz="1300" noProof="1">
                <a:latin typeface="Arial" panose="020B0604020202020204" pitchFamily="34" charset="0"/>
                <a:cs typeface="Arial" panose="020B0604020202020204" pitchFamily="34" charset="0"/>
              </a:rPr>
              <a:t> Understanding what other people are thinking and feeling even if you don’t feel the same way</a:t>
            </a:r>
          </a:p>
        </p:txBody>
      </p:sp>
      <p:sp>
        <p:nvSpPr>
          <p:cNvPr id="26" name="TextBox 16">
            <a:extLst>
              <a:ext uri="{FF2B5EF4-FFF2-40B4-BE49-F238E27FC236}">
                <a16:creationId xmlns:a16="http://schemas.microsoft.com/office/drawing/2014/main" id="{A4C1688F-3D13-047E-3EA0-A31AD8971F1C}"/>
              </a:ext>
            </a:extLst>
          </p:cNvPr>
          <p:cNvSpPr txBox="1">
            <a:spLocks noChangeArrowheads="1"/>
          </p:cNvSpPr>
          <p:nvPr/>
        </p:nvSpPr>
        <p:spPr bwMode="auto">
          <a:xfrm>
            <a:off x="6402562" y="4354901"/>
            <a:ext cx="3288297" cy="1124041"/>
          </a:xfrm>
          <a:prstGeom prst="rect">
            <a:avLst/>
          </a:prstGeom>
          <a:noFill/>
          <a:ln w="9525">
            <a:noFill/>
            <a:miter lim="800000"/>
            <a:headEnd/>
            <a:tailEnd/>
          </a:ln>
        </p:spPr>
        <p:txBody>
          <a:bodyPr wrap="square" lIns="82945" tIns="41473" rIns="82945" bIns="41473">
            <a:spAutoFit/>
          </a:bodyPr>
          <a:lstStyle/>
          <a:p>
            <a:pPr>
              <a:spcBef>
                <a:spcPct val="20000"/>
              </a:spcBef>
              <a:buFont typeface="Arial" charset="0"/>
              <a:buChar char="•"/>
            </a:pPr>
            <a:r>
              <a:rPr lang="en-US" sz="1300" noProof="1">
                <a:latin typeface="Arial" panose="020B0604020202020204" pitchFamily="34" charset="0"/>
                <a:cs typeface="Arial" panose="020B0604020202020204" pitchFamily="34" charset="0"/>
              </a:rPr>
              <a:t> Ability to use awareness of your emotions and emotions of others to manage interactions successfully</a:t>
            </a:r>
          </a:p>
          <a:p>
            <a:pPr>
              <a:spcBef>
                <a:spcPct val="20000"/>
              </a:spcBef>
              <a:buFont typeface="Arial" charset="0"/>
              <a:buChar char="•"/>
            </a:pPr>
            <a:r>
              <a:rPr lang="en-US" sz="1300" noProof="1">
                <a:latin typeface="Arial" panose="020B0604020202020204" pitchFamily="34" charset="0"/>
                <a:cs typeface="Arial" panose="020B0604020202020204" pitchFamily="34" charset="0"/>
              </a:rPr>
              <a:t> Ensure clear communication and effective handling of conflict</a:t>
            </a:r>
          </a:p>
        </p:txBody>
      </p:sp>
    </p:spTree>
    <p:extLst>
      <p:ext uri="{BB962C8B-B14F-4D97-AF65-F5344CB8AC3E}">
        <p14:creationId xmlns:p14="http://schemas.microsoft.com/office/powerpoint/2010/main" val="3757882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A7244-ABEC-E678-3165-B3FD711434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699DAF-5C9B-B792-3F1C-7AC4DF726003}"/>
              </a:ext>
            </a:extLst>
          </p:cNvPr>
          <p:cNvSpPr txBox="1"/>
          <p:nvPr/>
        </p:nvSpPr>
        <p:spPr>
          <a:xfrm>
            <a:off x="526944" y="1950251"/>
            <a:ext cx="8281777" cy="404912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Barriers to </a:t>
            </a:r>
            <a:r>
              <a:rPr lang="en-US" kern="100" dirty="0">
                <a:solidFill>
                  <a:srgbClr val="00417C"/>
                </a:solidFill>
                <a:latin typeface="Arial" panose="020B0604020202020204" pitchFamily="34" charset="0"/>
                <a:ea typeface="Aptos" panose="020B0004020202020204" pitchFamily="34" charset="0"/>
                <a:cs typeface="Arial" panose="020B0604020202020204" pitchFamily="34" charset="0"/>
              </a:rPr>
              <a:t>C</a:t>
            </a:r>
            <a:r>
              <a:rPr kumimoji="0" lang="en-US" sz="1800" i="0" u="none" strike="noStrike" kern="100" cap="none" spc="0" normalizeH="0" baseline="0" noProof="0" dirty="0" err="1">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ommunication</a:t>
            </a:r>
            <a:endParaRPr kumimoji="0" lang="en-US" sz="180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lnSpc>
                <a:spcPct val="200000"/>
              </a:lnSpc>
              <a:spcAft>
                <a:spcPts val="800"/>
              </a:spcAft>
              <a:buFont typeface="Arial" panose="020B0604020202020204" pitchFamily="34" charset="0"/>
              <a:buChar char="•"/>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Physical: </a:t>
            </a: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Background noise, bad connection, poor lighting, distractions</a:t>
            </a:r>
          </a:p>
          <a:p>
            <a:pPr marL="285750" indent="-285750">
              <a:lnSpc>
                <a:spcPct val="200000"/>
              </a:lnSpc>
              <a:spcAft>
                <a:spcPts val="800"/>
              </a:spcAft>
              <a:buFont typeface="Arial" panose="020B0604020202020204" pitchFamily="34" charset="0"/>
              <a:buChar char="•"/>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Emotional: </a:t>
            </a: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Stress, anger, assumptions (on either side)</a:t>
            </a:r>
          </a:p>
          <a:p>
            <a:pPr marL="285750" indent="-285750">
              <a:lnSpc>
                <a:spcPct val="200000"/>
              </a:lnSpc>
              <a:spcAft>
                <a:spcPts val="800"/>
              </a:spcAft>
              <a:buFont typeface="Arial" panose="020B0604020202020204" pitchFamily="34" charset="0"/>
              <a:buChar char="•"/>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Language/Jargon: </a:t>
            </a: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Technical terms the customer doesn’t understand</a:t>
            </a:r>
          </a:p>
          <a:p>
            <a:pPr marL="285750" indent="-285750">
              <a:lnSpc>
                <a:spcPct val="200000"/>
              </a:lnSpc>
              <a:spcAft>
                <a:spcPts val="800"/>
              </a:spcAft>
              <a:buFont typeface="Arial" panose="020B0604020202020204" pitchFamily="34" charset="0"/>
              <a:buChar char="•"/>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Cultural: </a:t>
            </a: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Different expectations, body language interpretations</a:t>
            </a:r>
          </a:p>
          <a:p>
            <a:pPr marL="285750" indent="-285750">
              <a:lnSpc>
                <a:spcPct val="200000"/>
              </a:lnSpc>
              <a:spcAft>
                <a:spcPts val="800"/>
              </a:spcAft>
              <a:buFont typeface="Arial" panose="020B0604020202020204" pitchFamily="34" charset="0"/>
              <a:buChar char="•"/>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Mental: </a:t>
            </a:r>
            <a:r>
              <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Preoccupation or multitasking from either party</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2BF6C8FE-861E-B3E5-8C8B-1D8F8618901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THE COMMUNICATION PROCESS</a:t>
            </a:r>
          </a:p>
        </p:txBody>
      </p:sp>
      <p:sp>
        <p:nvSpPr>
          <p:cNvPr id="5" name="TextBox 4">
            <a:extLst>
              <a:ext uri="{FF2B5EF4-FFF2-40B4-BE49-F238E27FC236}">
                <a16:creationId xmlns:a16="http://schemas.microsoft.com/office/drawing/2014/main" id="{3EDE161F-57B6-51BB-9A5B-11E95EDEE8A6}"/>
              </a:ext>
            </a:extLst>
          </p:cNvPr>
          <p:cNvSpPr txBox="1"/>
          <p:nvPr/>
        </p:nvSpPr>
        <p:spPr>
          <a:xfrm>
            <a:off x="9446532" y="4704703"/>
            <a:ext cx="1169043" cy="307777"/>
          </a:xfrm>
          <a:prstGeom prst="rect">
            <a:avLst/>
          </a:prstGeom>
          <a:noFill/>
          <a:ln w="15875">
            <a:noFill/>
          </a:ln>
        </p:spPr>
        <p:txBody>
          <a:bodyPr wrap="square" rtlCol="0">
            <a:spAutoFit/>
          </a:bodyPr>
          <a:lstStyle/>
          <a:p>
            <a:pPr algn="ctr"/>
            <a:r>
              <a:rPr lang="en-US" sz="1400" b="1">
                <a:latin typeface="Arial" panose="020B0604020202020204" pitchFamily="34" charset="0"/>
                <a:cs typeface="Arial" panose="020B0604020202020204" pitchFamily="34" charset="0"/>
              </a:rPr>
              <a:t>NOISE</a:t>
            </a:r>
          </a:p>
        </p:txBody>
      </p:sp>
      <p:pic>
        <p:nvPicPr>
          <p:cNvPr id="7" name="Picture 10" descr="Image result for NOISE WAVES PNG">
            <a:extLst>
              <a:ext uri="{FF2B5EF4-FFF2-40B4-BE49-F238E27FC236}">
                <a16:creationId xmlns:a16="http://schemas.microsoft.com/office/drawing/2014/main" id="{257A2805-44E6-393B-5BA5-D9517C8A0B89}"/>
              </a:ext>
            </a:extLst>
          </p:cNvPr>
          <p:cNvPicPr>
            <a:picLocks noChangeAspect="1" noChangeArrowheads="1"/>
          </p:cNvPicPr>
          <p:nvPr/>
        </p:nvPicPr>
        <p:blipFill>
          <a:blip r:embed="rId4">
            <a:duotone>
              <a:prstClr val="black"/>
              <a:srgbClr val="00B050">
                <a:tint val="45000"/>
                <a:satMod val="400000"/>
              </a:srgb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665399" y="2229816"/>
            <a:ext cx="2731310" cy="2367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5C041E-F149-3142-43B0-5F8C93B99523}"/>
              </a:ext>
            </a:extLst>
          </p:cNvPr>
          <p:cNvSpPr txBox="1"/>
          <p:nvPr/>
        </p:nvSpPr>
        <p:spPr>
          <a:xfrm>
            <a:off x="526943" y="1270801"/>
            <a:ext cx="10869766"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As a result of the two-way communication, what do you think are the barriers in communication?</a:t>
            </a:r>
          </a:p>
        </p:txBody>
      </p:sp>
    </p:spTree>
    <p:custDataLst>
      <p:tags r:id="rId1"/>
    </p:custDataLst>
    <p:extLst>
      <p:ext uri="{BB962C8B-B14F-4D97-AF65-F5344CB8AC3E}">
        <p14:creationId xmlns:p14="http://schemas.microsoft.com/office/powerpoint/2010/main" val="112555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5272D-9238-27C5-FDB4-980D47A55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25D8A-185D-5612-11D1-7B652B75AB3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EMOTIONAL INTELLIGENCE</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22" name="Graphic 21" descr="Comment Important with solid fill">
            <a:extLst>
              <a:ext uri="{FF2B5EF4-FFF2-40B4-BE49-F238E27FC236}">
                <a16:creationId xmlns:a16="http://schemas.microsoft.com/office/drawing/2014/main" id="{FD40F343-9B2E-EBCC-59CD-6B2B4C034D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333" y="1332411"/>
            <a:ext cx="3246120" cy="3246120"/>
          </a:xfrm>
          <a:prstGeom prst="rect">
            <a:avLst/>
          </a:prstGeom>
        </p:spPr>
      </p:pic>
      <p:sp>
        <p:nvSpPr>
          <p:cNvPr id="23" name="Content Placeholder 2">
            <a:extLst>
              <a:ext uri="{FF2B5EF4-FFF2-40B4-BE49-F238E27FC236}">
                <a16:creationId xmlns:a16="http://schemas.microsoft.com/office/drawing/2014/main" id="{A751C64A-9416-FB58-D2CF-685F4F55260A}"/>
              </a:ext>
            </a:extLst>
          </p:cNvPr>
          <p:cNvSpPr>
            <a:spLocks noGrp="1"/>
          </p:cNvSpPr>
          <p:nvPr>
            <p:ph sz="quarter" idx="1"/>
          </p:nvPr>
        </p:nvSpPr>
        <p:spPr>
          <a:xfrm>
            <a:off x="2045970" y="4038808"/>
            <a:ext cx="8698230" cy="1455003"/>
          </a:xfrm>
        </p:spPr>
        <p:txBody>
          <a:bodyPr>
            <a:normAutofit/>
          </a:bodyPr>
          <a:lstStyle/>
          <a:p>
            <a:pPr algn="ctr">
              <a:buNone/>
            </a:pPr>
            <a:r>
              <a:rPr lang="en-US" sz="2400" dirty="0">
                <a:solidFill>
                  <a:srgbClr val="00417C"/>
                </a:solidFill>
                <a:latin typeface="Arial" panose="020B0604020202020204" pitchFamily="34" charset="0"/>
                <a:cs typeface="Arial" panose="020B0604020202020204" pitchFamily="34" charset="0"/>
              </a:rPr>
              <a:t>Strong Emotional Intelligence builds customer trust and loyalty</a:t>
            </a:r>
          </a:p>
          <a:p>
            <a:pPr algn="ctr">
              <a:buNone/>
            </a:pPr>
            <a:r>
              <a:rPr lang="en-US" sz="2400" dirty="0">
                <a:solidFill>
                  <a:srgbClr val="00417C"/>
                </a:solidFill>
                <a:latin typeface="Arial" panose="020B0604020202020204" pitchFamily="34" charset="0"/>
                <a:cs typeface="Arial" panose="020B0604020202020204" pitchFamily="34" charset="0"/>
              </a:rPr>
              <a:t>Small daily actions = long term impact</a:t>
            </a:r>
          </a:p>
          <a:p>
            <a:pPr algn="ctr">
              <a:buNone/>
            </a:pPr>
            <a:endParaRPr lang="en-US" sz="2400" dirty="0">
              <a:solidFill>
                <a:srgbClr val="00417C"/>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8738F54-0BE6-D1D6-514C-9FDC38894A8E}"/>
              </a:ext>
            </a:extLst>
          </p:cNvPr>
          <p:cNvSpPr txBox="1"/>
          <p:nvPr/>
        </p:nvSpPr>
        <p:spPr>
          <a:xfrm>
            <a:off x="526942" y="1270801"/>
            <a:ext cx="1101735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Which Emotional Intelligence domain do you want to develop most?</a:t>
            </a:r>
          </a:p>
        </p:txBody>
      </p:sp>
    </p:spTree>
    <p:extLst>
      <p:ext uri="{BB962C8B-B14F-4D97-AF65-F5344CB8AC3E}">
        <p14:creationId xmlns:p14="http://schemas.microsoft.com/office/powerpoint/2010/main" val="191406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1C974-647E-30FC-6573-1EC8E05D3E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7F708-48DB-BA0C-EDCC-ABC7B12D1B5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FINAL THOUGHTS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58370" name="Picture 2" descr="http://abhijitbhaduri.com/wp-content/uploads/2010/12/Daniel-Goleman.jpg"/>
          <p:cNvPicPr>
            <a:picLocks noChangeAspect="1" noChangeArrowheads="1"/>
          </p:cNvPicPr>
          <p:nvPr/>
        </p:nvPicPr>
        <p:blipFill>
          <a:blip r:embed="rId3" cstate="print">
            <a:lum bright="28000"/>
          </a:blip>
          <a:srcRect/>
          <a:stretch>
            <a:fillRect/>
          </a:stretch>
        </p:blipFill>
        <p:spPr bwMode="auto">
          <a:xfrm>
            <a:off x="8184764" y="1368424"/>
            <a:ext cx="3719513" cy="4573044"/>
          </a:xfrm>
          <a:prstGeom prst="rect">
            <a:avLst/>
          </a:prstGeom>
          <a:noFill/>
        </p:spPr>
      </p:pic>
      <p:sp>
        <p:nvSpPr>
          <p:cNvPr id="11" name="Content Placeholder 2"/>
          <p:cNvSpPr>
            <a:spLocks noGrp="1"/>
          </p:cNvSpPr>
          <p:nvPr>
            <p:ph sz="quarter" idx="1"/>
          </p:nvPr>
        </p:nvSpPr>
        <p:spPr>
          <a:xfrm>
            <a:off x="944880" y="2135187"/>
            <a:ext cx="6842760" cy="4351338"/>
          </a:xfrm>
        </p:spPr>
        <p:txBody>
          <a:bodyPr>
            <a:normAutofit/>
          </a:bodyPr>
          <a:lstStyle/>
          <a:p>
            <a:pPr algn="ctr">
              <a:buNone/>
            </a:pPr>
            <a:r>
              <a:rPr lang="en-US" sz="2400">
                <a:solidFill>
                  <a:srgbClr val="00417C"/>
                </a:solidFill>
                <a:latin typeface="Arial" panose="020B0604020202020204" pitchFamily="34" charset="0"/>
                <a:cs typeface="Arial" panose="020B0604020202020204" pitchFamily="34" charset="0"/>
              </a:rPr>
              <a:t>If your emotional abilities aren’t in hand, if you don’t have self-awareness, if you are not able to manage your distressing emotions, if you can’t have empathy and have effective relationships, than no matter how smart you are, you are not going to get very far.</a:t>
            </a:r>
          </a:p>
        </p:txBody>
      </p:sp>
      <p:pic>
        <p:nvPicPr>
          <p:cNvPr id="21" name="Picture 20" descr="https://encrypted-tbn2.gstatic.com/images?q=tbn:ANd9GcSvyx0MmcXCXQajQS7qgcamXMUoXMt2AJYVSPRutiA8IIXwYO2nAg"/>
          <p:cNvPicPr>
            <a:picLocks noChangeAspect="1" noChangeArrowheads="1"/>
          </p:cNvPicPr>
          <p:nvPr/>
        </p:nvPicPr>
        <p:blipFill>
          <a:blip r:embed="rId4" cstate="print"/>
          <a:srcRect r="58730"/>
          <a:stretch>
            <a:fillRect/>
          </a:stretch>
        </p:blipFill>
        <p:spPr bwMode="auto">
          <a:xfrm>
            <a:off x="517856" y="1516062"/>
            <a:ext cx="640687" cy="619125"/>
          </a:xfrm>
          <a:prstGeom prst="rect">
            <a:avLst/>
          </a:prstGeom>
          <a:noFill/>
        </p:spPr>
      </p:pic>
      <p:pic>
        <p:nvPicPr>
          <p:cNvPr id="22" name="Picture 6" descr="https://encrypted-tbn2.gstatic.com/images?q=tbn:ANd9GcSvyx0MmcXCXQajQS7qgcamXMUoXMt2AJYVSPRutiA8IIXwYO2nAg"/>
          <p:cNvPicPr>
            <a:picLocks noChangeAspect="1" noChangeArrowheads="1"/>
          </p:cNvPicPr>
          <p:nvPr/>
        </p:nvPicPr>
        <p:blipFill>
          <a:blip r:embed="rId4" cstate="print"/>
          <a:srcRect l="58730"/>
          <a:stretch>
            <a:fillRect/>
          </a:stretch>
        </p:blipFill>
        <p:spPr bwMode="auto">
          <a:xfrm>
            <a:off x="7387217" y="4021442"/>
            <a:ext cx="598985" cy="578828"/>
          </a:xfrm>
          <a:prstGeom prst="rect">
            <a:avLst/>
          </a:prstGeom>
          <a:noFill/>
        </p:spPr>
      </p:pic>
    </p:spTree>
    <p:extLst>
      <p:ext uri="{BB962C8B-B14F-4D97-AF65-F5344CB8AC3E}">
        <p14:creationId xmlns:p14="http://schemas.microsoft.com/office/powerpoint/2010/main" val="25255243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13EDE-677F-A7B2-5020-16A8B6AD1A99}"/>
            </a:ext>
          </a:extLst>
        </p:cNvPr>
        <p:cNvGrpSpPr/>
        <p:nvPr/>
      </p:nvGrpSpPr>
      <p:grpSpPr>
        <a:xfrm>
          <a:off x="0" y="0"/>
          <a:ext cx="0" cy="0"/>
          <a:chOff x="0" y="0"/>
          <a:chExt cx="0" cy="0"/>
        </a:xfrm>
      </p:grpSpPr>
      <p:sp>
        <p:nvSpPr>
          <p:cNvPr id="46" name="Text Placeholder 1">
            <a:extLst>
              <a:ext uri="{FF2B5EF4-FFF2-40B4-BE49-F238E27FC236}">
                <a16:creationId xmlns:a16="http://schemas.microsoft.com/office/drawing/2014/main" id="{32311B89-401E-DAF0-108D-65166798F9E0}"/>
              </a:ext>
            </a:extLst>
          </p:cNvPr>
          <p:cNvSpPr txBox="1">
            <a:spLocks/>
          </p:cNvSpPr>
          <p:nvPr/>
        </p:nvSpPr>
        <p:spPr>
          <a:xfrm flipH="1">
            <a:off x="527594" y="796600"/>
            <a:ext cx="8094812" cy="380476"/>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2400" kern="1200">
                <a:solidFill>
                  <a:srgbClr val="464D6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464D6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464D6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464D6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464D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Let us re-visit the course objectives</a:t>
            </a:r>
          </a:p>
        </p:txBody>
      </p:sp>
      <p:sp>
        <p:nvSpPr>
          <p:cNvPr id="12" name="TextBox 11">
            <a:extLst>
              <a:ext uri="{FF2B5EF4-FFF2-40B4-BE49-F238E27FC236}">
                <a16:creationId xmlns:a16="http://schemas.microsoft.com/office/drawing/2014/main" id="{054B0F4A-EFEC-550A-4735-61060E8E16C8}"/>
              </a:ext>
            </a:extLst>
          </p:cNvPr>
          <p:cNvSpPr txBox="1"/>
          <p:nvPr/>
        </p:nvSpPr>
        <p:spPr>
          <a:xfrm>
            <a:off x="527597" y="1934297"/>
            <a:ext cx="5568404" cy="4591948"/>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B6CB3"/>
              </a:solidFill>
              <a:effectLst/>
              <a:uLnTx/>
              <a:uFillTx/>
              <a:latin typeface="Arial MT"/>
              <a:cs typeface="Arial" panose="020B0604020202020204" pitchFamily="34" charset="0"/>
            </a:endParaRPr>
          </a:p>
        </p:txBody>
      </p:sp>
      <p:sp>
        <p:nvSpPr>
          <p:cNvPr id="3" name="Text Placeholder 1">
            <a:extLst>
              <a:ext uri="{FF2B5EF4-FFF2-40B4-BE49-F238E27FC236}">
                <a16:creationId xmlns:a16="http://schemas.microsoft.com/office/drawing/2014/main" id="{C8728E90-0534-8A7B-4BB5-74658F4D1278}"/>
              </a:ext>
            </a:extLst>
          </p:cNvPr>
          <p:cNvSpPr txBox="1">
            <a:spLocks/>
          </p:cNvSpPr>
          <p:nvPr/>
        </p:nvSpPr>
        <p:spPr>
          <a:xfrm>
            <a:off x="527594" y="147061"/>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marL="0" marR="0" lvl="0" indent="0" algn="l" defTabSz="913526" rtl="0" eaLnBrk="1" fontAlgn="base" latinLnBrk="0" hangingPunct="1">
              <a:lnSpc>
                <a:spcPct val="100000"/>
              </a:lnSpc>
              <a:spcBef>
                <a:spcPct val="0"/>
              </a:spcBef>
              <a:spcAft>
                <a:spcPct val="0"/>
              </a:spcAft>
              <a:buClr>
                <a:srgbClr val="005BAA"/>
              </a:buClr>
              <a:buSzPct val="100000"/>
              <a:buFontTx/>
              <a:buNone/>
              <a:tabLst/>
              <a:defRPr/>
            </a:pPr>
            <a:r>
              <a:rPr kumimoji="0" lang="en-US" sz="2000" b="1" i="0" u="none" strike="noStrike" kern="0" cap="none" spc="0" normalizeH="0" baseline="0" noProof="0">
                <a:ln>
                  <a:noFill/>
                </a:ln>
                <a:solidFill>
                  <a:srgbClr val="1B6CB3"/>
                </a:solidFill>
                <a:effectLst/>
                <a:uLnTx/>
                <a:uFillTx/>
                <a:latin typeface="Arial (Headings)"/>
                <a:ea typeface="+mn-ea"/>
                <a:cs typeface="+mn-cs"/>
              </a:rPr>
              <a:t>COURSE OBJECTIVES</a:t>
            </a:r>
          </a:p>
        </p:txBody>
      </p:sp>
      <p:pic>
        <p:nvPicPr>
          <p:cNvPr id="2" name="Picture 1">
            <a:extLst>
              <a:ext uri="{FF2B5EF4-FFF2-40B4-BE49-F238E27FC236}">
                <a16:creationId xmlns:a16="http://schemas.microsoft.com/office/drawing/2014/main" id="{3D41CB59-D380-BC09-412B-BD3411D0D39E}"/>
              </a:ext>
            </a:extLst>
          </p:cNvPr>
          <p:cNvPicPr preferRelativeResize="0">
            <a:picLocks/>
          </p:cNvPicPr>
          <p:nvPr/>
        </p:nvPicPr>
        <p:blipFill rotWithShape="1">
          <a:blip r:embed="rId4"/>
          <a:srcRect l="18400" t="440" r="5811" b="5902"/>
          <a:stretch/>
        </p:blipFill>
        <p:spPr>
          <a:xfrm>
            <a:off x="7636930" y="0"/>
            <a:ext cx="4555069" cy="6565900"/>
          </a:xfrm>
          <a:prstGeom prst="rect">
            <a:avLst/>
          </a:prstGeom>
          <a:effectLst/>
        </p:spPr>
      </p:pic>
      <p:sp>
        <p:nvSpPr>
          <p:cNvPr id="6" name="TextBox 5">
            <a:extLst>
              <a:ext uri="{FF2B5EF4-FFF2-40B4-BE49-F238E27FC236}">
                <a16:creationId xmlns:a16="http://schemas.microsoft.com/office/drawing/2014/main" id="{8011B8EB-5187-E927-4351-19BA1B654AC5}"/>
              </a:ext>
            </a:extLst>
          </p:cNvPr>
          <p:cNvSpPr txBox="1"/>
          <p:nvPr/>
        </p:nvSpPr>
        <p:spPr>
          <a:xfrm>
            <a:off x="430306" y="1410884"/>
            <a:ext cx="6796352" cy="4308872"/>
          </a:xfrm>
          <a:prstGeom prst="rect">
            <a:avLst/>
          </a:prstGeom>
          <a:noFill/>
        </p:spPr>
        <p:txBody>
          <a:bodyPr wrap="square" lIns="91440" tIns="45720" rIns="91440" bIns="45720" rtlCol="0" anchor="t">
            <a:spAutoFit/>
          </a:bodyPr>
          <a:lstStyle/>
          <a:p>
            <a:pPr>
              <a:spcAft>
                <a:spcPts val="600"/>
              </a:spcAft>
            </a:pPr>
            <a:endParaRPr lang="en-US">
              <a:solidFill>
                <a:srgbClr val="00417C"/>
              </a:solidFill>
            </a:endParaRPr>
          </a:p>
          <a:p>
            <a:pPr marL="285750" indent="-285750">
              <a:spcAft>
                <a:spcPts val="600"/>
              </a:spcAft>
              <a:buFont typeface="Arial" panose="020B0604020202020204" pitchFamily="34" charset="0"/>
              <a:buChar char="•"/>
            </a:pPr>
            <a:r>
              <a:rPr lang="en-US">
                <a:solidFill>
                  <a:srgbClr val="00417C"/>
                </a:solidFill>
              </a:rPr>
              <a:t>Explain the communication process and its key stages.</a:t>
            </a:r>
          </a:p>
          <a:p>
            <a:pPr marL="285750" indent="-285750">
              <a:spcAft>
                <a:spcPts val="600"/>
              </a:spcAft>
              <a:buFont typeface="Arial" panose="020B0604020202020204" pitchFamily="34" charset="0"/>
              <a:buChar char="•"/>
            </a:pPr>
            <a:r>
              <a:rPr lang="en-US">
                <a:solidFill>
                  <a:srgbClr val="00417C"/>
                </a:solidFill>
              </a:rPr>
              <a:t>Identify and address communication barriers that affect clarity and understanding.</a:t>
            </a:r>
          </a:p>
          <a:p>
            <a:pPr marL="285750" indent="-285750">
              <a:spcAft>
                <a:spcPts val="600"/>
              </a:spcAft>
              <a:buFont typeface="Arial" panose="020B0604020202020204" pitchFamily="34" charset="0"/>
              <a:buChar char="•"/>
            </a:pPr>
            <a:r>
              <a:rPr lang="en-US">
                <a:solidFill>
                  <a:srgbClr val="00417C"/>
                </a:solidFill>
              </a:rPr>
              <a:t>Communicate confidently and professionally across various channels.</a:t>
            </a:r>
          </a:p>
          <a:p>
            <a:pPr marL="285750" indent="-285750">
              <a:spcAft>
                <a:spcPts val="600"/>
              </a:spcAft>
              <a:buFont typeface="Arial" panose="020B0604020202020204" pitchFamily="34" charset="0"/>
              <a:buChar char="•"/>
            </a:pPr>
            <a:r>
              <a:rPr lang="en-US">
                <a:solidFill>
                  <a:srgbClr val="00417C"/>
                </a:solidFill>
              </a:rPr>
              <a:t>Use active listening and questioning to identify customer needs.</a:t>
            </a:r>
          </a:p>
          <a:p>
            <a:pPr marL="285750" indent="-285750">
              <a:spcAft>
                <a:spcPts val="600"/>
              </a:spcAft>
              <a:buFont typeface="Arial" panose="020B0604020202020204" pitchFamily="34" charset="0"/>
              <a:buChar char="•"/>
            </a:pPr>
            <a:r>
              <a:rPr lang="en-US">
                <a:solidFill>
                  <a:srgbClr val="00417C"/>
                </a:solidFill>
              </a:rPr>
              <a:t>Apply DISC profiling to adapt to customer communication styles.</a:t>
            </a:r>
          </a:p>
          <a:p>
            <a:pPr marL="285750" indent="-285750">
              <a:spcAft>
                <a:spcPts val="600"/>
              </a:spcAft>
              <a:buFont typeface="Arial" panose="020B0604020202020204" pitchFamily="34" charset="0"/>
              <a:buChar char="•"/>
            </a:pPr>
            <a:r>
              <a:rPr lang="en-US">
                <a:solidFill>
                  <a:srgbClr val="00417C"/>
                </a:solidFill>
              </a:rPr>
              <a:t>Tailor communication to different customer personas for better satisfaction.</a:t>
            </a:r>
          </a:p>
          <a:p>
            <a:pPr marL="285750" indent="-285750">
              <a:spcAft>
                <a:spcPts val="600"/>
              </a:spcAft>
              <a:buFont typeface="Arial" panose="020B0604020202020204" pitchFamily="34" charset="0"/>
              <a:buChar char="•"/>
            </a:pPr>
            <a:r>
              <a:rPr lang="en-US">
                <a:solidFill>
                  <a:srgbClr val="00417C"/>
                </a:solidFill>
              </a:rPr>
              <a:t>Use emotional intelligence to manage self and customer interactions.</a:t>
            </a:r>
          </a:p>
          <a:p>
            <a:pPr marL="285750" indent="-285750">
              <a:spcAft>
                <a:spcPts val="600"/>
              </a:spcAft>
              <a:buFont typeface="Arial" panose="020B0604020202020204" pitchFamily="34" charset="0"/>
              <a:buChar char="•"/>
            </a:pPr>
            <a:r>
              <a:rPr lang="en-US">
                <a:solidFill>
                  <a:srgbClr val="00417C"/>
                </a:solidFill>
              </a:rPr>
              <a:t>Handle difficult conversations with empathy and composure.</a:t>
            </a:r>
          </a:p>
        </p:txBody>
      </p:sp>
    </p:spTree>
    <p:custDataLst>
      <p:tags r:id="rId1"/>
    </p:custDataLst>
    <p:extLst>
      <p:ext uri="{BB962C8B-B14F-4D97-AF65-F5344CB8AC3E}">
        <p14:creationId xmlns:p14="http://schemas.microsoft.com/office/powerpoint/2010/main" val="98683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B9128-5B62-7D06-0519-45E4AE78CA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52917AE-1A04-F1C0-6D0B-696D0F743815}"/>
              </a:ext>
            </a:extLst>
          </p:cNvPr>
          <p:cNvPicPr>
            <a:picLocks noChangeAspect="1"/>
          </p:cNvPicPr>
          <p:nvPr/>
        </p:nvPicPr>
        <p:blipFill>
          <a:blip r:embed="rId4"/>
          <a:stretch>
            <a:fillRect/>
          </a:stretch>
        </p:blipFill>
        <p:spPr>
          <a:xfrm>
            <a:off x="0" y="-2284"/>
            <a:ext cx="12192000" cy="6858000"/>
          </a:xfrm>
          <a:prstGeom prst="rect">
            <a:avLst/>
          </a:prstGeom>
        </p:spPr>
      </p:pic>
      <p:sp>
        <p:nvSpPr>
          <p:cNvPr id="8" name="Rectangle 7">
            <a:extLst>
              <a:ext uri="{FF2B5EF4-FFF2-40B4-BE49-F238E27FC236}">
                <a16:creationId xmlns:a16="http://schemas.microsoft.com/office/drawing/2014/main" id="{F9ED46E7-7AC6-83F0-3F7C-F40BAA24D324}"/>
              </a:ext>
            </a:extLst>
          </p:cNvPr>
          <p:cNvSpPr/>
          <p:nvPr/>
        </p:nvSpPr>
        <p:spPr>
          <a:xfrm>
            <a:off x="2024391" y="1279890"/>
            <a:ext cx="45719" cy="4663238"/>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1BF71A1-096B-7206-101C-80E3E592156C}"/>
              </a:ext>
            </a:extLst>
          </p:cNvPr>
          <p:cNvSpPr txBox="1">
            <a:spLocks/>
          </p:cNvSpPr>
          <p:nvPr/>
        </p:nvSpPr>
        <p:spPr bwMode="auto">
          <a:xfrm>
            <a:off x="418599" y="270769"/>
            <a:ext cx="11550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a:solidFill>
                  <a:prstClr val="white"/>
                </a:solidFill>
                <a:latin typeface="Arial (Headings)"/>
              </a:rPr>
              <a:t>YOUR SALES GROWTH JOURNEY – NEXT STEPS...</a:t>
            </a:r>
            <a:endParaRPr kumimoji="0" lang="en-US" sz="3600" b="1" i="0" u="none" strike="noStrike" kern="0" cap="none" spc="0" normalizeH="0" baseline="0" noProof="0">
              <a:ln>
                <a:noFill/>
              </a:ln>
              <a:solidFill>
                <a:prstClr val="white"/>
              </a:solidFill>
              <a:effectLst/>
              <a:uLnTx/>
              <a:uFillTx/>
              <a:latin typeface="Arial (Headings)"/>
              <a:ea typeface="+mj-ea"/>
              <a:cs typeface="+mj-cs"/>
            </a:endParaRPr>
          </a:p>
        </p:txBody>
      </p:sp>
      <p:sp>
        <p:nvSpPr>
          <p:cNvPr id="10" name="TextBox 9">
            <a:extLst>
              <a:ext uri="{FF2B5EF4-FFF2-40B4-BE49-F238E27FC236}">
                <a16:creationId xmlns:a16="http://schemas.microsoft.com/office/drawing/2014/main" id="{D4C40747-83E7-7617-B7E9-591EC563B136}"/>
              </a:ext>
            </a:extLst>
          </p:cNvPr>
          <p:cNvSpPr txBox="1"/>
          <p:nvPr/>
        </p:nvSpPr>
        <p:spPr>
          <a:xfrm>
            <a:off x="2352012" y="930126"/>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First Gear - Sales Induction &amp; Probation</a:t>
            </a:r>
          </a:p>
        </p:txBody>
      </p:sp>
      <p:sp>
        <p:nvSpPr>
          <p:cNvPr id="2" name="Flowchart: Connector 1">
            <a:extLst>
              <a:ext uri="{FF2B5EF4-FFF2-40B4-BE49-F238E27FC236}">
                <a16:creationId xmlns:a16="http://schemas.microsoft.com/office/drawing/2014/main" id="{8E1CE270-4C50-7637-7B64-9C278ACF3C58}"/>
              </a:ext>
            </a:extLst>
          </p:cNvPr>
          <p:cNvSpPr/>
          <p:nvPr/>
        </p:nvSpPr>
        <p:spPr>
          <a:xfrm>
            <a:off x="1898687" y="1177948"/>
            <a:ext cx="276577" cy="23706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BE53D7D8-F8B6-A791-29FF-70177AEB305E}"/>
              </a:ext>
            </a:extLst>
          </p:cNvPr>
          <p:cNvSpPr/>
          <p:nvPr/>
        </p:nvSpPr>
        <p:spPr>
          <a:xfrm>
            <a:off x="1869490" y="178415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471B450A-AF4A-6BB4-60C5-A52065FF7CB7}"/>
              </a:ext>
            </a:extLst>
          </p:cNvPr>
          <p:cNvSpPr/>
          <p:nvPr/>
        </p:nvSpPr>
        <p:spPr>
          <a:xfrm>
            <a:off x="1857917" y="243733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EBBF4107-FBCA-4875-A94B-F660B82B90D9}"/>
              </a:ext>
            </a:extLst>
          </p:cNvPr>
          <p:cNvSpPr/>
          <p:nvPr/>
        </p:nvSpPr>
        <p:spPr>
          <a:xfrm>
            <a:off x="1857457" y="480274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EBFF3122-16E2-BE86-EA17-7ABCEF0E5516}"/>
              </a:ext>
            </a:extLst>
          </p:cNvPr>
          <p:cNvSpPr/>
          <p:nvPr/>
        </p:nvSpPr>
        <p:spPr>
          <a:xfrm>
            <a:off x="1779431" y="5652149"/>
            <a:ext cx="540261" cy="48579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9ADD4D-6B41-F501-F304-2F615F254B96}"/>
              </a:ext>
            </a:extLst>
          </p:cNvPr>
          <p:cNvSpPr txBox="1"/>
          <p:nvPr/>
        </p:nvSpPr>
        <p:spPr>
          <a:xfrm>
            <a:off x="2391482" y="22164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3 &amp; 4</a:t>
            </a:r>
          </a:p>
        </p:txBody>
      </p:sp>
      <p:sp>
        <p:nvSpPr>
          <p:cNvPr id="12" name="TextBox 11">
            <a:extLst>
              <a:ext uri="{FF2B5EF4-FFF2-40B4-BE49-F238E27FC236}">
                <a16:creationId xmlns:a16="http://schemas.microsoft.com/office/drawing/2014/main" id="{8485C0F0-67FD-78FF-503A-94C412E39691}"/>
              </a:ext>
            </a:extLst>
          </p:cNvPr>
          <p:cNvSpPr txBox="1"/>
          <p:nvPr/>
        </p:nvSpPr>
        <p:spPr>
          <a:xfrm>
            <a:off x="2388060" y="4536085"/>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Assessment (In-Branch)</a:t>
            </a:r>
          </a:p>
        </p:txBody>
      </p:sp>
      <p:sp>
        <p:nvSpPr>
          <p:cNvPr id="13" name="TextBox 12">
            <a:extLst>
              <a:ext uri="{FF2B5EF4-FFF2-40B4-BE49-F238E27FC236}">
                <a16:creationId xmlns:a16="http://schemas.microsoft.com/office/drawing/2014/main" id="{64CEC110-D32E-3FB3-8CD9-C2E8328E2197}"/>
              </a:ext>
            </a:extLst>
          </p:cNvPr>
          <p:cNvSpPr txBox="1"/>
          <p:nvPr/>
        </p:nvSpPr>
        <p:spPr>
          <a:xfrm>
            <a:off x="2455670" y="5480701"/>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Awards Ceremony</a:t>
            </a:r>
          </a:p>
        </p:txBody>
      </p:sp>
      <p:sp>
        <p:nvSpPr>
          <p:cNvPr id="14" name="TextBox 13">
            <a:extLst>
              <a:ext uri="{FF2B5EF4-FFF2-40B4-BE49-F238E27FC236}">
                <a16:creationId xmlns:a16="http://schemas.microsoft.com/office/drawing/2014/main" id="{87B6E629-C6CB-FD87-5498-2BB853DFAD17}"/>
              </a:ext>
            </a:extLst>
          </p:cNvPr>
          <p:cNvSpPr txBox="1"/>
          <p:nvPr/>
        </p:nvSpPr>
        <p:spPr>
          <a:xfrm>
            <a:off x="2352012" y="1533015"/>
            <a:ext cx="4142918"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1 &amp; 2</a:t>
            </a:r>
          </a:p>
        </p:txBody>
      </p:sp>
      <p:pic>
        <p:nvPicPr>
          <p:cNvPr id="15" name="Graphic 14" descr="Badge Tick with solid fill">
            <a:extLst>
              <a:ext uri="{FF2B5EF4-FFF2-40B4-BE49-F238E27FC236}">
                <a16:creationId xmlns:a16="http://schemas.microsoft.com/office/drawing/2014/main" id="{3945A403-70E9-2745-A8A2-6D3040E07B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1079648"/>
            <a:ext cx="485978" cy="485978"/>
          </a:xfrm>
          <a:prstGeom prst="rect">
            <a:avLst/>
          </a:prstGeom>
        </p:spPr>
      </p:pic>
      <p:sp>
        <p:nvSpPr>
          <p:cNvPr id="16" name="TextBox 15">
            <a:extLst>
              <a:ext uri="{FF2B5EF4-FFF2-40B4-BE49-F238E27FC236}">
                <a16:creationId xmlns:a16="http://schemas.microsoft.com/office/drawing/2014/main" id="{8B044FE0-3DF5-05A4-1005-B6ACD0698D37}"/>
              </a:ext>
            </a:extLst>
          </p:cNvPr>
          <p:cNvSpPr txBox="1"/>
          <p:nvPr/>
        </p:nvSpPr>
        <p:spPr>
          <a:xfrm>
            <a:off x="2403055" y="2999097"/>
            <a:ext cx="7487975" cy="612412"/>
          </a:xfrm>
          <a:prstGeom prst="rect">
            <a:avLst/>
          </a:prstGeom>
          <a:noFill/>
        </p:spPr>
        <p:txBody>
          <a:bodyPr wrap="square" lIns="91440" tIns="45720" rIns="91440" bIns="45720" rtlCol="0" anchor="t">
            <a:spAutoFit/>
          </a:bodyPr>
          <a:lstStyle/>
          <a:p>
            <a:pPr>
              <a:lnSpc>
                <a:spcPct val="200000"/>
              </a:lnSpc>
              <a:defRPr/>
            </a:pPr>
            <a:r>
              <a:rPr lang="en-US" sz="2000" dirty="0">
                <a:solidFill>
                  <a:prstClr val="white"/>
                </a:solidFill>
                <a:latin typeface="Arial (Headings)"/>
              </a:rPr>
              <a:t>IMI Sales Process Module 5 (Half day)</a:t>
            </a:r>
          </a:p>
        </p:txBody>
      </p:sp>
      <p:sp>
        <p:nvSpPr>
          <p:cNvPr id="17" name="Flowchart: Connector 16">
            <a:extLst>
              <a:ext uri="{FF2B5EF4-FFF2-40B4-BE49-F238E27FC236}">
                <a16:creationId xmlns:a16="http://schemas.microsoft.com/office/drawing/2014/main" id="{F2654626-D316-2A0A-157D-F909DDB2FDE4}"/>
              </a:ext>
            </a:extLst>
          </p:cNvPr>
          <p:cNvSpPr/>
          <p:nvPr/>
        </p:nvSpPr>
        <p:spPr>
          <a:xfrm>
            <a:off x="1869490" y="3229628"/>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76DF895D-280F-72A7-D53F-BD1EFCDC4A67}"/>
              </a:ext>
            </a:extLst>
          </p:cNvPr>
          <p:cNvSpPr/>
          <p:nvPr/>
        </p:nvSpPr>
        <p:spPr>
          <a:xfrm>
            <a:off x="1869490" y="404990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764BC62-5320-25F4-DF83-90E3FE7DE7FE}"/>
              </a:ext>
            </a:extLst>
          </p:cNvPr>
          <p:cNvSpPr txBox="1"/>
          <p:nvPr/>
        </p:nvSpPr>
        <p:spPr>
          <a:xfrm>
            <a:off x="2391481" y="37677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Advanced Customer Communications </a:t>
            </a:r>
          </a:p>
        </p:txBody>
      </p:sp>
      <p:sp>
        <p:nvSpPr>
          <p:cNvPr id="23" name="Right Brace 22">
            <a:extLst>
              <a:ext uri="{FF2B5EF4-FFF2-40B4-BE49-F238E27FC236}">
                <a16:creationId xmlns:a16="http://schemas.microsoft.com/office/drawing/2014/main" id="{74CDE5E7-1BEC-E8A8-31C6-33F1F73D2B0B}"/>
              </a:ext>
            </a:extLst>
          </p:cNvPr>
          <p:cNvSpPr/>
          <p:nvPr/>
        </p:nvSpPr>
        <p:spPr>
          <a:xfrm>
            <a:off x="8388335" y="1338201"/>
            <a:ext cx="652923" cy="4863795"/>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3EAF3B95-188D-D31F-3544-6FB18900CAAB}"/>
              </a:ext>
            </a:extLst>
          </p:cNvPr>
          <p:cNvSpPr txBox="1"/>
          <p:nvPr/>
        </p:nvSpPr>
        <p:spPr>
          <a:xfrm>
            <a:off x="9098649" y="2617735"/>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Product eLearning</a:t>
            </a:r>
          </a:p>
        </p:txBody>
      </p:sp>
      <p:sp>
        <p:nvSpPr>
          <p:cNvPr id="25" name="TextBox 24">
            <a:extLst>
              <a:ext uri="{FF2B5EF4-FFF2-40B4-BE49-F238E27FC236}">
                <a16:creationId xmlns:a16="http://schemas.microsoft.com/office/drawing/2014/main" id="{23321EDD-9479-F182-1C83-FB6D86DC556F}"/>
              </a:ext>
            </a:extLst>
          </p:cNvPr>
          <p:cNvSpPr txBox="1"/>
          <p:nvPr/>
        </p:nvSpPr>
        <p:spPr>
          <a:xfrm>
            <a:off x="9086921" y="3321648"/>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On the job training</a:t>
            </a:r>
          </a:p>
        </p:txBody>
      </p:sp>
      <p:sp>
        <p:nvSpPr>
          <p:cNvPr id="26" name="TextBox 25">
            <a:extLst>
              <a:ext uri="{FF2B5EF4-FFF2-40B4-BE49-F238E27FC236}">
                <a16:creationId xmlns:a16="http://schemas.microsoft.com/office/drawing/2014/main" id="{B5B6547E-81F1-8C64-8723-F6D56CC8270C}"/>
              </a:ext>
            </a:extLst>
          </p:cNvPr>
          <p:cNvSpPr txBox="1"/>
          <p:nvPr/>
        </p:nvSpPr>
        <p:spPr>
          <a:xfrm>
            <a:off x="9086921" y="4025561"/>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Coaching 1-2-1’s</a:t>
            </a:r>
          </a:p>
        </p:txBody>
      </p:sp>
      <p:sp>
        <p:nvSpPr>
          <p:cNvPr id="18" name="Flowchart: Connector 17">
            <a:extLst>
              <a:ext uri="{FF2B5EF4-FFF2-40B4-BE49-F238E27FC236}">
                <a16:creationId xmlns:a16="http://schemas.microsoft.com/office/drawing/2014/main" id="{5A08E378-F4BE-1733-BE91-B1D777C21F0E}"/>
              </a:ext>
            </a:extLst>
          </p:cNvPr>
          <p:cNvSpPr/>
          <p:nvPr/>
        </p:nvSpPr>
        <p:spPr>
          <a:xfrm>
            <a:off x="1845091" y="1161922"/>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Badge Tick with solid fill">
            <a:extLst>
              <a:ext uri="{FF2B5EF4-FFF2-40B4-BE49-F238E27FC236}">
                <a16:creationId xmlns:a16="http://schemas.microsoft.com/office/drawing/2014/main" id="{E684DDC7-4CA8-95C3-7A87-B00091D50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1701879"/>
            <a:ext cx="485978" cy="485978"/>
          </a:xfrm>
          <a:prstGeom prst="rect">
            <a:avLst/>
          </a:prstGeom>
        </p:spPr>
      </p:pic>
      <p:pic>
        <p:nvPicPr>
          <p:cNvPr id="20" name="Graphic 19" descr="Badge Tick with solid fill">
            <a:extLst>
              <a:ext uri="{FF2B5EF4-FFF2-40B4-BE49-F238E27FC236}">
                <a16:creationId xmlns:a16="http://schemas.microsoft.com/office/drawing/2014/main" id="{19DA32E6-4341-AC86-29B9-07F252BE80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2431975"/>
            <a:ext cx="485978" cy="485978"/>
          </a:xfrm>
          <a:prstGeom prst="rect">
            <a:avLst/>
          </a:prstGeom>
        </p:spPr>
      </p:pic>
      <p:pic>
        <p:nvPicPr>
          <p:cNvPr id="27" name="Graphic 26" descr="Badge Tick with solid fill">
            <a:extLst>
              <a:ext uri="{FF2B5EF4-FFF2-40B4-BE49-F238E27FC236}">
                <a16:creationId xmlns:a16="http://schemas.microsoft.com/office/drawing/2014/main" id="{AFCE0C61-933E-59C4-F51C-564727B761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3899144"/>
            <a:ext cx="485978" cy="485978"/>
          </a:xfrm>
          <a:prstGeom prst="rect">
            <a:avLst/>
          </a:prstGeom>
        </p:spPr>
      </p:pic>
      <p:pic>
        <p:nvPicPr>
          <p:cNvPr id="28" name="Graphic 27" descr="Badge Tick with solid fill">
            <a:extLst>
              <a:ext uri="{FF2B5EF4-FFF2-40B4-BE49-F238E27FC236}">
                <a16:creationId xmlns:a16="http://schemas.microsoft.com/office/drawing/2014/main" id="{D9EE6B9F-07E5-D32A-9543-033074AAEF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3160579"/>
            <a:ext cx="485978" cy="485978"/>
          </a:xfrm>
          <a:prstGeom prst="rect">
            <a:avLst/>
          </a:prstGeom>
        </p:spPr>
      </p:pic>
    </p:spTree>
    <p:custDataLst>
      <p:tags r:id="rId1"/>
    </p:custDataLst>
    <p:extLst>
      <p:ext uri="{BB962C8B-B14F-4D97-AF65-F5344CB8AC3E}">
        <p14:creationId xmlns:p14="http://schemas.microsoft.com/office/powerpoint/2010/main" val="384369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0FC52-CF08-C49F-BA54-01C59C92391C}"/>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BBB973A1-4BAD-8486-7898-950687035A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2918" y="1205918"/>
            <a:ext cx="4446164" cy="4446164"/>
          </a:xfrm>
          <a:prstGeom prst="rect">
            <a:avLst/>
          </a:prstGeom>
        </p:spPr>
      </p:pic>
      <p:sp>
        <p:nvSpPr>
          <p:cNvPr id="10" name="Text Placeholder 1">
            <a:extLst>
              <a:ext uri="{FF2B5EF4-FFF2-40B4-BE49-F238E27FC236}">
                <a16:creationId xmlns:a16="http://schemas.microsoft.com/office/drawing/2014/main" id="{C802FB6C-0F98-3448-873A-809D60701D6A}"/>
              </a:ext>
            </a:extLst>
          </p:cNvPr>
          <p:cNvSpPr txBox="1">
            <a:spLocks/>
          </p:cNvSpPr>
          <p:nvPr/>
        </p:nvSpPr>
        <p:spPr>
          <a:xfrm>
            <a:off x="527594" y="147061"/>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marL="0" marR="0" lvl="0" indent="0" algn="l" defTabSz="913526" rtl="0" eaLnBrk="1" fontAlgn="base" latinLnBrk="0" hangingPunct="1">
              <a:lnSpc>
                <a:spcPct val="100000"/>
              </a:lnSpc>
              <a:spcBef>
                <a:spcPct val="0"/>
              </a:spcBef>
              <a:spcAft>
                <a:spcPct val="0"/>
              </a:spcAft>
              <a:buClr>
                <a:srgbClr val="005BAA"/>
              </a:buClr>
              <a:buSzPct val="100000"/>
              <a:buFontTx/>
              <a:buNone/>
              <a:tabLst/>
              <a:defRPr/>
            </a:pPr>
            <a:r>
              <a:rPr lang="en-US" sz="2000" b="1" kern="0" dirty="0">
                <a:solidFill>
                  <a:srgbClr val="1B6CB3"/>
                </a:solidFill>
                <a:latin typeface="Arial (Headings)"/>
              </a:rPr>
              <a:t>REFERENCE GUIDE</a:t>
            </a:r>
            <a:endParaRPr kumimoji="0" lang="en-US" sz="2000" b="1" i="0" u="none" strike="noStrike" kern="0" cap="none" spc="0" normalizeH="0" baseline="0" noProof="0" dirty="0">
              <a:ln>
                <a:noFill/>
              </a:ln>
              <a:solidFill>
                <a:srgbClr val="1B6CB3"/>
              </a:solidFill>
              <a:effectLst/>
              <a:uLnTx/>
              <a:uFillTx/>
              <a:latin typeface="Arial (Headings)"/>
              <a:ea typeface="+mn-ea"/>
              <a:cs typeface="+mn-cs"/>
            </a:endParaRPr>
          </a:p>
        </p:txBody>
      </p:sp>
    </p:spTree>
    <p:custDataLst>
      <p:tags r:id="rId1"/>
    </p:custDataLst>
    <p:extLst>
      <p:ext uri="{BB962C8B-B14F-4D97-AF65-F5344CB8AC3E}">
        <p14:creationId xmlns:p14="http://schemas.microsoft.com/office/powerpoint/2010/main" val="214894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B1405-2358-D19B-FFDB-6072288A0CC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AEA872B-BAC3-2288-53FC-D1FFCD0A3236}"/>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1DB3AB8E-DC9F-C894-74E7-D68D7005222B}"/>
              </a:ext>
            </a:extLst>
          </p:cNvPr>
          <p:cNvSpPr txBox="1">
            <a:spLocks/>
          </p:cNvSpPr>
          <p:nvPr/>
        </p:nvSpPr>
        <p:spPr bwMode="auto">
          <a:xfrm>
            <a:off x="359833" y="882751"/>
            <a:ext cx="114723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dirty="0">
                <a:ln>
                  <a:noFill/>
                </a:ln>
                <a:solidFill>
                  <a:prstClr val="white"/>
                </a:solidFill>
                <a:effectLst/>
                <a:uLnTx/>
                <a:uFillTx/>
                <a:latin typeface="Arial (Headings)"/>
                <a:ea typeface="+mj-ea"/>
                <a:cs typeface="+mj-cs"/>
              </a:rPr>
              <a:t>FEEDBACK SURVEY</a:t>
            </a:r>
          </a:p>
        </p:txBody>
      </p:sp>
      <p:pic>
        <p:nvPicPr>
          <p:cNvPr id="2" name="Picture 1">
            <a:extLst>
              <a:ext uri="{FF2B5EF4-FFF2-40B4-BE49-F238E27FC236}">
                <a16:creationId xmlns:a16="http://schemas.microsoft.com/office/drawing/2014/main" id="{5B8BCD8F-BFCF-22C4-F342-C490858C2166}"/>
              </a:ext>
            </a:extLst>
          </p:cNvPr>
          <p:cNvPicPr>
            <a:picLocks noChangeAspect="1"/>
          </p:cNvPicPr>
          <p:nvPr/>
        </p:nvPicPr>
        <p:blipFill>
          <a:blip r:embed="rId5"/>
          <a:stretch>
            <a:fillRect/>
          </a:stretch>
        </p:blipFill>
        <p:spPr>
          <a:xfrm>
            <a:off x="3835281" y="1729015"/>
            <a:ext cx="4521432" cy="3911801"/>
          </a:xfrm>
          <a:prstGeom prst="rect">
            <a:avLst/>
          </a:prstGeom>
        </p:spPr>
      </p:pic>
    </p:spTree>
    <p:custDataLst>
      <p:tags r:id="rId1"/>
    </p:custDataLst>
    <p:extLst>
      <p:ext uri="{BB962C8B-B14F-4D97-AF65-F5344CB8AC3E}">
        <p14:creationId xmlns:p14="http://schemas.microsoft.com/office/powerpoint/2010/main" val="149556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ED49D98-AC7B-2E0F-DEDA-F1D4924F495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3F29BA7-1B5B-538E-1ED4-388F8E53193E}"/>
              </a:ext>
            </a:extLst>
          </p:cNvPr>
          <p:cNvPicPr>
            <a:picLocks noChangeAspect="1"/>
          </p:cNvPicPr>
          <p:nvPr/>
        </p:nvPicPr>
        <p:blipFill>
          <a:blip r:embed="rId4"/>
          <a:stretch>
            <a:fillRect/>
          </a:stretch>
        </p:blipFill>
        <p:spPr>
          <a:xfrm>
            <a:off x="0" y="-2284"/>
            <a:ext cx="12192000" cy="6858000"/>
          </a:xfrm>
          <a:prstGeom prst="rect">
            <a:avLst/>
          </a:prstGeom>
        </p:spPr>
      </p:pic>
      <p:sp>
        <p:nvSpPr>
          <p:cNvPr id="9" name="Title 1">
            <a:extLst>
              <a:ext uri="{FF2B5EF4-FFF2-40B4-BE49-F238E27FC236}">
                <a16:creationId xmlns:a16="http://schemas.microsoft.com/office/drawing/2014/main" id="{3F761D7C-4B41-FBC9-CE72-EFC290E81EC6}"/>
              </a:ext>
            </a:extLst>
          </p:cNvPr>
          <p:cNvSpPr txBox="1">
            <a:spLocks/>
          </p:cNvSpPr>
          <p:nvPr/>
        </p:nvSpPr>
        <p:spPr bwMode="auto">
          <a:xfrm>
            <a:off x="418599" y="270769"/>
            <a:ext cx="1151997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dirty="0">
                <a:solidFill>
                  <a:prstClr val="white"/>
                </a:solidFill>
                <a:latin typeface="Arial (Headings)"/>
              </a:rPr>
              <a:t>HAVE YOU BECOME AN AI MASTER?</a:t>
            </a:r>
            <a:endParaRPr kumimoji="0" lang="en-US" sz="3600" b="1" i="0" u="none" strike="noStrike" kern="0" cap="none" spc="0" normalizeH="0" baseline="0" noProof="0" dirty="0">
              <a:ln>
                <a:noFill/>
              </a:ln>
              <a:solidFill>
                <a:prstClr val="white"/>
              </a:solidFill>
              <a:effectLst/>
              <a:uLnTx/>
              <a:uFillTx/>
              <a:latin typeface="Arial (Headings)"/>
              <a:ea typeface="+mj-ea"/>
              <a:cs typeface="+mj-cs"/>
            </a:endParaRPr>
          </a:p>
        </p:txBody>
      </p:sp>
      <p:pic>
        <p:nvPicPr>
          <p:cNvPr id="4" name="Picture 3" descr="A close-up of a flyer&#10;&#10;AI-generated content may be incorrect.">
            <a:extLst>
              <a:ext uri="{FF2B5EF4-FFF2-40B4-BE49-F238E27FC236}">
                <a16:creationId xmlns:a16="http://schemas.microsoft.com/office/drawing/2014/main" id="{2E71B2C8-2BB1-EF93-4CE0-B636C3167B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992" y="1243173"/>
            <a:ext cx="8912016" cy="5015285"/>
          </a:xfrm>
          <a:prstGeom prst="rect">
            <a:avLst/>
          </a:prstGeom>
        </p:spPr>
      </p:pic>
    </p:spTree>
    <p:custDataLst>
      <p:tags r:id="rId1"/>
    </p:custDataLst>
    <p:extLst>
      <p:ext uri="{BB962C8B-B14F-4D97-AF65-F5344CB8AC3E}">
        <p14:creationId xmlns:p14="http://schemas.microsoft.com/office/powerpoint/2010/main" val="213759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023F6-56C9-4D6C-F48C-AC2D043A68E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1B62D9-C079-B18C-E291-AAED039A7EDE}"/>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571A6741-3988-404E-BDE5-20EE6935AEEF}"/>
              </a:ext>
            </a:extLst>
          </p:cNvPr>
          <p:cNvSpPr txBox="1">
            <a:spLocks/>
          </p:cNvSpPr>
          <p:nvPr/>
        </p:nvSpPr>
        <p:spPr bwMode="auto">
          <a:xfrm>
            <a:off x="359833" y="2751892"/>
            <a:ext cx="114723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THAN</a:t>
            </a:r>
            <a:r>
              <a:rPr lang="en-US" sz="3200" b="1" i="1" kern="0">
                <a:solidFill>
                  <a:prstClr val="white"/>
                </a:solidFill>
                <a:latin typeface="Arial (Headings)"/>
              </a:rPr>
              <a:t>K YOU!</a:t>
            </a:r>
            <a:endParaRPr kumimoji="0" lang="en-US" sz="3200" b="1" i="1" u="none" strike="noStrike" kern="0" cap="none" spc="0" normalizeH="0" baseline="0" noProof="0">
              <a:ln>
                <a:noFill/>
              </a:ln>
              <a:solidFill>
                <a:prstClr val="white"/>
              </a:solidFill>
              <a:effectLst/>
              <a:uLnTx/>
              <a:uFillTx/>
              <a:latin typeface="Arial (Headings)"/>
              <a:ea typeface="+mj-ea"/>
              <a:cs typeface="+mj-cs"/>
            </a:endParaRPr>
          </a:p>
        </p:txBody>
      </p:sp>
    </p:spTree>
    <p:custDataLst>
      <p:tags r:id="rId1"/>
    </p:custDataLst>
    <p:extLst>
      <p:ext uri="{BB962C8B-B14F-4D97-AF65-F5344CB8AC3E}">
        <p14:creationId xmlns:p14="http://schemas.microsoft.com/office/powerpoint/2010/main" val="284925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0E3AA-705D-7E67-D7FC-5940155FCF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09EF9EF-1D0A-83BE-4AED-6FD844803E95}"/>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dirty="0">
                <a:ln>
                  <a:noFill/>
                </a:ln>
                <a:solidFill>
                  <a:srgbClr val="005BAA"/>
                </a:solidFill>
                <a:effectLst/>
                <a:uLnTx/>
                <a:uFillTx/>
                <a:latin typeface="Arial (Headings)"/>
                <a:ea typeface="+mj-ea"/>
                <a:cs typeface="+mj-cs"/>
              </a:rPr>
              <a:t>THE COMMUNICATION PROCESS</a:t>
            </a:r>
          </a:p>
        </p:txBody>
      </p:sp>
      <p:sp>
        <p:nvSpPr>
          <p:cNvPr id="6" name="TextBox 5">
            <a:extLst>
              <a:ext uri="{FF2B5EF4-FFF2-40B4-BE49-F238E27FC236}">
                <a16:creationId xmlns:a16="http://schemas.microsoft.com/office/drawing/2014/main" id="{B62036D0-8071-320C-E391-C2E0A0BD9A12}"/>
              </a:ext>
            </a:extLst>
          </p:cNvPr>
          <p:cNvSpPr txBox="1"/>
          <p:nvPr/>
        </p:nvSpPr>
        <p:spPr>
          <a:xfrm>
            <a:off x="526943" y="1270801"/>
            <a:ext cx="10156297" cy="572022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Closing the Loop: Ensuring Clarity Through Active Feedback</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spcAft>
                <a:spcPts val="800"/>
              </a:spcAft>
              <a:buFont typeface="Arial" panose="020B0604020202020204" pitchFamily="34" charset="0"/>
              <a:buChar char="•"/>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Clarity</a:t>
            </a:r>
            <a:r>
              <a:rPr kumimoji="0" lang="en-US" sz="180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ensures the customer understands your message the way you intended.</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Use simple, jargon-free language</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Break information into small chunks</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Use structure: bullet points, summaries</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Signpost what's next (e.g., “First... Next... Finally”)</a:t>
            </a:r>
          </a:p>
          <a:p>
            <a:pPr lvl="1">
              <a:spcAft>
                <a:spcPts val="800"/>
              </a:spcAft>
              <a:defRPr/>
            </a:pPr>
            <a:endParaRPr kumimoji="0" lang="en-US" sz="180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spcAft>
                <a:spcPts val="800"/>
              </a:spcAft>
              <a:buFont typeface="Arial" panose="020B0604020202020204" pitchFamily="34" charset="0"/>
              <a:buChar char="•"/>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Feedback</a:t>
            </a:r>
            <a:r>
              <a:rPr kumimoji="0" lang="en-US" sz="180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loops keep communication two-way, not one-directional.</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Ask open-ended questions (e.g., “How does that sound to you?”)</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Paraphrase the customer's response to confirm understanding</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Observe body language and facial expressions</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Invite clarification (e.g., “Would you like me to go over that again?”)</a:t>
            </a:r>
          </a:p>
          <a:p>
            <a:pPr marL="285750" indent="-285750">
              <a:spcAft>
                <a:spcPts val="800"/>
              </a:spcAft>
              <a:buFont typeface="Arial" panose="020B0604020202020204" pitchFamily="34" charset="0"/>
              <a:buChar char="•"/>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41836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4B199-B42E-02F4-78BC-EA9F6F2FB379}"/>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0F315246-CA48-BE8B-4C32-2E39FB39F9B8}"/>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A66C89C4-FEEB-072E-D65D-EFEF4175A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67BCF7B-533C-240F-0DC1-8EE64AE4734D}"/>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5354C1A4-4719-06FA-CAB6-552E0CCC70FB}"/>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2:</a:t>
            </a:r>
            <a:br>
              <a:rPr lang="en-US" sz="2394">
                <a:solidFill>
                  <a:prstClr val="white"/>
                </a:solidFill>
                <a:latin typeface="Arial (Headings)"/>
              </a:rPr>
            </a:br>
            <a:r>
              <a:rPr lang="en-US" sz="2394">
                <a:solidFill>
                  <a:prstClr val="white"/>
                </a:solidFill>
                <a:latin typeface="Arial (Headings)"/>
              </a:rPr>
              <a:t>Clarity &amp; Feedback Techniques</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59EE4D53-2FF2-39DB-EFF3-C0740402A4B5}"/>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F3F9D944-AD3C-F277-6CDE-CC4D7FFDBC6D}"/>
              </a:ext>
            </a:extLst>
          </p:cNvPr>
          <p:cNvSpPr txBox="1">
            <a:spLocks/>
          </p:cNvSpPr>
          <p:nvPr/>
        </p:nvSpPr>
        <p:spPr>
          <a:xfrm>
            <a:off x="1800338" y="301557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dirty="0">
                <a:solidFill>
                  <a:sysClr val="windowText" lastClr="000000"/>
                </a:solidFill>
                <a:latin typeface="Encode Sans Expanded Light" pitchFamily="2" charset="0"/>
                <a:sym typeface="Arial"/>
              </a:rPr>
              <a:t>Practice using clarity and feedback techniques in a live customer-style conversation. In pairs, take turns explaining Rear-View Camera feature and paraphrasing the response.</a:t>
            </a:r>
          </a:p>
        </p:txBody>
      </p:sp>
      <p:pic>
        <p:nvPicPr>
          <p:cNvPr id="7" name="Graphic 6" descr="Hourglass 30% with solid fill">
            <a:extLst>
              <a:ext uri="{FF2B5EF4-FFF2-40B4-BE49-F238E27FC236}">
                <a16:creationId xmlns:a16="http://schemas.microsoft.com/office/drawing/2014/main" id="{E669CCA0-478D-4E00-3BF7-0085C719BF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C14A4101-C13C-3CCA-6857-FCB0AE69FD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A2DFC6CD-0861-338F-9FE8-61F4EC159989}"/>
              </a:ext>
            </a:extLst>
          </p:cNvPr>
          <p:cNvSpPr txBox="1">
            <a:spLocks/>
          </p:cNvSpPr>
          <p:nvPr/>
        </p:nvSpPr>
        <p:spPr>
          <a:xfrm>
            <a:off x="1800338" y="396946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Pair of 2</a:t>
            </a:r>
          </a:p>
        </p:txBody>
      </p:sp>
      <p:sp>
        <p:nvSpPr>
          <p:cNvPr id="16" name="Text Placeholder 6">
            <a:extLst>
              <a:ext uri="{FF2B5EF4-FFF2-40B4-BE49-F238E27FC236}">
                <a16:creationId xmlns:a16="http://schemas.microsoft.com/office/drawing/2014/main" id="{FBEA6715-7442-1B86-1223-5D4C1EA8A935}"/>
              </a:ext>
            </a:extLst>
          </p:cNvPr>
          <p:cNvSpPr txBox="1">
            <a:spLocks/>
          </p:cNvSpPr>
          <p:nvPr/>
        </p:nvSpPr>
        <p:spPr>
          <a:xfrm>
            <a:off x="1800338" y="503379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10 minutes</a:t>
            </a:r>
          </a:p>
        </p:txBody>
      </p:sp>
    </p:spTree>
    <p:extLst>
      <p:ext uri="{BB962C8B-B14F-4D97-AF65-F5344CB8AC3E}">
        <p14:creationId xmlns:p14="http://schemas.microsoft.com/office/powerpoint/2010/main" val="296665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6115C-17B2-0303-6937-20C2AECEE2A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6FD3473-CBEF-5CE4-D8C6-5A643556210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VERBAL COMMUNICATION MASTERY</a:t>
            </a:r>
          </a:p>
        </p:txBody>
      </p:sp>
      <p:sp>
        <p:nvSpPr>
          <p:cNvPr id="2" name="Rounded Rectangle 3">
            <a:extLst>
              <a:ext uri="{FF2B5EF4-FFF2-40B4-BE49-F238E27FC236}">
                <a16:creationId xmlns:a16="http://schemas.microsoft.com/office/drawing/2014/main" id="{87A87ABF-94A2-0761-9ABD-B5E342F89C55}"/>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7" name="TextBox 6">
            <a:extLst>
              <a:ext uri="{FF2B5EF4-FFF2-40B4-BE49-F238E27FC236}">
                <a16:creationId xmlns:a16="http://schemas.microsoft.com/office/drawing/2014/main" id="{A77A9068-2509-8638-A8E3-EA937D91543B}"/>
              </a:ext>
            </a:extLst>
          </p:cNvPr>
          <p:cNvSpPr txBox="1"/>
          <p:nvPr/>
        </p:nvSpPr>
        <p:spPr>
          <a:xfrm>
            <a:off x="2943456" y="1254755"/>
            <a:ext cx="7848071" cy="681042"/>
          </a:xfrm>
          <a:prstGeom prst="rect">
            <a:avLst/>
          </a:prstGeom>
          <a:noFill/>
        </p:spPr>
        <p:txBody>
          <a:bodyPr wrap="square" lIns="90000" rIns="90000" rtlCol="0" anchor="ctr">
            <a:noAutofit/>
          </a:bodyPr>
          <a:lstStyle/>
          <a:p>
            <a:pPr lvl="0"/>
            <a:endParaRPr kumimoji="0" lang="en-US" sz="1800" b="0" i="0" u="none" strike="noStrike" kern="1200" cap="none" spc="0" normalizeH="0" baseline="0" noProof="0">
              <a:ln>
                <a:noFill/>
              </a:ln>
              <a:solidFill>
                <a:srgbClr val="00417C"/>
              </a:solidFill>
              <a:effectLst/>
              <a:uLnTx/>
              <a:uFillTx/>
              <a:latin typeface="Gotham Condensed Book" panose="02000606030000020004" pitchFamily="50" charset="0"/>
              <a:ea typeface="Open Sans Regular" charset="0"/>
              <a:cs typeface="Open Sans Regular" charset="0"/>
            </a:endParaRPr>
          </a:p>
        </p:txBody>
      </p:sp>
      <p:sp>
        <p:nvSpPr>
          <p:cNvPr id="32" name="TextBox 31">
            <a:extLst>
              <a:ext uri="{FF2B5EF4-FFF2-40B4-BE49-F238E27FC236}">
                <a16:creationId xmlns:a16="http://schemas.microsoft.com/office/drawing/2014/main" id="{ADF2C3AF-B1C3-2082-B7FD-86423BD3303B}"/>
              </a:ext>
            </a:extLst>
          </p:cNvPr>
          <p:cNvSpPr txBox="1"/>
          <p:nvPr/>
        </p:nvSpPr>
        <p:spPr>
          <a:xfrm>
            <a:off x="1048653" y="1384802"/>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dirty="0">
                <a:solidFill>
                  <a:srgbClr val="00417C"/>
                </a:solidFill>
                <a:latin typeface="Gotham Condensed Medium" panose="02000606030000020004" pitchFamily="50" charset="0"/>
              </a:rPr>
              <a:t>POSITIVE VS. NEGATIVE LANGUAGE</a:t>
            </a:r>
            <a:endParaRPr kumimoji="0" lang="en-US" sz="2000" b="1" i="0" u="none" strike="noStrike" kern="1200" cap="none" spc="0" normalizeH="0" baseline="0" noProof="0" dirty="0">
              <a:ln>
                <a:noFill/>
              </a:ln>
              <a:solidFill>
                <a:srgbClr val="00417C"/>
              </a:solidFill>
              <a:effectLst/>
              <a:uLnTx/>
              <a:uFillTx/>
              <a:latin typeface="Gotham Condensed Medium" panose="02000606030000020004" pitchFamily="50" charset="0"/>
            </a:endParaRPr>
          </a:p>
        </p:txBody>
      </p:sp>
      <p:sp>
        <p:nvSpPr>
          <p:cNvPr id="5" name="Rounded Rectangle 3">
            <a:extLst>
              <a:ext uri="{FF2B5EF4-FFF2-40B4-BE49-F238E27FC236}">
                <a16:creationId xmlns:a16="http://schemas.microsoft.com/office/drawing/2014/main" id="{63AE398B-D646-D152-2FB7-102E9FF07BBD}"/>
              </a:ext>
            </a:extLst>
          </p:cNvPr>
          <p:cNvSpPr>
            <a:spLocks/>
          </p:cNvSpPr>
          <p:nvPr/>
        </p:nvSpPr>
        <p:spPr>
          <a:xfrm>
            <a:off x="668573" y="2213800"/>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54" name="Rounded Rectangle 3">
            <a:extLst>
              <a:ext uri="{FF2B5EF4-FFF2-40B4-BE49-F238E27FC236}">
                <a16:creationId xmlns:a16="http://schemas.microsoft.com/office/drawing/2014/main" id="{02B1F569-C0DC-29E5-3DCA-52181C7A4C35}"/>
              </a:ext>
            </a:extLst>
          </p:cNvPr>
          <p:cNvSpPr>
            <a:spLocks/>
          </p:cNvSpPr>
          <p:nvPr/>
        </p:nvSpPr>
        <p:spPr>
          <a:xfrm>
            <a:off x="668573" y="324396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60" name="Rounded Rectangle 3">
            <a:extLst>
              <a:ext uri="{FF2B5EF4-FFF2-40B4-BE49-F238E27FC236}">
                <a16:creationId xmlns:a16="http://schemas.microsoft.com/office/drawing/2014/main" id="{BA439A16-D551-92BF-EDC1-474213BF963A}"/>
              </a:ext>
            </a:extLst>
          </p:cNvPr>
          <p:cNvSpPr>
            <a:spLocks/>
          </p:cNvSpPr>
          <p:nvPr/>
        </p:nvSpPr>
        <p:spPr>
          <a:xfrm>
            <a:off x="668573" y="4287659"/>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pic>
        <p:nvPicPr>
          <p:cNvPr id="9" name="Graphic 8" descr="Badge 1 with solid fill">
            <a:extLst>
              <a:ext uri="{FF2B5EF4-FFF2-40B4-BE49-F238E27FC236}">
                <a16:creationId xmlns:a16="http://schemas.microsoft.com/office/drawing/2014/main" id="{9CA37A9C-C264-AA99-6110-A33325BC1D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pic>
        <p:nvPicPr>
          <p:cNvPr id="14" name="Graphic 13" descr="Badge with solid fill">
            <a:extLst>
              <a:ext uri="{FF2B5EF4-FFF2-40B4-BE49-F238E27FC236}">
                <a16:creationId xmlns:a16="http://schemas.microsoft.com/office/drawing/2014/main" id="{64C0B112-4D47-FE6C-6BDD-3741EFCE96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253" y="1951859"/>
            <a:ext cx="914400" cy="914400"/>
          </a:xfrm>
          <a:prstGeom prst="rect">
            <a:avLst/>
          </a:prstGeom>
        </p:spPr>
      </p:pic>
      <p:pic>
        <p:nvPicPr>
          <p:cNvPr id="16" name="Graphic 15" descr="Badge 3 with solid fill">
            <a:extLst>
              <a:ext uri="{FF2B5EF4-FFF2-40B4-BE49-F238E27FC236}">
                <a16:creationId xmlns:a16="http://schemas.microsoft.com/office/drawing/2014/main" id="{55560DFC-FF0C-A0A0-3B69-76A2848722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253" y="3016642"/>
            <a:ext cx="914400" cy="914400"/>
          </a:xfrm>
          <a:prstGeom prst="rect">
            <a:avLst/>
          </a:prstGeom>
        </p:spPr>
      </p:pic>
      <p:pic>
        <p:nvPicPr>
          <p:cNvPr id="20" name="Graphic 19" descr="Badge 4 with solid fill">
            <a:extLst>
              <a:ext uri="{FF2B5EF4-FFF2-40B4-BE49-F238E27FC236}">
                <a16:creationId xmlns:a16="http://schemas.microsoft.com/office/drawing/2014/main" id="{25C1E835-162E-4F9D-8AB4-DE74227F79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253" y="4040969"/>
            <a:ext cx="914400" cy="914400"/>
          </a:xfrm>
          <a:prstGeom prst="rect">
            <a:avLst/>
          </a:prstGeom>
        </p:spPr>
      </p:pic>
      <p:sp>
        <p:nvSpPr>
          <p:cNvPr id="3" name="TextBox 2">
            <a:extLst>
              <a:ext uri="{FF2B5EF4-FFF2-40B4-BE49-F238E27FC236}">
                <a16:creationId xmlns:a16="http://schemas.microsoft.com/office/drawing/2014/main" id="{1051212C-ECB0-C695-610C-48EAEC502D65}"/>
              </a:ext>
            </a:extLst>
          </p:cNvPr>
          <p:cNvSpPr txBox="1"/>
          <p:nvPr/>
        </p:nvSpPr>
        <p:spPr>
          <a:xfrm>
            <a:off x="1048652" y="2404257"/>
            <a:ext cx="6876147" cy="385718"/>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dirty="0">
                <a:solidFill>
                  <a:srgbClr val="00417C"/>
                </a:solidFill>
                <a:latin typeface="Gotham Condensed Medium" panose="02000606030000020004" pitchFamily="50" charset="0"/>
              </a:rPr>
              <a:t>FRAMING PHRASES: “WHAT I CAN DO” VS. “I CAN’T”</a:t>
            </a:r>
            <a:endParaRPr kumimoji="0" lang="en-US" sz="2000" b="1" i="0" u="none" strike="noStrike" kern="1200" cap="none" spc="0" normalizeH="0" baseline="0" noProof="0" dirty="0">
              <a:ln>
                <a:noFill/>
              </a:ln>
              <a:solidFill>
                <a:srgbClr val="00417C"/>
              </a:solidFill>
              <a:effectLst/>
              <a:uLnTx/>
              <a:uFillTx/>
              <a:latin typeface="Gotham Condensed Medium" panose="02000606030000020004" pitchFamily="50" charset="0"/>
            </a:endParaRPr>
          </a:p>
        </p:txBody>
      </p:sp>
      <p:sp>
        <p:nvSpPr>
          <p:cNvPr id="4" name="TextBox 3">
            <a:extLst>
              <a:ext uri="{FF2B5EF4-FFF2-40B4-BE49-F238E27FC236}">
                <a16:creationId xmlns:a16="http://schemas.microsoft.com/office/drawing/2014/main" id="{6879172B-E81C-7355-5912-8ED8053C550B}"/>
              </a:ext>
            </a:extLst>
          </p:cNvPr>
          <p:cNvSpPr txBox="1"/>
          <p:nvPr/>
        </p:nvSpPr>
        <p:spPr>
          <a:xfrm>
            <a:off x="1048653" y="3459780"/>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dirty="0">
                <a:solidFill>
                  <a:srgbClr val="00417C"/>
                </a:solidFill>
                <a:latin typeface="Gotham Condensed Medium" panose="02000606030000020004" pitchFamily="50" charset="0"/>
              </a:rPr>
              <a:t>CLARITY, SIMPLICITY AND AVOIDING JARGON</a:t>
            </a:r>
            <a:endParaRPr kumimoji="0" lang="en-US" sz="2000" b="1" i="0" u="none" strike="noStrike" kern="1200" cap="none" spc="0" normalizeH="0" baseline="0" noProof="0" dirty="0">
              <a:ln>
                <a:noFill/>
              </a:ln>
              <a:solidFill>
                <a:srgbClr val="00417C"/>
              </a:solidFill>
              <a:effectLst/>
              <a:uLnTx/>
              <a:uFillTx/>
              <a:latin typeface="Gotham Condensed Medium" panose="02000606030000020004" pitchFamily="50" charset="0"/>
            </a:endParaRPr>
          </a:p>
        </p:txBody>
      </p:sp>
      <p:sp>
        <p:nvSpPr>
          <p:cNvPr id="6" name="TextBox 5">
            <a:extLst>
              <a:ext uri="{FF2B5EF4-FFF2-40B4-BE49-F238E27FC236}">
                <a16:creationId xmlns:a16="http://schemas.microsoft.com/office/drawing/2014/main" id="{C918D910-97DF-F38C-8A5F-DAB65256714D}"/>
              </a:ext>
            </a:extLst>
          </p:cNvPr>
          <p:cNvSpPr txBox="1"/>
          <p:nvPr/>
        </p:nvSpPr>
        <p:spPr>
          <a:xfrm>
            <a:off x="1048653" y="4503476"/>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dirty="0">
                <a:solidFill>
                  <a:srgbClr val="00417C"/>
                </a:solidFill>
                <a:latin typeface="Gotham Condensed Medium" panose="02000606030000020004" pitchFamily="50" charset="0"/>
              </a:rPr>
              <a:t>SPEAK YOUR CUSTOMER’S LANGUAGE</a:t>
            </a:r>
            <a:endParaRPr kumimoji="0" lang="en-US" sz="2000" b="1" i="0" u="none" strike="noStrike" kern="1200" cap="none" spc="0" normalizeH="0" baseline="0" noProof="0" dirty="0">
              <a:ln>
                <a:noFill/>
              </a:ln>
              <a:solidFill>
                <a:srgbClr val="00417C"/>
              </a:solidFill>
              <a:effectLst/>
              <a:uLnTx/>
              <a:uFillTx/>
              <a:latin typeface="Gotham Condensed Medium" panose="02000606030000020004" pitchFamily="50" charset="0"/>
            </a:endParaRPr>
          </a:p>
        </p:txBody>
      </p:sp>
    </p:spTree>
    <p:custDataLst>
      <p:tags r:id="rId1"/>
    </p:custDataLst>
    <p:extLst>
      <p:ext uri="{BB962C8B-B14F-4D97-AF65-F5344CB8AC3E}">
        <p14:creationId xmlns:p14="http://schemas.microsoft.com/office/powerpoint/2010/main" val="127056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32" grpId="0"/>
      <p:bldP spid="5" grpId="0" animBg="1"/>
      <p:bldP spid="54" grpId="0" animBg="1"/>
      <p:bldP spid="60" grpId="0" animBg="1"/>
      <p:bldP spid="3" grpId="0"/>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a:extLst>
              <a:ext uri="{FF2B5EF4-FFF2-40B4-BE49-F238E27FC236}">
                <a16:creationId xmlns:a16="http://schemas.microsoft.com/office/drawing/2014/main" id="{D8963E97-C5C1-9B78-CFB2-EF5028903A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5"/>
          <a:stretch/>
        </p:blipFill>
        <p:spPr bwMode="auto">
          <a:xfrm>
            <a:off x="0" y="0"/>
            <a:ext cx="12192000" cy="6822630"/>
          </a:xfrm>
          <a:prstGeom prst="rect">
            <a:avLst/>
          </a:prstGeom>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C3B4DD2-8695-4255-B88E-4DF60B5A71FC}"/>
              </a:ext>
            </a:extLst>
          </p:cNvPr>
          <p:cNvSpPr>
            <a:spLocks noGrp="1"/>
          </p:cNvSpPr>
          <p:nvPr>
            <p:ph type="title"/>
          </p:nvPr>
        </p:nvSpPr>
        <p:spPr>
          <a:xfrm>
            <a:off x="335280" y="318808"/>
            <a:ext cx="11521440" cy="4985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3600" b="1">
                <a:solidFill>
                  <a:schemeClr val="bg1"/>
                </a:solidFill>
                <a:latin typeface="Arial MT"/>
                <a:cs typeface="Arial"/>
              </a:rPr>
              <a:t>HOUSEKEEPING</a:t>
            </a:r>
          </a:p>
        </p:txBody>
      </p:sp>
      <p:pic>
        <p:nvPicPr>
          <p:cNvPr id="4" name="Graphic 3" descr="Watch with solid fill">
            <a:extLst>
              <a:ext uri="{FF2B5EF4-FFF2-40B4-BE49-F238E27FC236}">
                <a16:creationId xmlns:a16="http://schemas.microsoft.com/office/drawing/2014/main" id="{AD51ED11-6A5B-DC15-EFAD-FFBBC8CC0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6986" y="1095637"/>
            <a:ext cx="1648383" cy="1648383"/>
          </a:xfrm>
          <a:prstGeom prst="rect">
            <a:avLst/>
          </a:prstGeom>
        </p:spPr>
      </p:pic>
      <p:pic>
        <p:nvPicPr>
          <p:cNvPr id="10" name="Graphic 9" descr="Fire with solid fill">
            <a:extLst>
              <a:ext uri="{FF2B5EF4-FFF2-40B4-BE49-F238E27FC236}">
                <a16:creationId xmlns:a16="http://schemas.microsoft.com/office/drawing/2014/main" id="{0DF01B9F-BD69-3F81-EE8A-A1ECDDCDA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32751" y="973145"/>
            <a:ext cx="1729714" cy="1729714"/>
          </a:xfrm>
          <a:prstGeom prst="rect">
            <a:avLst/>
          </a:prstGeom>
        </p:spPr>
      </p:pic>
      <p:pic>
        <p:nvPicPr>
          <p:cNvPr id="12" name="Graphic 11" descr="No smoking with solid fill">
            <a:extLst>
              <a:ext uri="{FF2B5EF4-FFF2-40B4-BE49-F238E27FC236}">
                <a16:creationId xmlns:a16="http://schemas.microsoft.com/office/drawing/2014/main" id="{9CF3EBF6-E43B-83F1-59D8-B9E4016CF9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6986" y="2868938"/>
            <a:ext cx="1729714" cy="1729714"/>
          </a:xfrm>
          <a:prstGeom prst="rect">
            <a:avLst/>
          </a:prstGeom>
        </p:spPr>
      </p:pic>
      <p:pic>
        <p:nvPicPr>
          <p:cNvPr id="14" name="Graphic 13" descr="Questions with solid fill">
            <a:extLst>
              <a:ext uri="{FF2B5EF4-FFF2-40B4-BE49-F238E27FC236}">
                <a16:creationId xmlns:a16="http://schemas.microsoft.com/office/drawing/2014/main" id="{031C9126-624F-8616-0127-5DAED0867B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16986" y="4755430"/>
            <a:ext cx="1526574" cy="1526574"/>
          </a:xfrm>
          <a:prstGeom prst="rect">
            <a:avLst/>
          </a:prstGeom>
        </p:spPr>
      </p:pic>
      <p:pic>
        <p:nvPicPr>
          <p:cNvPr id="16" name="Graphic 15" descr="Latte Cup with solid fill">
            <a:extLst>
              <a:ext uri="{FF2B5EF4-FFF2-40B4-BE49-F238E27FC236}">
                <a16:creationId xmlns:a16="http://schemas.microsoft.com/office/drawing/2014/main" id="{3FB4DBEC-2656-4540-CE1B-9CFB522BC6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81000" y="2948629"/>
            <a:ext cx="1535393" cy="1535393"/>
          </a:xfrm>
          <a:prstGeom prst="rect">
            <a:avLst/>
          </a:prstGeom>
        </p:spPr>
      </p:pic>
      <p:pic>
        <p:nvPicPr>
          <p:cNvPr id="20" name="Graphic 19" descr="Table setting with solid fill">
            <a:extLst>
              <a:ext uri="{FF2B5EF4-FFF2-40B4-BE49-F238E27FC236}">
                <a16:creationId xmlns:a16="http://schemas.microsoft.com/office/drawing/2014/main" id="{F7E2879A-E81E-CCD1-2BC4-3C8065FD7F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32751" y="2858654"/>
            <a:ext cx="1795283" cy="1795283"/>
          </a:xfrm>
          <a:prstGeom prst="rect">
            <a:avLst/>
          </a:prstGeom>
        </p:spPr>
      </p:pic>
      <p:pic>
        <p:nvPicPr>
          <p:cNvPr id="24" name="Graphic 23" descr="No Phones with solid fill">
            <a:extLst>
              <a:ext uri="{FF2B5EF4-FFF2-40B4-BE49-F238E27FC236}">
                <a16:creationId xmlns:a16="http://schemas.microsoft.com/office/drawing/2014/main" id="{B57327EE-1C86-EC39-DA19-B37E4DCA16F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81001" y="4806099"/>
            <a:ext cx="1526574" cy="1526574"/>
          </a:xfrm>
          <a:prstGeom prst="rect">
            <a:avLst/>
          </a:prstGeom>
        </p:spPr>
      </p:pic>
      <p:pic>
        <p:nvPicPr>
          <p:cNvPr id="7" name="Graphic 6" descr="Gender with solid fill">
            <a:extLst>
              <a:ext uri="{FF2B5EF4-FFF2-40B4-BE49-F238E27FC236}">
                <a16:creationId xmlns:a16="http://schemas.microsoft.com/office/drawing/2014/main" id="{0A076874-6AE4-55E3-F68E-6775D34874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199079" y="1041720"/>
            <a:ext cx="1729714" cy="1729714"/>
          </a:xfrm>
          <a:prstGeom prst="rect">
            <a:avLst/>
          </a:prstGeom>
        </p:spPr>
      </p:pic>
      <p:grpSp>
        <p:nvGrpSpPr>
          <p:cNvPr id="35" name="Group 34">
            <a:extLst>
              <a:ext uri="{FF2B5EF4-FFF2-40B4-BE49-F238E27FC236}">
                <a16:creationId xmlns:a16="http://schemas.microsoft.com/office/drawing/2014/main" id="{9CB49447-20F6-1515-A92E-90980B2F5660}"/>
              </a:ext>
            </a:extLst>
          </p:cNvPr>
          <p:cNvGrpSpPr/>
          <p:nvPr/>
        </p:nvGrpSpPr>
        <p:grpSpPr>
          <a:xfrm>
            <a:off x="7145016" y="4715309"/>
            <a:ext cx="2003389" cy="1814519"/>
            <a:chOff x="6096000" y="4850012"/>
            <a:chExt cx="1689180" cy="1689180"/>
          </a:xfrm>
        </p:grpSpPr>
        <p:pic>
          <p:nvPicPr>
            <p:cNvPr id="6" name="Graphic 5" descr="Laptop outline">
              <a:extLst>
                <a:ext uri="{FF2B5EF4-FFF2-40B4-BE49-F238E27FC236}">
                  <a16:creationId xmlns:a16="http://schemas.microsoft.com/office/drawing/2014/main" id="{8E3627CC-E233-457D-15FE-02E47AF53CD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96000" y="4850012"/>
              <a:ext cx="1689180" cy="1689180"/>
            </a:xfrm>
            <a:prstGeom prst="rect">
              <a:avLst/>
            </a:prstGeom>
          </p:spPr>
        </p:pic>
        <p:cxnSp>
          <p:nvCxnSpPr>
            <p:cNvPr id="9" name="Straight Connector 8">
              <a:extLst>
                <a:ext uri="{FF2B5EF4-FFF2-40B4-BE49-F238E27FC236}">
                  <a16:creationId xmlns:a16="http://schemas.microsoft.com/office/drawing/2014/main" id="{0C6BA430-3F96-1181-4A41-596A46F08A42}"/>
                </a:ext>
              </a:extLst>
            </p:cNvPr>
            <p:cNvCxnSpPr>
              <a:cxnSpLocks/>
            </p:cNvCxnSpPr>
            <p:nvPr/>
          </p:nvCxnSpPr>
          <p:spPr>
            <a:xfrm flipH="1">
              <a:off x="6495691" y="5094542"/>
              <a:ext cx="973061" cy="1260039"/>
            </a:xfrm>
            <a:prstGeom prst="line">
              <a:avLst/>
            </a:prstGeom>
            <a:ln w="920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Graphic 16" descr="Clipboard Checked with solid fill">
            <a:extLst>
              <a:ext uri="{FF2B5EF4-FFF2-40B4-BE49-F238E27FC236}">
                <a16:creationId xmlns:a16="http://schemas.microsoft.com/office/drawing/2014/main" id="{8D5DA69F-03C7-B2AD-9D20-AE5E43957DF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95329" y="4337522"/>
            <a:ext cx="2422759" cy="2422759"/>
          </a:xfrm>
          <a:prstGeom prst="rect">
            <a:avLst/>
          </a:prstGeom>
        </p:spPr>
      </p:pic>
      <p:pic>
        <p:nvPicPr>
          <p:cNvPr id="32" name="Picture 31">
            <a:extLst>
              <a:ext uri="{FF2B5EF4-FFF2-40B4-BE49-F238E27FC236}">
                <a16:creationId xmlns:a16="http://schemas.microsoft.com/office/drawing/2014/main" id="{735412D0-D7B7-AE52-93BB-3B63E94111AC}"/>
              </a:ext>
            </a:extLst>
          </p:cNvPr>
          <p:cNvPicPr>
            <a:picLocks noChangeAspect="1"/>
          </p:cNvPicPr>
          <p:nvPr/>
        </p:nvPicPr>
        <p:blipFill>
          <a:blip r:embed="rId24">
            <a:alphaModFix/>
            <a:extLst>
              <a:ext uri="{BEBA8EAE-BF5A-486C-A8C5-ECC9F3942E4B}">
                <a14:imgProps xmlns:a14="http://schemas.microsoft.com/office/drawing/2010/main">
                  <a14:imgLayer r:embed="rId25">
                    <a14:imgEffect>
                      <a14:backgroundRemoval t="10000" b="90000" l="10000" r="90000">
                        <a14:backgroundMark x1="38184" y1="30859" x2="38184" y2="30859"/>
                      </a14:backgroundRemoval>
                    </a14:imgEffect>
                  </a14:imgLayer>
                </a14:imgProps>
              </a:ext>
            </a:extLst>
          </a:blip>
          <a:stretch>
            <a:fillRect/>
          </a:stretch>
        </p:blipFill>
        <p:spPr>
          <a:xfrm>
            <a:off x="0" y="485099"/>
            <a:ext cx="2987433" cy="2987433"/>
          </a:xfrm>
          <a:prstGeom prst="rect">
            <a:avLst/>
          </a:prstGeom>
        </p:spPr>
      </p:pic>
    </p:spTree>
    <p:extLst>
      <p:ext uri="{BB962C8B-B14F-4D97-AF65-F5344CB8AC3E}">
        <p14:creationId xmlns:p14="http://schemas.microsoft.com/office/powerpoint/2010/main" val="333136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D4138-DCD6-A9A5-7582-1DFF0AA4715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3C25F4D-F703-FC1B-5828-F12C664E7C4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VERBAL COMMUNICATION</a:t>
            </a:r>
          </a:p>
        </p:txBody>
      </p:sp>
      <p:sp>
        <p:nvSpPr>
          <p:cNvPr id="2" name="Rounded Rectangle 3">
            <a:extLst>
              <a:ext uri="{FF2B5EF4-FFF2-40B4-BE49-F238E27FC236}">
                <a16:creationId xmlns:a16="http://schemas.microsoft.com/office/drawing/2014/main" id="{A432390B-AC51-D0CF-0B84-D09FD93A41D9}"/>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9" name="Graphic 8" descr="Badge 1 with solid fill">
            <a:extLst>
              <a:ext uri="{FF2B5EF4-FFF2-40B4-BE49-F238E27FC236}">
                <a16:creationId xmlns:a16="http://schemas.microsoft.com/office/drawing/2014/main" id="{3D9BBB7D-71F2-A78A-F9EF-1F6A555D72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3" name="TextBox 2">
            <a:extLst>
              <a:ext uri="{FF2B5EF4-FFF2-40B4-BE49-F238E27FC236}">
                <a16:creationId xmlns:a16="http://schemas.microsoft.com/office/drawing/2014/main" id="{D51A3046-B0D9-00B6-8527-5B58D12FBEB6}"/>
              </a:ext>
            </a:extLst>
          </p:cNvPr>
          <p:cNvSpPr txBox="1"/>
          <p:nvPr/>
        </p:nvSpPr>
        <p:spPr>
          <a:xfrm>
            <a:off x="810372" y="5974112"/>
            <a:ext cx="10888346" cy="809268"/>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srgbClr val="00417C"/>
                </a:solidFill>
                <a:effectLst/>
                <a:uLnTx/>
                <a:uFillTx/>
                <a:latin typeface="Arial" panose="020B0604020202020204" pitchFamily="34" charset="0"/>
                <a:cs typeface="Arial" panose="020B0604020202020204" pitchFamily="34" charset="0"/>
              </a:rPr>
              <a:t>➤ Customers respond better when the focus is on solutions, not limitations.</a:t>
            </a:r>
          </a:p>
        </p:txBody>
      </p:sp>
      <p:sp>
        <p:nvSpPr>
          <p:cNvPr id="4" name="TextBox 3">
            <a:extLst>
              <a:ext uri="{FF2B5EF4-FFF2-40B4-BE49-F238E27FC236}">
                <a16:creationId xmlns:a16="http://schemas.microsoft.com/office/drawing/2014/main" id="{AF7E2D33-DCB0-CF0B-AA1F-8C02527232A1}"/>
              </a:ext>
            </a:extLst>
          </p:cNvPr>
          <p:cNvSpPr txBox="1"/>
          <p:nvPr/>
        </p:nvSpPr>
        <p:spPr>
          <a:xfrm>
            <a:off x="1048653" y="1384802"/>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POSITIVE VS. NEGATIVE LANGUAGE</a:t>
            </a:r>
            <a:endPar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ndParaRPr>
          </a:p>
        </p:txBody>
      </p:sp>
      <p:graphicFrame>
        <p:nvGraphicFramePr>
          <p:cNvPr id="14" name="Table 13">
            <a:extLst>
              <a:ext uri="{FF2B5EF4-FFF2-40B4-BE49-F238E27FC236}">
                <a16:creationId xmlns:a16="http://schemas.microsoft.com/office/drawing/2014/main" id="{1E8D760D-037F-3CCC-C294-29198B9BFFB2}"/>
              </a:ext>
            </a:extLst>
          </p:cNvPr>
          <p:cNvGraphicFramePr>
            <a:graphicFrameLocks noGrp="1"/>
          </p:cNvGraphicFramePr>
          <p:nvPr>
            <p:extLst>
              <p:ext uri="{D42A27DB-BD31-4B8C-83A1-F6EECF244321}">
                <p14:modId xmlns:p14="http://schemas.microsoft.com/office/powerpoint/2010/main" val="2973603513"/>
              </p:ext>
            </p:extLst>
          </p:nvPr>
        </p:nvGraphicFramePr>
        <p:xfrm>
          <a:off x="740664" y="2053401"/>
          <a:ext cx="4117539" cy="365760"/>
        </p:xfrm>
        <a:graphic>
          <a:graphicData uri="http://schemas.openxmlformats.org/drawingml/2006/table">
            <a:tbl>
              <a:tblPr/>
              <a:tblGrid>
                <a:gridCol w="4117539">
                  <a:extLst>
                    <a:ext uri="{9D8B030D-6E8A-4147-A177-3AD203B41FA5}">
                      <a16:colId xmlns:a16="http://schemas.microsoft.com/office/drawing/2014/main" val="3762119224"/>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Negative Phrase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1174173951"/>
                  </a:ext>
                </a:extLst>
              </a:tr>
            </a:tbl>
          </a:graphicData>
        </a:graphic>
      </p:graphicFrame>
      <p:graphicFrame>
        <p:nvGraphicFramePr>
          <p:cNvPr id="16" name="Table 15">
            <a:extLst>
              <a:ext uri="{FF2B5EF4-FFF2-40B4-BE49-F238E27FC236}">
                <a16:creationId xmlns:a16="http://schemas.microsoft.com/office/drawing/2014/main" id="{2B2B30A6-00B6-0EA7-4B05-076CDE312FDB}"/>
              </a:ext>
            </a:extLst>
          </p:cNvPr>
          <p:cNvGraphicFramePr>
            <a:graphicFrameLocks noGrp="1"/>
          </p:cNvGraphicFramePr>
          <p:nvPr>
            <p:extLst>
              <p:ext uri="{D42A27DB-BD31-4B8C-83A1-F6EECF244321}">
                <p14:modId xmlns:p14="http://schemas.microsoft.com/office/powerpoint/2010/main" val="3188313190"/>
              </p:ext>
            </p:extLst>
          </p:nvPr>
        </p:nvGraphicFramePr>
        <p:xfrm>
          <a:off x="1048653" y="2419162"/>
          <a:ext cx="4998154" cy="2905985"/>
        </p:xfrm>
        <a:graphic>
          <a:graphicData uri="http://schemas.openxmlformats.org/drawingml/2006/table">
            <a:tbl>
              <a:tblPr/>
              <a:tblGrid>
                <a:gridCol w="4998154">
                  <a:extLst>
                    <a:ext uri="{9D8B030D-6E8A-4147-A177-3AD203B41FA5}">
                      <a16:colId xmlns:a16="http://schemas.microsoft.com/office/drawing/2014/main" val="3088675946"/>
                    </a:ext>
                  </a:extLst>
                </a:gridCol>
              </a:tblGrid>
              <a:tr h="581197">
                <a:tc>
                  <a:txBody>
                    <a:bodyPr/>
                    <a:lstStyle/>
                    <a:p>
                      <a:r>
                        <a:rPr lang="en-US" sz="1400">
                          <a:latin typeface="Arial" panose="020B0604020202020204" pitchFamily="34" charset="0"/>
                          <a:cs typeface="Arial" panose="020B0604020202020204" pitchFamily="34" charset="0"/>
                        </a:rPr>
                        <a:t>That’s not available.</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60273"/>
                  </a:ext>
                </a:extLst>
              </a:tr>
              <a:tr h="581197">
                <a:tc>
                  <a:txBody>
                    <a:bodyPr/>
                    <a:lstStyle/>
                    <a:p>
                      <a:r>
                        <a:rPr lang="en-US" sz="1400">
                          <a:latin typeface="Arial" panose="020B0604020202020204" pitchFamily="34" charset="0"/>
                          <a:cs typeface="Arial" panose="020B0604020202020204" pitchFamily="34" charset="0"/>
                        </a:rPr>
                        <a:t>I can’t do that.</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8825257"/>
                  </a:ext>
                </a:extLst>
              </a:tr>
              <a:tr h="581197">
                <a:tc>
                  <a:txBody>
                    <a:bodyPr/>
                    <a:lstStyle/>
                    <a:p>
                      <a:r>
                        <a:rPr lang="en-US" sz="1400" dirty="0">
                          <a:latin typeface="Arial" panose="020B0604020202020204" pitchFamily="34" charset="0"/>
                          <a:cs typeface="Arial" panose="020B0604020202020204" pitchFamily="34" charset="0"/>
                        </a:rPr>
                        <a:t>You’ll have to wait.</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7282812"/>
                  </a:ext>
                </a:extLst>
              </a:tr>
              <a:tr h="581197">
                <a:tc>
                  <a:txBody>
                    <a:bodyPr/>
                    <a:lstStyle/>
                    <a:p>
                      <a:r>
                        <a:rPr lang="en-US" sz="1400" dirty="0">
                          <a:latin typeface="Arial" panose="020B0604020202020204" pitchFamily="34" charset="0"/>
                          <a:cs typeface="Arial" panose="020B0604020202020204" pitchFamily="34" charset="0"/>
                        </a:rPr>
                        <a:t>That’s not my job.</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676991"/>
                  </a:ext>
                </a:extLst>
              </a:tr>
              <a:tr h="581197">
                <a:tc>
                  <a:txBody>
                    <a:bodyPr/>
                    <a:lstStyle/>
                    <a:p>
                      <a:r>
                        <a:rPr lang="en-US" sz="1400" dirty="0">
                          <a:latin typeface="Arial" panose="020B0604020202020204" pitchFamily="34" charset="0"/>
                          <a:cs typeface="Arial" panose="020B0604020202020204" pitchFamily="34" charset="0"/>
                        </a:rPr>
                        <a:t>That’s the policy.</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8675063"/>
                  </a:ext>
                </a:extLst>
              </a:tr>
            </a:tbl>
          </a:graphicData>
        </a:graphic>
      </p:graphicFrame>
      <p:graphicFrame>
        <p:nvGraphicFramePr>
          <p:cNvPr id="18" name="Table 17">
            <a:extLst>
              <a:ext uri="{FF2B5EF4-FFF2-40B4-BE49-F238E27FC236}">
                <a16:creationId xmlns:a16="http://schemas.microsoft.com/office/drawing/2014/main" id="{F809BF8F-8F35-612B-89E7-CA2C45993BA4}"/>
              </a:ext>
            </a:extLst>
          </p:cNvPr>
          <p:cNvGraphicFramePr>
            <a:graphicFrameLocks noGrp="1"/>
          </p:cNvGraphicFramePr>
          <p:nvPr>
            <p:extLst>
              <p:ext uri="{D42A27DB-BD31-4B8C-83A1-F6EECF244321}">
                <p14:modId xmlns:p14="http://schemas.microsoft.com/office/powerpoint/2010/main" val="317045339"/>
              </p:ext>
            </p:extLst>
          </p:nvPr>
        </p:nvGraphicFramePr>
        <p:xfrm>
          <a:off x="5431585" y="2415162"/>
          <a:ext cx="5678918" cy="2905985"/>
        </p:xfrm>
        <a:graphic>
          <a:graphicData uri="http://schemas.openxmlformats.org/drawingml/2006/table">
            <a:tbl>
              <a:tblPr/>
              <a:tblGrid>
                <a:gridCol w="5678918">
                  <a:extLst>
                    <a:ext uri="{9D8B030D-6E8A-4147-A177-3AD203B41FA5}">
                      <a16:colId xmlns:a16="http://schemas.microsoft.com/office/drawing/2014/main" val="2360309457"/>
                    </a:ext>
                  </a:extLst>
                </a:gridCol>
              </a:tblGrid>
              <a:tr h="581197">
                <a:tc>
                  <a:txBody>
                    <a:bodyPr/>
                    <a:lstStyle/>
                    <a:p>
                      <a:r>
                        <a:rPr lang="en-US" sz="1400">
                          <a:latin typeface="Arial" panose="020B0604020202020204" pitchFamily="34" charset="0"/>
                          <a:cs typeface="Arial" panose="020B0604020202020204" pitchFamily="34" charset="0"/>
                        </a:rPr>
                        <a:t>What I can offer instead is...</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186817"/>
                  </a:ext>
                </a:extLst>
              </a:tr>
              <a:tr h="581197">
                <a:tc>
                  <a:txBody>
                    <a:bodyPr/>
                    <a:lstStyle/>
                    <a:p>
                      <a:r>
                        <a:rPr lang="en-US" sz="1400">
                          <a:latin typeface="Arial" panose="020B0604020202020204" pitchFamily="34" charset="0"/>
                          <a:cs typeface="Arial" panose="020B0604020202020204" pitchFamily="34" charset="0"/>
                        </a:rPr>
                        <a:t>Here’s what I can do for you...</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8950076"/>
                  </a:ext>
                </a:extLst>
              </a:tr>
              <a:tr h="581197">
                <a:tc>
                  <a:txBody>
                    <a:bodyPr/>
                    <a:lstStyle/>
                    <a:p>
                      <a:r>
                        <a:rPr lang="en-US" sz="1400" dirty="0">
                          <a:latin typeface="Arial" panose="020B0604020202020204" pitchFamily="34" charset="0"/>
                          <a:cs typeface="Arial" panose="020B0604020202020204" pitchFamily="34" charset="0"/>
                        </a:rPr>
                        <a:t>Let me check the quickest way to help you.</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549845"/>
                  </a:ext>
                </a:extLst>
              </a:tr>
              <a:tr h="581197">
                <a:tc>
                  <a:txBody>
                    <a:bodyPr/>
                    <a:lstStyle/>
                    <a:p>
                      <a:r>
                        <a:rPr lang="en-US" sz="1400" dirty="0">
                          <a:latin typeface="Arial" panose="020B0604020202020204" pitchFamily="34" charset="0"/>
                          <a:cs typeface="Arial" panose="020B0604020202020204" pitchFamily="34" charset="0"/>
                        </a:rPr>
                        <a:t>Let me find the right person to assist you.</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4610085"/>
                  </a:ext>
                </a:extLst>
              </a:tr>
              <a:tr h="581197">
                <a:tc>
                  <a:txBody>
                    <a:bodyPr/>
                    <a:lstStyle/>
                    <a:p>
                      <a:r>
                        <a:rPr lang="en-US" sz="1400" dirty="0">
                          <a:latin typeface="Arial" panose="020B0604020202020204" pitchFamily="34" charset="0"/>
                          <a:cs typeface="Arial" panose="020B0604020202020204" pitchFamily="34" charset="0"/>
                        </a:rPr>
                        <a:t>Let me explain how this works and why.</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091584"/>
                  </a:ext>
                </a:extLst>
              </a:tr>
            </a:tbl>
          </a:graphicData>
        </a:graphic>
      </p:graphicFrame>
      <p:graphicFrame>
        <p:nvGraphicFramePr>
          <p:cNvPr id="19" name="Table 18">
            <a:extLst>
              <a:ext uri="{FF2B5EF4-FFF2-40B4-BE49-F238E27FC236}">
                <a16:creationId xmlns:a16="http://schemas.microsoft.com/office/drawing/2014/main" id="{CB15B9EC-BC74-8BDE-2350-3B42A1E87494}"/>
              </a:ext>
            </a:extLst>
          </p:cNvPr>
          <p:cNvGraphicFramePr>
            <a:graphicFrameLocks noGrp="1"/>
          </p:cNvGraphicFramePr>
          <p:nvPr>
            <p:extLst>
              <p:ext uri="{D42A27DB-BD31-4B8C-83A1-F6EECF244321}">
                <p14:modId xmlns:p14="http://schemas.microsoft.com/office/powerpoint/2010/main" val="3352782576"/>
              </p:ext>
            </p:extLst>
          </p:nvPr>
        </p:nvGraphicFramePr>
        <p:xfrm>
          <a:off x="5336716" y="2053401"/>
          <a:ext cx="4815863" cy="365760"/>
        </p:xfrm>
        <a:graphic>
          <a:graphicData uri="http://schemas.openxmlformats.org/drawingml/2006/table">
            <a:tbl>
              <a:tblPr/>
              <a:tblGrid>
                <a:gridCol w="4815863">
                  <a:extLst>
                    <a:ext uri="{9D8B030D-6E8A-4147-A177-3AD203B41FA5}">
                      <a16:colId xmlns:a16="http://schemas.microsoft.com/office/drawing/2014/main" val="164634091"/>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Positive Alternative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3555770817"/>
                  </a:ext>
                </a:extLst>
              </a:tr>
            </a:tbl>
          </a:graphicData>
        </a:graphic>
      </p:graphicFrame>
    </p:spTree>
    <p:custDataLst>
      <p:tags r:id="rId1"/>
    </p:custDataLst>
    <p:extLst>
      <p:ext uri="{BB962C8B-B14F-4D97-AF65-F5344CB8AC3E}">
        <p14:creationId xmlns:p14="http://schemas.microsoft.com/office/powerpoint/2010/main" val="194975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AC6073-B3F8-8FA2-539D-01019CEA3FB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D33A130-7FC6-C0B0-F552-B570D0362FA9}"/>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VERBAL COMMUNICATION</a:t>
            </a:r>
          </a:p>
        </p:txBody>
      </p:sp>
      <p:sp>
        <p:nvSpPr>
          <p:cNvPr id="2" name="Rounded Rectangle 3">
            <a:extLst>
              <a:ext uri="{FF2B5EF4-FFF2-40B4-BE49-F238E27FC236}">
                <a16:creationId xmlns:a16="http://schemas.microsoft.com/office/drawing/2014/main" id="{A532422C-D6D2-A664-FF84-0528E7798B84}"/>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9" name="Graphic 8" descr="Badge 1 with solid fill">
            <a:extLst>
              <a:ext uri="{FF2B5EF4-FFF2-40B4-BE49-F238E27FC236}">
                <a16:creationId xmlns:a16="http://schemas.microsoft.com/office/drawing/2014/main" id="{9BE23EF8-80C8-9F98-DFB6-EA0507EDF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3" name="TextBox 2">
            <a:extLst>
              <a:ext uri="{FF2B5EF4-FFF2-40B4-BE49-F238E27FC236}">
                <a16:creationId xmlns:a16="http://schemas.microsoft.com/office/drawing/2014/main" id="{902F75AE-BABE-6542-B279-FFD5216DD92A}"/>
              </a:ext>
            </a:extLst>
          </p:cNvPr>
          <p:cNvSpPr txBox="1"/>
          <p:nvPr/>
        </p:nvSpPr>
        <p:spPr>
          <a:xfrm>
            <a:off x="810372" y="5974112"/>
            <a:ext cx="10888346" cy="809268"/>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srgbClr val="00417C"/>
                </a:solidFill>
                <a:effectLst/>
                <a:uLnTx/>
                <a:uFillTx/>
                <a:latin typeface="Arial" panose="020B0604020202020204" pitchFamily="34" charset="0"/>
                <a:cs typeface="Arial" panose="020B0604020202020204" pitchFamily="34" charset="0"/>
              </a:rPr>
              <a:t>➤ Customers respond better when the focus is on solutions, not limitations.</a:t>
            </a:r>
          </a:p>
        </p:txBody>
      </p:sp>
      <p:sp>
        <p:nvSpPr>
          <p:cNvPr id="4" name="TextBox 3">
            <a:extLst>
              <a:ext uri="{FF2B5EF4-FFF2-40B4-BE49-F238E27FC236}">
                <a16:creationId xmlns:a16="http://schemas.microsoft.com/office/drawing/2014/main" id="{73943E2D-EFCC-74A1-D43B-ACDF11167BF3}"/>
              </a:ext>
            </a:extLst>
          </p:cNvPr>
          <p:cNvSpPr txBox="1"/>
          <p:nvPr/>
        </p:nvSpPr>
        <p:spPr>
          <a:xfrm>
            <a:off x="1048653" y="1384802"/>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POSITIVE VS. NEGATIVE LANGUAGE</a:t>
            </a:r>
            <a:endPar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ndParaRPr>
          </a:p>
        </p:txBody>
      </p:sp>
      <p:graphicFrame>
        <p:nvGraphicFramePr>
          <p:cNvPr id="14" name="Table 13">
            <a:extLst>
              <a:ext uri="{FF2B5EF4-FFF2-40B4-BE49-F238E27FC236}">
                <a16:creationId xmlns:a16="http://schemas.microsoft.com/office/drawing/2014/main" id="{C1AA0AB0-0BDF-FC62-3039-BDA77C68EFC6}"/>
              </a:ext>
            </a:extLst>
          </p:cNvPr>
          <p:cNvGraphicFramePr>
            <a:graphicFrameLocks noGrp="1"/>
          </p:cNvGraphicFramePr>
          <p:nvPr/>
        </p:nvGraphicFramePr>
        <p:xfrm>
          <a:off x="740664" y="2053401"/>
          <a:ext cx="4117539" cy="365760"/>
        </p:xfrm>
        <a:graphic>
          <a:graphicData uri="http://schemas.openxmlformats.org/drawingml/2006/table">
            <a:tbl>
              <a:tblPr/>
              <a:tblGrid>
                <a:gridCol w="4117539">
                  <a:extLst>
                    <a:ext uri="{9D8B030D-6E8A-4147-A177-3AD203B41FA5}">
                      <a16:colId xmlns:a16="http://schemas.microsoft.com/office/drawing/2014/main" val="3762119224"/>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Negative Phrase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1174173951"/>
                  </a:ext>
                </a:extLst>
              </a:tr>
            </a:tbl>
          </a:graphicData>
        </a:graphic>
      </p:graphicFrame>
      <p:graphicFrame>
        <p:nvGraphicFramePr>
          <p:cNvPr id="16" name="Table 15">
            <a:extLst>
              <a:ext uri="{FF2B5EF4-FFF2-40B4-BE49-F238E27FC236}">
                <a16:creationId xmlns:a16="http://schemas.microsoft.com/office/drawing/2014/main" id="{9B39D9C0-B140-613C-7C2B-C2534ABB9C2E}"/>
              </a:ext>
            </a:extLst>
          </p:cNvPr>
          <p:cNvGraphicFramePr>
            <a:graphicFrameLocks noGrp="1"/>
          </p:cNvGraphicFramePr>
          <p:nvPr/>
        </p:nvGraphicFramePr>
        <p:xfrm>
          <a:off x="1048653" y="2419161"/>
          <a:ext cx="4998154" cy="3161310"/>
        </p:xfrm>
        <a:graphic>
          <a:graphicData uri="http://schemas.openxmlformats.org/drawingml/2006/table">
            <a:tbl>
              <a:tblPr/>
              <a:tblGrid>
                <a:gridCol w="4998154">
                  <a:extLst>
                    <a:ext uri="{9D8B030D-6E8A-4147-A177-3AD203B41FA5}">
                      <a16:colId xmlns:a16="http://schemas.microsoft.com/office/drawing/2014/main" val="3088675946"/>
                    </a:ext>
                  </a:extLst>
                </a:gridCol>
              </a:tblGrid>
              <a:tr h="316131">
                <a:tc>
                  <a:txBody>
                    <a:bodyPr/>
                    <a:lstStyle/>
                    <a:p>
                      <a:r>
                        <a:rPr lang="en-US" sz="1400">
                          <a:latin typeface="Arial" panose="020B0604020202020204" pitchFamily="34" charset="0"/>
                          <a:cs typeface="Arial" panose="020B0604020202020204" pitchFamily="34" charset="0"/>
                        </a:rPr>
                        <a:t>That’s not available.</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60273"/>
                  </a:ext>
                </a:extLst>
              </a:tr>
              <a:tr h="316131">
                <a:tc>
                  <a:txBody>
                    <a:bodyPr/>
                    <a:lstStyle/>
                    <a:p>
                      <a:r>
                        <a:rPr lang="en-US" sz="1400">
                          <a:latin typeface="Arial" panose="020B0604020202020204" pitchFamily="34" charset="0"/>
                          <a:cs typeface="Arial" panose="020B0604020202020204" pitchFamily="34" charset="0"/>
                        </a:rPr>
                        <a:t>I can’t do that.</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8825257"/>
                  </a:ext>
                </a:extLst>
              </a:tr>
              <a:tr h="316131">
                <a:tc>
                  <a:txBody>
                    <a:bodyPr/>
                    <a:lstStyle/>
                    <a:p>
                      <a:r>
                        <a:rPr lang="en-US" sz="1400" dirty="0">
                          <a:latin typeface="Arial" panose="020B0604020202020204" pitchFamily="34" charset="0"/>
                          <a:cs typeface="Arial" panose="020B0604020202020204" pitchFamily="34" charset="0"/>
                        </a:rPr>
                        <a:t>You’ll have to wait.</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7282812"/>
                  </a:ext>
                </a:extLst>
              </a:tr>
              <a:tr h="316131">
                <a:tc>
                  <a:txBody>
                    <a:bodyPr/>
                    <a:lstStyle/>
                    <a:p>
                      <a:r>
                        <a:rPr lang="en-US" sz="1400" dirty="0">
                          <a:latin typeface="Arial" panose="020B0604020202020204" pitchFamily="34" charset="0"/>
                          <a:cs typeface="Arial" panose="020B0604020202020204" pitchFamily="34" charset="0"/>
                        </a:rPr>
                        <a:t>That’s not my job.</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676991"/>
                  </a:ext>
                </a:extLst>
              </a:tr>
              <a:tr h="316131">
                <a:tc>
                  <a:txBody>
                    <a:bodyPr/>
                    <a:lstStyle/>
                    <a:p>
                      <a:r>
                        <a:rPr lang="en-US" sz="1400">
                          <a:latin typeface="Arial" panose="020B0604020202020204" pitchFamily="34" charset="0"/>
                          <a:cs typeface="Arial" panose="020B0604020202020204" pitchFamily="34" charset="0"/>
                        </a:rPr>
                        <a:t>That’s the policy.</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8675063"/>
                  </a:ext>
                </a:extLst>
              </a:tr>
              <a:tr h="316131">
                <a:tc>
                  <a:txBody>
                    <a:bodyPr/>
                    <a:lstStyle/>
                    <a:p>
                      <a:r>
                        <a:rPr lang="en-US" sz="1400">
                          <a:latin typeface="Arial" panose="020B0604020202020204" pitchFamily="34" charset="0"/>
                          <a:cs typeface="Arial" panose="020B0604020202020204" pitchFamily="34" charset="0"/>
                        </a:rPr>
                        <a:t>You misunderstood.</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1533582"/>
                  </a:ext>
                </a:extLst>
              </a:tr>
              <a:tr h="316131">
                <a:tc>
                  <a:txBody>
                    <a:bodyPr/>
                    <a:lstStyle/>
                    <a:p>
                      <a:r>
                        <a:rPr lang="en-US" sz="1400">
                          <a:latin typeface="Arial" panose="020B0604020202020204" pitchFamily="34" charset="0"/>
                          <a:cs typeface="Arial" panose="020B0604020202020204" pitchFamily="34" charset="0"/>
                        </a:rPr>
                        <a:t>We’re out of stock.</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2185274"/>
                  </a:ext>
                </a:extLst>
              </a:tr>
              <a:tr h="316131">
                <a:tc>
                  <a:txBody>
                    <a:bodyPr/>
                    <a:lstStyle/>
                    <a:p>
                      <a:r>
                        <a:rPr lang="en-US" sz="1400">
                          <a:latin typeface="Arial" panose="020B0604020202020204" pitchFamily="34" charset="0"/>
                          <a:cs typeface="Arial" panose="020B0604020202020204" pitchFamily="34" charset="0"/>
                        </a:rPr>
                        <a:t>I don’t know.</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468569"/>
                  </a:ext>
                </a:extLst>
              </a:tr>
              <a:tr h="316131">
                <a:tc>
                  <a:txBody>
                    <a:bodyPr/>
                    <a:lstStyle/>
                    <a:p>
                      <a:r>
                        <a:rPr lang="en-US" sz="1400">
                          <a:latin typeface="Arial" panose="020B0604020202020204" pitchFamily="34" charset="0"/>
                          <a:cs typeface="Arial" panose="020B0604020202020204" pitchFamily="34" charset="0"/>
                        </a:rPr>
                        <a:t>You’ll need to talk to someone else.</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2761498"/>
                  </a:ext>
                </a:extLst>
              </a:tr>
              <a:tr h="316131">
                <a:tc>
                  <a:txBody>
                    <a:bodyPr/>
                    <a:lstStyle/>
                    <a:p>
                      <a:r>
                        <a:rPr lang="en-US" sz="1400" dirty="0">
                          <a:latin typeface="Arial" panose="020B0604020202020204" pitchFamily="34" charset="0"/>
                          <a:cs typeface="Arial" panose="020B0604020202020204" pitchFamily="34" charset="0"/>
                        </a:rPr>
                        <a:t>That’s too expensive.</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71775393"/>
                  </a:ext>
                </a:extLst>
              </a:tr>
            </a:tbl>
          </a:graphicData>
        </a:graphic>
      </p:graphicFrame>
      <p:graphicFrame>
        <p:nvGraphicFramePr>
          <p:cNvPr id="18" name="Table 17">
            <a:extLst>
              <a:ext uri="{FF2B5EF4-FFF2-40B4-BE49-F238E27FC236}">
                <a16:creationId xmlns:a16="http://schemas.microsoft.com/office/drawing/2014/main" id="{88D06CB8-B9C7-B7E2-CD88-671320E03B1D}"/>
              </a:ext>
            </a:extLst>
          </p:cNvPr>
          <p:cNvGraphicFramePr>
            <a:graphicFrameLocks noGrp="1"/>
          </p:cNvGraphicFramePr>
          <p:nvPr/>
        </p:nvGraphicFramePr>
        <p:xfrm>
          <a:off x="5431585" y="2415162"/>
          <a:ext cx="5678918" cy="3161310"/>
        </p:xfrm>
        <a:graphic>
          <a:graphicData uri="http://schemas.openxmlformats.org/drawingml/2006/table">
            <a:tbl>
              <a:tblPr/>
              <a:tblGrid>
                <a:gridCol w="5678918">
                  <a:extLst>
                    <a:ext uri="{9D8B030D-6E8A-4147-A177-3AD203B41FA5}">
                      <a16:colId xmlns:a16="http://schemas.microsoft.com/office/drawing/2014/main" val="2360309457"/>
                    </a:ext>
                  </a:extLst>
                </a:gridCol>
              </a:tblGrid>
              <a:tr h="316131">
                <a:tc>
                  <a:txBody>
                    <a:bodyPr/>
                    <a:lstStyle/>
                    <a:p>
                      <a:r>
                        <a:rPr lang="en-US" sz="1400">
                          <a:latin typeface="Arial" panose="020B0604020202020204" pitchFamily="34" charset="0"/>
                          <a:cs typeface="Arial" panose="020B0604020202020204" pitchFamily="34" charset="0"/>
                        </a:rPr>
                        <a:t>What I can offer instead is...</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186817"/>
                  </a:ext>
                </a:extLst>
              </a:tr>
              <a:tr h="316131">
                <a:tc>
                  <a:txBody>
                    <a:bodyPr/>
                    <a:lstStyle/>
                    <a:p>
                      <a:r>
                        <a:rPr lang="en-US" sz="1400">
                          <a:latin typeface="Arial" panose="020B0604020202020204" pitchFamily="34" charset="0"/>
                          <a:cs typeface="Arial" panose="020B0604020202020204" pitchFamily="34" charset="0"/>
                        </a:rPr>
                        <a:t>Here’s what I can do for you...</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8950076"/>
                  </a:ext>
                </a:extLst>
              </a:tr>
              <a:tr h="316131">
                <a:tc>
                  <a:txBody>
                    <a:bodyPr/>
                    <a:lstStyle/>
                    <a:p>
                      <a:r>
                        <a:rPr lang="en-US" sz="1400">
                          <a:latin typeface="Arial" panose="020B0604020202020204" pitchFamily="34" charset="0"/>
                          <a:cs typeface="Arial" panose="020B0604020202020204" pitchFamily="34" charset="0"/>
                        </a:rPr>
                        <a:t>Let me check the quickest way to help you.</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549845"/>
                  </a:ext>
                </a:extLst>
              </a:tr>
              <a:tr h="316131">
                <a:tc>
                  <a:txBody>
                    <a:bodyPr/>
                    <a:lstStyle/>
                    <a:p>
                      <a:r>
                        <a:rPr lang="en-US" sz="1400" dirty="0">
                          <a:latin typeface="Arial" panose="020B0604020202020204" pitchFamily="34" charset="0"/>
                          <a:cs typeface="Arial" panose="020B0604020202020204" pitchFamily="34" charset="0"/>
                        </a:rPr>
                        <a:t>Let me find the right person to assist you.</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4610085"/>
                  </a:ext>
                </a:extLst>
              </a:tr>
              <a:tr h="316131">
                <a:tc>
                  <a:txBody>
                    <a:bodyPr/>
                    <a:lstStyle/>
                    <a:p>
                      <a:r>
                        <a:rPr lang="en-US" sz="1400">
                          <a:latin typeface="Arial" panose="020B0604020202020204" pitchFamily="34" charset="0"/>
                          <a:cs typeface="Arial" panose="020B0604020202020204" pitchFamily="34" charset="0"/>
                        </a:rPr>
                        <a:t>Let me explain how this works and why.</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091584"/>
                  </a:ext>
                </a:extLst>
              </a:tr>
              <a:tr h="316131">
                <a:tc>
                  <a:txBody>
                    <a:bodyPr/>
                    <a:lstStyle/>
                    <a:p>
                      <a:r>
                        <a:rPr lang="en-US" sz="1400">
                          <a:latin typeface="Arial" panose="020B0604020202020204" pitchFamily="34" charset="0"/>
                          <a:cs typeface="Arial" panose="020B0604020202020204" pitchFamily="34" charset="0"/>
                        </a:rPr>
                        <a:t>Let me clarify that for you.</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396117"/>
                  </a:ext>
                </a:extLst>
              </a:tr>
              <a:tr h="316131">
                <a:tc>
                  <a:txBody>
                    <a:bodyPr/>
                    <a:lstStyle/>
                    <a:p>
                      <a:r>
                        <a:rPr lang="en-US" sz="1400">
                          <a:latin typeface="Arial" panose="020B0604020202020204" pitchFamily="34" charset="0"/>
                          <a:cs typeface="Arial" panose="020B0604020202020204" pitchFamily="34" charset="0"/>
                        </a:rPr>
                        <a:t>This model is popular! Let’s explore some great alternatives.</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1507772"/>
                  </a:ext>
                </a:extLst>
              </a:tr>
              <a:tr h="316131">
                <a:tc>
                  <a:txBody>
                    <a:bodyPr/>
                    <a:lstStyle/>
                    <a:p>
                      <a:r>
                        <a:rPr lang="en-US" sz="1400">
                          <a:latin typeface="Arial" panose="020B0604020202020204" pitchFamily="34" charset="0"/>
                          <a:cs typeface="Arial" panose="020B0604020202020204" pitchFamily="34" charset="0"/>
                        </a:rPr>
                        <a:t>Let me find out for you right away.</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4453963"/>
                  </a:ext>
                </a:extLst>
              </a:tr>
              <a:tr h="316131">
                <a:tc>
                  <a:txBody>
                    <a:bodyPr/>
                    <a:lstStyle/>
                    <a:p>
                      <a:r>
                        <a:rPr lang="en-US" sz="1400">
                          <a:latin typeface="Arial" panose="020B0604020202020204" pitchFamily="34" charset="0"/>
                          <a:cs typeface="Arial" panose="020B0604020202020204" pitchFamily="34" charset="0"/>
                        </a:rPr>
                        <a:t>I’ll connect you with the right person who can help you.</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04890"/>
                  </a:ext>
                </a:extLst>
              </a:tr>
              <a:tr h="316131">
                <a:tc>
                  <a:txBody>
                    <a:bodyPr/>
                    <a:lstStyle/>
                    <a:p>
                      <a:r>
                        <a:rPr lang="en-US" sz="1400" dirty="0">
                          <a:latin typeface="Arial" panose="020B0604020202020204" pitchFamily="34" charset="0"/>
                          <a:cs typeface="Arial" panose="020B0604020202020204" pitchFamily="34" charset="0"/>
                        </a:rPr>
                        <a:t>This model offers great value with features like...</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71895770"/>
                  </a:ext>
                </a:extLst>
              </a:tr>
            </a:tbl>
          </a:graphicData>
        </a:graphic>
      </p:graphicFrame>
      <p:graphicFrame>
        <p:nvGraphicFramePr>
          <p:cNvPr id="19" name="Table 18">
            <a:extLst>
              <a:ext uri="{FF2B5EF4-FFF2-40B4-BE49-F238E27FC236}">
                <a16:creationId xmlns:a16="http://schemas.microsoft.com/office/drawing/2014/main" id="{B61F89B8-E99B-D634-9BB2-98B13237D3AE}"/>
              </a:ext>
            </a:extLst>
          </p:cNvPr>
          <p:cNvGraphicFramePr>
            <a:graphicFrameLocks noGrp="1"/>
          </p:cNvGraphicFramePr>
          <p:nvPr/>
        </p:nvGraphicFramePr>
        <p:xfrm>
          <a:off x="5336716" y="2053401"/>
          <a:ext cx="4815863" cy="365760"/>
        </p:xfrm>
        <a:graphic>
          <a:graphicData uri="http://schemas.openxmlformats.org/drawingml/2006/table">
            <a:tbl>
              <a:tblPr/>
              <a:tblGrid>
                <a:gridCol w="4815863">
                  <a:extLst>
                    <a:ext uri="{9D8B030D-6E8A-4147-A177-3AD203B41FA5}">
                      <a16:colId xmlns:a16="http://schemas.microsoft.com/office/drawing/2014/main" val="164634091"/>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Positive Alternative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3555770817"/>
                  </a:ext>
                </a:extLst>
              </a:tr>
            </a:tbl>
          </a:graphicData>
        </a:graphic>
      </p:graphicFrame>
    </p:spTree>
    <p:custDataLst>
      <p:tags r:id="rId1"/>
    </p:custDataLst>
    <p:extLst>
      <p:ext uri="{BB962C8B-B14F-4D97-AF65-F5344CB8AC3E}">
        <p14:creationId xmlns:p14="http://schemas.microsoft.com/office/powerpoint/2010/main" val="33238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570B6-83C3-6D1F-5B48-5A3D5817D48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126E587-5CD8-E143-4936-CB8715C21BD0}"/>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VERBAL COMMUNICATION</a:t>
            </a:r>
          </a:p>
        </p:txBody>
      </p:sp>
      <p:sp>
        <p:nvSpPr>
          <p:cNvPr id="3" name="TextBox 2">
            <a:extLst>
              <a:ext uri="{FF2B5EF4-FFF2-40B4-BE49-F238E27FC236}">
                <a16:creationId xmlns:a16="http://schemas.microsoft.com/office/drawing/2014/main" id="{11ECE72D-EC2D-A7E1-6B77-867742493A88}"/>
              </a:ext>
            </a:extLst>
          </p:cNvPr>
          <p:cNvSpPr txBox="1"/>
          <p:nvPr/>
        </p:nvSpPr>
        <p:spPr>
          <a:xfrm>
            <a:off x="810372" y="5974112"/>
            <a:ext cx="10888346" cy="809268"/>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dirty="0">
                <a:solidFill>
                  <a:srgbClr val="00417C"/>
                </a:solidFill>
                <a:latin typeface="Arial" panose="020B0604020202020204" pitchFamily="34" charset="0"/>
                <a:cs typeface="Arial" panose="020B0604020202020204" pitchFamily="34" charset="0"/>
              </a:rPr>
              <a:t>➤ Keeps the interaction constructive and shows willingness to help.</a:t>
            </a:r>
            <a:endParaRPr kumimoji="0" lang="en-US" sz="1800" b="0" i="0" u="none" strike="noStrike" kern="1200" cap="none" spc="0" normalizeH="0" baseline="0" noProof="0" dirty="0">
              <a:ln>
                <a:noFill/>
              </a:ln>
              <a:solidFill>
                <a:srgbClr val="00417C"/>
              </a:solidFill>
              <a:effectLst/>
              <a:uLnTx/>
              <a:uFillTx/>
              <a:latin typeface="Arial" panose="020B060402020202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F6AEFE87-0966-657C-A044-61970265ABC6}"/>
              </a:ext>
            </a:extLst>
          </p:cNvPr>
          <p:cNvGraphicFramePr>
            <a:graphicFrameLocks noGrp="1"/>
          </p:cNvGraphicFramePr>
          <p:nvPr/>
        </p:nvGraphicFramePr>
        <p:xfrm>
          <a:off x="740664" y="2053401"/>
          <a:ext cx="4117539" cy="365760"/>
        </p:xfrm>
        <a:graphic>
          <a:graphicData uri="http://schemas.openxmlformats.org/drawingml/2006/table">
            <a:tbl>
              <a:tblPr/>
              <a:tblGrid>
                <a:gridCol w="4117539">
                  <a:extLst>
                    <a:ext uri="{9D8B030D-6E8A-4147-A177-3AD203B41FA5}">
                      <a16:colId xmlns:a16="http://schemas.microsoft.com/office/drawing/2014/main" val="3762119224"/>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Negative Phrase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1174173951"/>
                  </a:ext>
                </a:extLst>
              </a:tr>
            </a:tbl>
          </a:graphicData>
        </a:graphic>
      </p:graphicFrame>
      <p:graphicFrame>
        <p:nvGraphicFramePr>
          <p:cNvPr id="15" name="Table 14">
            <a:extLst>
              <a:ext uri="{FF2B5EF4-FFF2-40B4-BE49-F238E27FC236}">
                <a16:creationId xmlns:a16="http://schemas.microsoft.com/office/drawing/2014/main" id="{4A6DB5E5-DA29-C371-F3F4-D4350B8182B2}"/>
              </a:ext>
            </a:extLst>
          </p:cNvPr>
          <p:cNvGraphicFramePr>
            <a:graphicFrameLocks noGrp="1"/>
          </p:cNvGraphicFramePr>
          <p:nvPr/>
        </p:nvGraphicFramePr>
        <p:xfrm>
          <a:off x="5336716" y="2053401"/>
          <a:ext cx="4815863" cy="365760"/>
        </p:xfrm>
        <a:graphic>
          <a:graphicData uri="http://schemas.openxmlformats.org/drawingml/2006/table">
            <a:tbl>
              <a:tblPr/>
              <a:tblGrid>
                <a:gridCol w="4815863">
                  <a:extLst>
                    <a:ext uri="{9D8B030D-6E8A-4147-A177-3AD203B41FA5}">
                      <a16:colId xmlns:a16="http://schemas.microsoft.com/office/drawing/2014/main" val="164634091"/>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Positive Alternative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3555770817"/>
                  </a:ext>
                </a:extLst>
              </a:tr>
            </a:tbl>
          </a:graphicData>
        </a:graphic>
      </p:graphicFrame>
      <p:graphicFrame>
        <p:nvGraphicFramePr>
          <p:cNvPr id="16" name="Table 15">
            <a:extLst>
              <a:ext uri="{FF2B5EF4-FFF2-40B4-BE49-F238E27FC236}">
                <a16:creationId xmlns:a16="http://schemas.microsoft.com/office/drawing/2014/main" id="{4CAAA89B-419A-C7FD-84A7-70C46F456C3C}"/>
              </a:ext>
            </a:extLst>
          </p:cNvPr>
          <p:cNvGraphicFramePr>
            <a:graphicFrameLocks noGrp="1"/>
          </p:cNvGraphicFramePr>
          <p:nvPr>
            <p:extLst>
              <p:ext uri="{D42A27DB-BD31-4B8C-83A1-F6EECF244321}">
                <p14:modId xmlns:p14="http://schemas.microsoft.com/office/powerpoint/2010/main" val="3961024638"/>
              </p:ext>
            </p:extLst>
          </p:nvPr>
        </p:nvGraphicFramePr>
        <p:xfrm>
          <a:off x="1048653" y="2419158"/>
          <a:ext cx="4894947" cy="3136460"/>
        </p:xfrm>
        <a:graphic>
          <a:graphicData uri="http://schemas.openxmlformats.org/drawingml/2006/table">
            <a:tbl>
              <a:tblPr/>
              <a:tblGrid>
                <a:gridCol w="4894947">
                  <a:extLst>
                    <a:ext uri="{9D8B030D-6E8A-4147-A177-3AD203B41FA5}">
                      <a16:colId xmlns:a16="http://schemas.microsoft.com/office/drawing/2014/main" val="3088675946"/>
                    </a:ext>
                  </a:extLst>
                </a:gridCol>
              </a:tblGrid>
              <a:tr h="784115">
                <a:tc>
                  <a:txBody>
                    <a:bodyPr/>
                    <a:lstStyle/>
                    <a:p>
                      <a:r>
                        <a:rPr lang="en-US" sz="1400" dirty="0">
                          <a:latin typeface="Arial" panose="020B0604020202020204" pitchFamily="34" charset="0"/>
                          <a:cs typeface="Arial" panose="020B0604020202020204" pitchFamily="34" charset="0"/>
                        </a:rPr>
                        <a:t>I can’t give you that discount.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60273"/>
                  </a:ext>
                </a:extLst>
              </a:tr>
              <a:tr h="784115">
                <a:tc>
                  <a:txBody>
                    <a:bodyPr/>
                    <a:lstStyle/>
                    <a:p>
                      <a:r>
                        <a:rPr lang="en-US" sz="1400">
                          <a:latin typeface="Arial" panose="020B0604020202020204" pitchFamily="34" charset="0"/>
                          <a:cs typeface="Arial" panose="020B0604020202020204" pitchFamily="34" charset="0"/>
                        </a:rPr>
                        <a:t>We don’t have that model in stock.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8825257"/>
                  </a:ext>
                </a:extLst>
              </a:tr>
              <a:tr h="784115">
                <a:tc>
                  <a:txBody>
                    <a:bodyPr/>
                    <a:lstStyle/>
                    <a:p>
                      <a:r>
                        <a:rPr lang="en-US" sz="1400" dirty="0">
                          <a:latin typeface="Arial" panose="020B0604020202020204" pitchFamily="34" charset="0"/>
                          <a:cs typeface="Arial" panose="020B0604020202020204" pitchFamily="34" charset="0"/>
                        </a:rPr>
                        <a:t>It’s not possible to get delivery this week.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7282812"/>
                  </a:ext>
                </a:extLst>
              </a:tr>
              <a:tr h="784115">
                <a:tc>
                  <a:txBody>
                    <a:bodyPr/>
                    <a:lstStyle/>
                    <a:p>
                      <a:r>
                        <a:rPr lang="en-US" sz="1400" dirty="0">
                          <a:latin typeface="Arial" panose="020B0604020202020204" pitchFamily="34" charset="0"/>
                          <a:cs typeface="Arial" panose="020B0604020202020204" pitchFamily="34" charset="0"/>
                        </a:rPr>
                        <a:t>I don’t have the authority to approve that.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676991"/>
                  </a:ext>
                </a:extLst>
              </a:tr>
            </a:tbl>
          </a:graphicData>
        </a:graphic>
      </p:graphicFrame>
      <p:graphicFrame>
        <p:nvGraphicFramePr>
          <p:cNvPr id="18" name="Table 17">
            <a:extLst>
              <a:ext uri="{FF2B5EF4-FFF2-40B4-BE49-F238E27FC236}">
                <a16:creationId xmlns:a16="http://schemas.microsoft.com/office/drawing/2014/main" id="{9A43297E-EE8A-2972-BF84-70E47278D522}"/>
              </a:ext>
            </a:extLst>
          </p:cNvPr>
          <p:cNvGraphicFramePr>
            <a:graphicFrameLocks noGrp="1"/>
          </p:cNvGraphicFramePr>
          <p:nvPr>
            <p:extLst>
              <p:ext uri="{D42A27DB-BD31-4B8C-83A1-F6EECF244321}">
                <p14:modId xmlns:p14="http://schemas.microsoft.com/office/powerpoint/2010/main" val="1649924890"/>
              </p:ext>
            </p:extLst>
          </p:nvPr>
        </p:nvGraphicFramePr>
        <p:xfrm>
          <a:off x="5379720" y="2415162"/>
          <a:ext cx="6812279" cy="3201867"/>
        </p:xfrm>
        <a:graphic>
          <a:graphicData uri="http://schemas.openxmlformats.org/drawingml/2006/table">
            <a:tbl>
              <a:tblPr/>
              <a:tblGrid>
                <a:gridCol w="6812279">
                  <a:extLst>
                    <a:ext uri="{9D8B030D-6E8A-4147-A177-3AD203B41FA5}">
                      <a16:colId xmlns:a16="http://schemas.microsoft.com/office/drawing/2014/main" val="2360309457"/>
                    </a:ext>
                  </a:extLst>
                </a:gridCol>
              </a:tblGrid>
              <a:tr h="797158">
                <a:tc>
                  <a:txBody>
                    <a:bodyPr/>
                    <a:lstStyle/>
                    <a:p>
                      <a:r>
                        <a:rPr lang="en-US" sz="1400">
                          <a:latin typeface="Arial" panose="020B0604020202020204" pitchFamily="34" charset="0"/>
                          <a:cs typeface="Arial" panose="020B0604020202020204" pitchFamily="34" charset="0"/>
                        </a:rPr>
                        <a:t>What I can do is offer a service package that adds value.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186817"/>
                  </a:ext>
                </a:extLst>
              </a:tr>
              <a:tr h="640027">
                <a:tc>
                  <a:txBody>
                    <a:bodyPr/>
                    <a:lstStyle/>
                    <a:p>
                      <a:r>
                        <a:rPr lang="en-US" sz="1400">
                          <a:latin typeface="Arial" panose="020B0604020202020204" pitchFamily="34" charset="0"/>
                          <a:cs typeface="Arial" panose="020B0604020202020204" pitchFamily="34" charset="0"/>
                        </a:rPr>
                        <a:t>What I can do is show you a similar model that’s available today.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8950076"/>
                  </a:ext>
                </a:extLst>
              </a:tr>
              <a:tr h="859403">
                <a:tc>
                  <a:txBody>
                    <a:bodyPr/>
                    <a:lstStyle/>
                    <a:p>
                      <a:r>
                        <a:rPr lang="en-US" sz="1400" dirty="0">
                          <a:latin typeface="Arial" panose="020B0604020202020204" pitchFamily="34" charset="0"/>
                          <a:cs typeface="Arial" panose="020B0604020202020204" pitchFamily="34" charset="0"/>
                        </a:rPr>
                        <a:t>What I can do is arrange the earliest delivery for next week and keep you updated.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549845"/>
                  </a:ext>
                </a:extLst>
              </a:tr>
              <a:tr h="905279">
                <a:tc>
                  <a:txBody>
                    <a:bodyPr/>
                    <a:lstStyle/>
                    <a:p>
                      <a:r>
                        <a:rPr lang="en-US" sz="1400" dirty="0">
                          <a:latin typeface="Arial" panose="020B0604020202020204" pitchFamily="34" charset="0"/>
                          <a:cs typeface="Arial" panose="020B0604020202020204" pitchFamily="34" charset="0"/>
                        </a:rPr>
                        <a:t>What I can do is check with my manager and get back to you quickly.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4610085"/>
                  </a:ext>
                </a:extLst>
              </a:tr>
            </a:tbl>
          </a:graphicData>
        </a:graphic>
      </p:graphicFrame>
      <p:pic>
        <p:nvPicPr>
          <p:cNvPr id="20" name="Graphic 19" descr="Badge with solid fill">
            <a:extLst>
              <a:ext uri="{FF2B5EF4-FFF2-40B4-BE49-F238E27FC236}">
                <a16:creationId xmlns:a16="http://schemas.microsoft.com/office/drawing/2014/main" id="{911B55AF-E140-724F-BE09-0932A8B2E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21" name="Rounded Rectangle 3">
            <a:extLst>
              <a:ext uri="{FF2B5EF4-FFF2-40B4-BE49-F238E27FC236}">
                <a16:creationId xmlns:a16="http://schemas.microsoft.com/office/drawing/2014/main" id="{628C301A-5D97-2A38-4CC5-34ABEF3E99A2}"/>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22" name="TextBox 21">
            <a:extLst>
              <a:ext uri="{FF2B5EF4-FFF2-40B4-BE49-F238E27FC236}">
                <a16:creationId xmlns:a16="http://schemas.microsoft.com/office/drawing/2014/main" id="{51BAB98B-0706-89B3-94D7-8EC4A4D38084}"/>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FRAMING PHRASES: “WHAT I CAN DO” VS. “I CAN’T”</a:t>
            </a:r>
          </a:p>
        </p:txBody>
      </p:sp>
    </p:spTree>
    <p:custDataLst>
      <p:tags r:id="rId1"/>
    </p:custDataLst>
    <p:extLst>
      <p:ext uri="{BB962C8B-B14F-4D97-AF65-F5344CB8AC3E}">
        <p14:creationId xmlns:p14="http://schemas.microsoft.com/office/powerpoint/2010/main" val="220499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DC7884F-CE37-A2C8-5B54-DD6216AC1D3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625AE1C-091F-2F99-7AE4-5CA47D56085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VERBAL COMMUNICATION</a:t>
            </a:r>
          </a:p>
        </p:txBody>
      </p:sp>
      <p:sp>
        <p:nvSpPr>
          <p:cNvPr id="3" name="TextBox 2">
            <a:extLst>
              <a:ext uri="{FF2B5EF4-FFF2-40B4-BE49-F238E27FC236}">
                <a16:creationId xmlns:a16="http://schemas.microsoft.com/office/drawing/2014/main" id="{D58CAA79-D30F-2988-2DDA-357C89426876}"/>
              </a:ext>
            </a:extLst>
          </p:cNvPr>
          <p:cNvSpPr txBox="1"/>
          <p:nvPr/>
        </p:nvSpPr>
        <p:spPr>
          <a:xfrm>
            <a:off x="810372" y="5974112"/>
            <a:ext cx="10888346" cy="809268"/>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dirty="0">
                <a:solidFill>
                  <a:srgbClr val="00417C"/>
                </a:solidFill>
                <a:latin typeface="Arial" panose="020B0604020202020204" pitchFamily="34" charset="0"/>
                <a:cs typeface="Arial" panose="020B0604020202020204" pitchFamily="34" charset="0"/>
              </a:rPr>
              <a:t>➤ Keeps the interaction constructive and shows willingness to help.</a:t>
            </a:r>
            <a:endParaRPr kumimoji="0" lang="en-US" sz="1800" b="0" i="0" u="none" strike="noStrike" kern="1200" cap="none" spc="0" normalizeH="0" baseline="0" noProof="0" dirty="0">
              <a:ln>
                <a:noFill/>
              </a:ln>
              <a:solidFill>
                <a:srgbClr val="00417C"/>
              </a:solidFill>
              <a:effectLst/>
              <a:uLnTx/>
              <a:uFillTx/>
              <a:latin typeface="Arial" panose="020B060402020202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7E3FF8A2-6624-7BE5-8C18-EAC718130FBE}"/>
              </a:ext>
            </a:extLst>
          </p:cNvPr>
          <p:cNvGraphicFramePr>
            <a:graphicFrameLocks noGrp="1"/>
          </p:cNvGraphicFramePr>
          <p:nvPr/>
        </p:nvGraphicFramePr>
        <p:xfrm>
          <a:off x="740664" y="2053401"/>
          <a:ext cx="4117539" cy="365760"/>
        </p:xfrm>
        <a:graphic>
          <a:graphicData uri="http://schemas.openxmlformats.org/drawingml/2006/table">
            <a:tbl>
              <a:tblPr/>
              <a:tblGrid>
                <a:gridCol w="4117539">
                  <a:extLst>
                    <a:ext uri="{9D8B030D-6E8A-4147-A177-3AD203B41FA5}">
                      <a16:colId xmlns:a16="http://schemas.microsoft.com/office/drawing/2014/main" val="3762119224"/>
                    </a:ext>
                  </a:extLst>
                </a:gridCol>
              </a:tblGrid>
              <a:tr h="0">
                <a:tc>
                  <a:txBody>
                    <a:bodyPr/>
                    <a:lstStyle/>
                    <a:p>
                      <a:r>
                        <a:rPr lang="en-US" dirty="0">
                          <a:solidFill>
                            <a:srgbClr val="00417C"/>
                          </a:solidFill>
                          <a:latin typeface="Arial" panose="020B0604020202020204" pitchFamily="34" charset="0"/>
                          <a:cs typeface="Arial" panose="020B0604020202020204" pitchFamily="34" charset="0"/>
                        </a:rPr>
                        <a:t>❌ </a:t>
                      </a:r>
                      <a:r>
                        <a:rPr lang="en-US" b="1" dirty="0">
                          <a:solidFill>
                            <a:srgbClr val="00417C"/>
                          </a:solidFill>
                          <a:latin typeface="Arial" panose="020B0604020202020204" pitchFamily="34" charset="0"/>
                          <a:cs typeface="Arial" panose="020B0604020202020204" pitchFamily="34" charset="0"/>
                        </a:rPr>
                        <a:t>Negative Phrase</a:t>
                      </a:r>
                      <a:endParaRPr lang="en-US" dirty="0">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1174173951"/>
                  </a:ext>
                </a:extLst>
              </a:tr>
            </a:tbl>
          </a:graphicData>
        </a:graphic>
      </p:graphicFrame>
      <p:graphicFrame>
        <p:nvGraphicFramePr>
          <p:cNvPr id="15" name="Table 14">
            <a:extLst>
              <a:ext uri="{FF2B5EF4-FFF2-40B4-BE49-F238E27FC236}">
                <a16:creationId xmlns:a16="http://schemas.microsoft.com/office/drawing/2014/main" id="{EFB030BB-498C-6D19-E10E-C55BA97F354E}"/>
              </a:ext>
            </a:extLst>
          </p:cNvPr>
          <p:cNvGraphicFramePr>
            <a:graphicFrameLocks noGrp="1"/>
          </p:cNvGraphicFramePr>
          <p:nvPr>
            <p:extLst>
              <p:ext uri="{D42A27DB-BD31-4B8C-83A1-F6EECF244321}">
                <p14:modId xmlns:p14="http://schemas.microsoft.com/office/powerpoint/2010/main" val="2927876639"/>
              </p:ext>
            </p:extLst>
          </p:nvPr>
        </p:nvGraphicFramePr>
        <p:xfrm>
          <a:off x="5336716" y="2053401"/>
          <a:ext cx="4815863" cy="365760"/>
        </p:xfrm>
        <a:graphic>
          <a:graphicData uri="http://schemas.openxmlformats.org/drawingml/2006/table">
            <a:tbl>
              <a:tblPr/>
              <a:tblGrid>
                <a:gridCol w="4815863">
                  <a:extLst>
                    <a:ext uri="{9D8B030D-6E8A-4147-A177-3AD203B41FA5}">
                      <a16:colId xmlns:a16="http://schemas.microsoft.com/office/drawing/2014/main" val="164634091"/>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Positive Alternative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3555770817"/>
                  </a:ext>
                </a:extLst>
              </a:tr>
            </a:tbl>
          </a:graphicData>
        </a:graphic>
      </p:graphicFrame>
      <p:graphicFrame>
        <p:nvGraphicFramePr>
          <p:cNvPr id="16" name="Table 15">
            <a:extLst>
              <a:ext uri="{FF2B5EF4-FFF2-40B4-BE49-F238E27FC236}">
                <a16:creationId xmlns:a16="http://schemas.microsoft.com/office/drawing/2014/main" id="{DCA38A3E-44DE-610E-699C-53567CC88BC9}"/>
              </a:ext>
            </a:extLst>
          </p:cNvPr>
          <p:cNvGraphicFramePr>
            <a:graphicFrameLocks noGrp="1"/>
          </p:cNvGraphicFramePr>
          <p:nvPr>
            <p:extLst>
              <p:ext uri="{D42A27DB-BD31-4B8C-83A1-F6EECF244321}">
                <p14:modId xmlns:p14="http://schemas.microsoft.com/office/powerpoint/2010/main" val="4029873582"/>
              </p:ext>
            </p:extLst>
          </p:nvPr>
        </p:nvGraphicFramePr>
        <p:xfrm>
          <a:off x="1048653" y="2419158"/>
          <a:ext cx="4998154" cy="3398720"/>
        </p:xfrm>
        <a:graphic>
          <a:graphicData uri="http://schemas.openxmlformats.org/drawingml/2006/table">
            <a:tbl>
              <a:tblPr/>
              <a:tblGrid>
                <a:gridCol w="4998154">
                  <a:extLst>
                    <a:ext uri="{9D8B030D-6E8A-4147-A177-3AD203B41FA5}">
                      <a16:colId xmlns:a16="http://schemas.microsoft.com/office/drawing/2014/main" val="3088675946"/>
                    </a:ext>
                  </a:extLst>
                </a:gridCol>
              </a:tblGrid>
              <a:tr h="424840">
                <a:tc>
                  <a:txBody>
                    <a:bodyPr/>
                    <a:lstStyle/>
                    <a:p>
                      <a:r>
                        <a:rPr lang="en-US" sz="1400" dirty="0">
                          <a:latin typeface="Arial" panose="020B0604020202020204" pitchFamily="34" charset="0"/>
                          <a:cs typeface="Arial" panose="020B0604020202020204" pitchFamily="34" charset="0"/>
                        </a:rPr>
                        <a:t>I can’t give you that discount.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60273"/>
                  </a:ext>
                </a:extLst>
              </a:tr>
              <a:tr h="424840">
                <a:tc>
                  <a:txBody>
                    <a:bodyPr/>
                    <a:lstStyle/>
                    <a:p>
                      <a:r>
                        <a:rPr lang="en-US" sz="1400">
                          <a:latin typeface="Arial" panose="020B0604020202020204" pitchFamily="34" charset="0"/>
                          <a:cs typeface="Arial" panose="020B0604020202020204" pitchFamily="34" charset="0"/>
                        </a:rPr>
                        <a:t>We don’t have that model in stock.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8825257"/>
                  </a:ext>
                </a:extLst>
              </a:tr>
              <a:tr h="424840">
                <a:tc>
                  <a:txBody>
                    <a:bodyPr/>
                    <a:lstStyle/>
                    <a:p>
                      <a:r>
                        <a:rPr lang="en-US" sz="1400">
                          <a:latin typeface="Arial" panose="020B0604020202020204" pitchFamily="34" charset="0"/>
                          <a:cs typeface="Arial" panose="020B0604020202020204" pitchFamily="34" charset="0"/>
                        </a:rPr>
                        <a:t>It’s not possible to get delivery this week.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7282812"/>
                  </a:ext>
                </a:extLst>
              </a:tr>
              <a:tr h="424840">
                <a:tc>
                  <a:txBody>
                    <a:bodyPr/>
                    <a:lstStyle/>
                    <a:p>
                      <a:r>
                        <a:rPr lang="en-US" sz="1400" dirty="0">
                          <a:latin typeface="Arial" panose="020B0604020202020204" pitchFamily="34" charset="0"/>
                          <a:cs typeface="Arial" panose="020B0604020202020204" pitchFamily="34" charset="0"/>
                        </a:rPr>
                        <a:t>I don’t have the authority to approve that.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676991"/>
                  </a:ext>
                </a:extLst>
              </a:tr>
              <a:tr h="424840">
                <a:tc>
                  <a:txBody>
                    <a:bodyPr/>
                    <a:lstStyle/>
                    <a:p>
                      <a:r>
                        <a:rPr lang="en-US" sz="1400">
                          <a:latin typeface="Arial" panose="020B0604020202020204" pitchFamily="34" charset="0"/>
                          <a:cs typeface="Arial" panose="020B0604020202020204" pitchFamily="34" charset="0"/>
                        </a:rPr>
                        <a:t>We can’t add that feature to this grade.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8675063"/>
                  </a:ext>
                </a:extLst>
              </a:tr>
              <a:tr h="424840">
                <a:tc>
                  <a:txBody>
                    <a:bodyPr/>
                    <a:lstStyle/>
                    <a:p>
                      <a:r>
                        <a:rPr lang="en-US" sz="1400">
                          <a:latin typeface="Arial" panose="020B0604020202020204" pitchFamily="34" charset="0"/>
                          <a:cs typeface="Arial" panose="020B0604020202020204" pitchFamily="34" charset="0"/>
                        </a:rPr>
                        <a:t>That’s not included in the offer.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1533582"/>
                  </a:ext>
                </a:extLst>
              </a:tr>
              <a:tr h="424840">
                <a:tc>
                  <a:txBody>
                    <a:bodyPr/>
                    <a:lstStyle/>
                    <a:p>
                      <a:r>
                        <a:rPr lang="en-US" sz="1400" dirty="0">
                          <a:latin typeface="Arial" panose="020B0604020202020204" pitchFamily="34" charset="0"/>
                          <a:cs typeface="Arial" panose="020B0604020202020204" pitchFamily="34" charset="0"/>
                        </a:rPr>
                        <a:t>That financing option is not available.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2185274"/>
                  </a:ext>
                </a:extLst>
              </a:tr>
              <a:tr h="424840">
                <a:tc>
                  <a:txBody>
                    <a:bodyPr/>
                    <a:lstStyle/>
                    <a:p>
                      <a:r>
                        <a:rPr lang="en-US" sz="1400" dirty="0">
                          <a:latin typeface="Arial" panose="020B0604020202020204" pitchFamily="34" charset="0"/>
                          <a:cs typeface="Arial" panose="020B0604020202020204" pitchFamily="34" charset="0"/>
                        </a:rPr>
                        <a:t>We can’t match that competitor’s price.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468569"/>
                  </a:ext>
                </a:extLst>
              </a:tr>
            </a:tbl>
          </a:graphicData>
        </a:graphic>
      </p:graphicFrame>
      <p:graphicFrame>
        <p:nvGraphicFramePr>
          <p:cNvPr id="18" name="Table 17">
            <a:extLst>
              <a:ext uri="{FF2B5EF4-FFF2-40B4-BE49-F238E27FC236}">
                <a16:creationId xmlns:a16="http://schemas.microsoft.com/office/drawing/2014/main" id="{428A26C3-90CC-E53B-A99B-6E278017596F}"/>
              </a:ext>
            </a:extLst>
          </p:cNvPr>
          <p:cNvGraphicFramePr>
            <a:graphicFrameLocks noGrp="1"/>
          </p:cNvGraphicFramePr>
          <p:nvPr>
            <p:extLst>
              <p:ext uri="{D42A27DB-BD31-4B8C-83A1-F6EECF244321}">
                <p14:modId xmlns:p14="http://schemas.microsoft.com/office/powerpoint/2010/main" val="1379937891"/>
              </p:ext>
            </p:extLst>
          </p:nvPr>
        </p:nvGraphicFramePr>
        <p:xfrm>
          <a:off x="5379720" y="2415162"/>
          <a:ext cx="6919503" cy="3475142"/>
        </p:xfrm>
        <a:graphic>
          <a:graphicData uri="http://schemas.openxmlformats.org/drawingml/2006/table">
            <a:tbl>
              <a:tblPr/>
              <a:tblGrid>
                <a:gridCol w="6919503">
                  <a:extLst>
                    <a:ext uri="{9D8B030D-6E8A-4147-A177-3AD203B41FA5}">
                      <a16:colId xmlns:a16="http://schemas.microsoft.com/office/drawing/2014/main" val="2360309457"/>
                    </a:ext>
                  </a:extLst>
                </a:gridCol>
              </a:tblGrid>
              <a:tr h="425967">
                <a:tc>
                  <a:txBody>
                    <a:bodyPr/>
                    <a:lstStyle/>
                    <a:p>
                      <a:r>
                        <a:rPr lang="en-US" sz="1400">
                          <a:latin typeface="Arial" panose="020B0604020202020204" pitchFamily="34" charset="0"/>
                          <a:cs typeface="Arial" panose="020B0604020202020204" pitchFamily="34" charset="0"/>
                        </a:rPr>
                        <a:t>What I can do is offer a service package that adds value.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186817"/>
                  </a:ext>
                </a:extLst>
              </a:tr>
              <a:tr h="342003">
                <a:tc>
                  <a:txBody>
                    <a:bodyPr/>
                    <a:lstStyle/>
                    <a:p>
                      <a:r>
                        <a:rPr lang="en-US" sz="1400">
                          <a:latin typeface="Arial" panose="020B0604020202020204" pitchFamily="34" charset="0"/>
                          <a:cs typeface="Arial" panose="020B0604020202020204" pitchFamily="34" charset="0"/>
                        </a:rPr>
                        <a:t>What I can do is show you a similar model that’s available today.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8950076"/>
                  </a:ext>
                </a:extLst>
              </a:tr>
              <a:tr h="459228">
                <a:tc>
                  <a:txBody>
                    <a:bodyPr/>
                    <a:lstStyle/>
                    <a:p>
                      <a:r>
                        <a:rPr lang="en-US" sz="1400" dirty="0">
                          <a:latin typeface="Arial" panose="020B0604020202020204" pitchFamily="34" charset="0"/>
                          <a:cs typeface="Arial" panose="020B0604020202020204" pitchFamily="34" charset="0"/>
                        </a:rPr>
                        <a:t>What I can do is arrange the earliest delivery for next week and keep you updated.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549845"/>
                  </a:ext>
                </a:extLst>
              </a:tr>
              <a:tr h="483742">
                <a:tc>
                  <a:txBody>
                    <a:bodyPr/>
                    <a:lstStyle/>
                    <a:p>
                      <a:r>
                        <a:rPr lang="en-US" sz="1400">
                          <a:latin typeface="Arial" panose="020B0604020202020204" pitchFamily="34" charset="0"/>
                          <a:cs typeface="Arial" panose="020B0604020202020204" pitchFamily="34" charset="0"/>
                        </a:rPr>
                        <a:t>What I can do is check with my manager and get back to you quickly.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4610085"/>
                  </a:ext>
                </a:extLst>
              </a:tr>
              <a:tr h="342003">
                <a:tc>
                  <a:txBody>
                    <a:bodyPr/>
                    <a:lstStyle/>
                    <a:p>
                      <a:r>
                        <a:rPr lang="en-US" sz="1400">
                          <a:latin typeface="Arial" panose="020B0604020202020204" pitchFamily="34" charset="0"/>
                          <a:cs typeface="Arial" panose="020B0604020202020204" pitchFamily="34" charset="0"/>
                        </a:rPr>
                        <a:t>What I can do is show you the next grade that includes it as standard.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091584"/>
                  </a:ext>
                </a:extLst>
              </a:tr>
              <a:tr h="540098">
                <a:tc>
                  <a:txBody>
                    <a:bodyPr/>
                    <a:lstStyle/>
                    <a:p>
                      <a:r>
                        <a:rPr lang="en-US" sz="1400">
                          <a:latin typeface="Arial" panose="020B0604020202020204" pitchFamily="34" charset="0"/>
                          <a:cs typeface="Arial" panose="020B0604020202020204" pitchFamily="34" charset="0"/>
                        </a:rPr>
                        <a:t>What I can do is walk you through what is included and how it benefits you.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396117"/>
                  </a:ext>
                </a:extLst>
              </a:tr>
              <a:tr h="342003">
                <a:tc>
                  <a:txBody>
                    <a:bodyPr/>
                    <a:lstStyle/>
                    <a:p>
                      <a:r>
                        <a:rPr lang="en-US" sz="1400">
                          <a:latin typeface="Arial" panose="020B0604020202020204" pitchFamily="34" charset="0"/>
                          <a:cs typeface="Arial" panose="020B0604020202020204" pitchFamily="34" charset="0"/>
                        </a:rPr>
                        <a:t>What I can do is show you alternative plans that many customers prefer.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1507772"/>
                  </a:ext>
                </a:extLst>
              </a:tr>
              <a:tr h="540098">
                <a:tc>
                  <a:txBody>
                    <a:bodyPr/>
                    <a:lstStyle/>
                    <a:p>
                      <a:r>
                        <a:rPr lang="en-US" sz="1400" dirty="0">
                          <a:latin typeface="Arial" panose="020B0604020202020204" pitchFamily="34" charset="0"/>
                          <a:cs typeface="Arial" panose="020B0604020202020204" pitchFamily="34" charset="0"/>
                        </a:rPr>
                        <a:t>What I can do is explain the added value and total ownership benefits you get with us.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4453963"/>
                  </a:ext>
                </a:extLst>
              </a:tr>
            </a:tbl>
          </a:graphicData>
        </a:graphic>
      </p:graphicFrame>
      <p:pic>
        <p:nvPicPr>
          <p:cNvPr id="20" name="Graphic 19" descr="Badge with solid fill">
            <a:extLst>
              <a:ext uri="{FF2B5EF4-FFF2-40B4-BE49-F238E27FC236}">
                <a16:creationId xmlns:a16="http://schemas.microsoft.com/office/drawing/2014/main" id="{389AF0D2-9EC1-8037-A89E-5FCDD6D36F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21" name="Rounded Rectangle 3">
            <a:extLst>
              <a:ext uri="{FF2B5EF4-FFF2-40B4-BE49-F238E27FC236}">
                <a16:creationId xmlns:a16="http://schemas.microsoft.com/office/drawing/2014/main" id="{7840A303-C29C-722D-1439-DD1071B89771}"/>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22" name="TextBox 21">
            <a:extLst>
              <a:ext uri="{FF2B5EF4-FFF2-40B4-BE49-F238E27FC236}">
                <a16:creationId xmlns:a16="http://schemas.microsoft.com/office/drawing/2014/main" id="{C263F8D9-5473-8E11-3737-F801859F7FCB}"/>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FRAMING PHRASES: “WHAT I CAN DO” VS. “I CAN’T”</a:t>
            </a:r>
          </a:p>
        </p:txBody>
      </p:sp>
    </p:spTree>
    <p:custDataLst>
      <p:tags r:id="rId1"/>
    </p:custDataLst>
    <p:extLst>
      <p:ext uri="{BB962C8B-B14F-4D97-AF65-F5344CB8AC3E}">
        <p14:creationId xmlns:p14="http://schemas.microsoft.com/office/powerpoint/2010/main" val="169970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9F478-EF0A-5954-6805-B29F6D697FBD}"/>
            </a:ext>
          </a:extLst>
        </p:cNvPr>
        <p:cNvGrpSpPr/>
        <p:nvPr/>
      </p:nvGrpSpPr>
      <p:grpSpPr>
        <a:xfrm>
          <a:off x="0" y="0"/>
          <a:ext cx="0" cy="0"/>
          <a:chOff x="0" y="0"/>
          <a:chExt cx="0" cy="0"/>
        </a:xfrm>
      </p:grpSpPr>
      <p:pic>
        <p:nvPicPr>
          <p:cNvPr id="9" name="Graphic 8" descr="Badge 3 with solid fill">
            <a:extLst>
              <a:ext uri="{FF2B5EF4-FFF2-40B4-BE49-F238E27FC236}">
                <a16:creationId xmlns:a16="http://schemas.microsoft.com/office/drawing/2014/main" id="{B6DFE174-99FB-3705-AB4A-B76F24477F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7602"/>
            <a:ext cx="914400" cy="914400"/>
          </a:xfrm>
          <a:prstGeom prst="rect">
            <a:avLst/>
          </a:prstGeom>
        </p:spPr>
      </p:pic>
      <p:sp>
        <p:nvSpPr>
          <p:cNvPr id="10" name="Title 1">
            <a:extLst>
              <a:ext uri="{FF2B5EF4-FFF2-40B4-BE49-F238E27FC236}">
                <a16:creationId xmlns:a16="http://schemas.microsoft.com/office/drawing/2014/main" id="{4277371C-956D-0B27-BE47-CB8433FF10F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dirty="0">
                <a:solidFill>
                  <a:srgbClr val="005BAA"/>
                </a:solidFill>
                <a:latin typeface="Arial (Headings)"/>
                <a:cs typeface="Calibri"/>
              </a:rPr>
              <a:t>MASTERING VERBAL COMMUNICATION</a:t>
            </a:r>
          </a:p>
        </p:txBody>
      </p:sp>
      <p:sp>
        <p:nvSpPr>
          <p:cNvPr id="2" name="Rounded Rectangle 3">
            <a:extLst>
              <a:ext uri="{FF2B5EF4-FFF2-40B4-BE49-F238E27FC236}">
                <a16:creationId xmlns:a16="http://schemas.microsoft.com/office/drawing/2014/main" id="{C7B32744-3B0A-0F3A-77DE-1FB0A0B4CFED}"/>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3" name="TextBox 2">
            <a:extLst>
              <a:ext uri="{FF2B5EF4-FFF2-40B4-BE49-F238E27FC236}">
                <a16:creationId xmlns:a16="http://schemas.microsoft.com/office/drawing/2014/main" id="{6AD56B2C-DE7F-E1C4-DA61-CFABF8035944}"/>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b="1" dirty="0">
                <a:solidFill>
                  <a:srgbClr val="00417C"/>
                </a:solidFill>
                <a:latin typeface="Arial" panose="020B0604020202020204" pitchFamily="34" charset="0"/>
                <a:cs typeface="Arial" panose="020B0604020202020204" pitchFamily="34" charset="0"/>
              </a:rPr>
              <a:t>Use Everyday Language</a:t>
            </a:r>
          </a:p>
          <a:p>
            <a:pPr marL="342900" lvl="0" indent="-342900">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Say "fuel-efficient" instead of "optimized combustion system”</a:t>
            </a:r>
          </a:p>
          <a:p>
            <a:pPr marL="342900" lvl="0" indent="-342900">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Say "lane assist" instead of "active steering intervention system”</a:t>
            </a:r>
          </a:p>
          <a:p>
            <a:pPr marL="342900" lvl="0" indent="-342900">
              <a:buFont typeface="Arial" panose="020B0604020202020204" pitchFamily="34" charset="0"/>
              <a:buChar char="•"/>
              <a:defRPr/>
            </a:pPr>
            <a:endParaRPr lang="en-US" sz="1600" dirty="0">
              <a:solidFill>
                <a:schemeClr val="tx1"/>
              </a:solidFill>
              <a:latin typeface="Arial" panose="020B0604020202020204" pitchFamily="34" charset="0"/>
              <a:cs typeface="Arial" panose="020B0604020202020204" pitchFamily="34" charset="0"/>
            </a:endParaRPr>
          </a:p>
          <a:p>
            <a:pPr lvl="0">
              <a:defRPr/>
            </a:pPr>
            <a:r>
              <a:rPr lang="en-US" sz="1800" b="1" dirty="0">
                <a:solidFill>
                  <a:srgbClr val="00417C"/>
                </a:solidFill>
                <a:latin typeface="Arial" panose="020B0604020202020204" pitchFamily="34" charset="0"/>
                <a:cs typeface="Arial" panose="020B0604020202020204" pitchFamily="34" charset="0"/>
              </a:rPr>
              <a:t>Keep It Short and Clear</a:t>
            </a:r>
          </a:p>
          <a:p>
            <a:pPr marL="342900" lvl="0" indent="-342900">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Use brief, direct sentences</a:t>
            </a:r>
          </a:p>
          <a:p>
            <a:pPr marL="342900" lvl="0" indent="-342900">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Avoid over-explaining or technical overload</a:t>
            </a:r>
          </a:p>
          <a:p>
            <a:pPr marL="342900" lvl="0" indent="-342900">
              <a:buFont typeface="Arial" panose="020B0604020202020204" pitchFamily="34" charset="0"/>
              <a:buChar char="•"/>
              <a:defRPr/>
            </a:pPr>
            <a:endParaRPr lang="en-US" sz="1800" dirty="0">
              <a:solidFill>
                <a:srgbClr val="00417C"/>
              </a:solidFill>
              <a:latin typeface="Arial" panose="020B0604020202020204" pitchFamily="34" charset="0"/>
              <a:cs typeface="Arial" panose="020B0604020202020204" pitchFamily="34" charset="0"/>
            </a:endParaRPr>
          </a:p>
          <a:p>
            <a:pPr lvl="0">
              <a:defRPr/>
            </a:pPr>
            <a:r>
              <a:rPr lang="en-US" sz="1800" b="1" dirty="0">
                <a:solidFill>
                  <a:srgbClr val="00417C"/>
                </a:solidFill>
                <a:latin typeface="Arial" panose="020B0604020202020204" pitchFamily="34" charset="0"/>
                <a:cs typeface="Arial" panose="020B0604020202020204" pitchFamily="34" charset="0"/>
              </a:rPr>
              <a:t>Avoid Jargon (Unless the Customer Uses It)</a:t>
            </a:r>
          </a:p>
          <a:p>
            <a:pPr marL="342900" lvl="0" indent="-342900">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Speak their language</a:t>
            </a:r>
          </a:p>
          <a:p>
            <a:pPr marL="342900" lvl="0" indent="-342900">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Match their level of technical comfort</a:t>
            </a:r>
            <a:endParaRPr kumimoji="0" lang="en-US" sz="16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CC670A5-1BD3-9D84-D9C0-F55E0D818324}"/>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CLARITY, SIMPLICITY AND AVOIDING JARGON</a:t>
            </a:r>
          </a:p>
        </p:txBody>
      </p:sp>
    </p:spTree>
    <p:custDataLst>
      <p:tags r:id="rId1"/>
    </p:custDataLst>
    <p:extLst>
      <p:ext uri="{BB962C8B-B14F-4D97-AF65-F5344CB8AC3E}">
        <p14:creationId xmlns:p14="http://schemas.microsoft.com/office/powerpoint/2010/main" val="386630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17FD8-1680-343A-437C-C66421CE80B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53EAC313-0C05-16B1-4000-AC04092037C7}"/>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6A48266C-21D3-47CE-E423-9496FFB1B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1E18617-8EE9-BF86-218C-9AACC091C9F1}"/>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18BF7452-A315-DF7B-3093-8C1632A16D7B}"/>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3:</a:t>
            </a:r>
            <a:br>
              <a:rPr lang="en-US" sz="2394">
                <a:solidFill>
                  <a:prstClr val="white"/>
                </a:solidFill>
                <a:latin typeface="Arial (Headings)"/>
              </a:rPr>
            </a:br>
            <a:r>
              <a:rPr lang="en-US" sz="2394">
                <a:solidFill>
                  <a:prstClr val="white"/>
                </a:solidFill>
                <a:latin typeface="Arial (Headings)"/>
              </a:rPr>
              <a:t>Clarity Techniques</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80F5ECAC-C433-FE53-9AD9-5F49A702167B}"/>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2EC45DAF-4DF1-210F-23ED-D06C10F0ABC0}"/>
              </a:ext>
            </a:extLst>
          </p:cNvPr>
          <p:cNvSpPr txBox="1">
            <a:spLocks/>
          </p:cNvSpPr>
          <p:nvPr/>
        </p:nvSpPr>
        <p:spPr>
          <a:xfrm>
            <a:off x="1800338" y="301557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dirty="0">
                <a:solidFill>
                  <a:sysClr val="windowText" lastClr="000000"/>
                </a:solidFill>
                <a:latin typeface="Encode Sans Expanded Light" pitchFamily="2" charset="0"/>
                <a:sym typeface="Arial"/>
              </a:rPr>
              <a:t> Practice simplifying technical phrases. In pairs, rewrite technical jargon into everyday customer language.</a:t>
            </a:r>
          </a:p>
        </p:txBody>
      </p:sp>
      <p:pic>
        <p:nvPicPr>
          <p:cNvPr id="7" name="Graphic 6" descr="Hourglass 30% with solid fill">
            <a:extLst>
              <a:ext uri="{FF2B5EF4-FFF2-40B4-BE49-F238E27FC236}">
                <a16:creationId xmlns:a16="http://schemas.microsoft.com/office/drawing/2014/main" id="{DC1FA76D-81DA-80B3-CD00-E7A9A574B8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28F12FF0-E399-6BAA-195E-CE99E21FB3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4B3F1ED3-12C8-ED65-530A-E36DC521615E}"/>
              </a:ext>
            </a:extLst>
          </p:cNvPr>
          <p:cNvSpPr txBox="1">
            <a:spLocks/>
          </p:cNvSpPr>
          <p:nvPr/>
        </p:nvSpPr>
        <p:spPr>
          <a:xfrm>
            <a:off x="1800338" y="396946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Pair of 2</a:t>
            </a:r>
          </a:p>
        </p:txBody>
      </p:sp>
      <p:sp>
        <p:nvSpPr>
          <p:cNvPr id="16" name="Text Placeholder 6">
            <a:extLst>
              <a:ext uri="{FF2B5EF4-FFF2-40B4-BE49-F238E27FC236}">
                <a16:creationId xmlns:a16="http://schemas.microsoft.com/office/drawing/2014/main" id="{941D46DC-7540-5F35-C3D3-31E7D62A8619}"/>
              </a:ext>
            </a:extLst>
          </p:cNvPr>
          <p:cNvSpPr txBox="1">
            <a:spLocks/>
          </p:cNvSpPr>
          <p:nvPr/>
        </p:nvSpPr>
        <p:spPr>
          <a:xfrm>
            <a:off x="1800338" y="503379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5 minutes</a:t>
            </a:r>
          </a:p>
        </p:txBody>
      </p:sp>
      <p:sp>
        <p:nvSpPr>
          <p:cNvPr id="6" name="TextBox 5">
            <a:extLst>
              <a:ext uri="{FF2B5EF4-FFF2-40B4-BE49-F238E27FC236}">
                <a16:creationId xmlns:a16="http://schemas.microsoft.com/office/drawing/2014/main" id="{273025DC-3AEC-259B-7400-86C2C958F538}"/>
              </a:ext>
            </a:extLst>
          </p:cNvPr>
          <p:cNvSpPr txBox="1"/>
          <p:nvPr/>
        </p:nvSpPr>
        <p:spPr>
          <a:xfrm>
            <a:off x="6314430" y="4184699"/>
            <a:ext cx="3515370" cy="1477328"/>
          </a:xfrm>
          <a:prstGeom prst="rect">
            <a:avLst/>
          </a:prstGeom>
          <a:noFill/>
          <a:ln>
            <a:solidFill>
              <a:schemeClr val="bg2">
                <a:lumMod val="90000"/>
              </a:schemeClr>
            </a:solidFill>
          </a:ln>
        </p:spPr>
        <p:txBody>
          <a:bodyPr wrap="square">
            <a:spAutoFit/>
          </a:bodyPr>
          <a:lstStyle/>
          <a:p>
            <a:pPr>
              <a:buNone/>
            </a:pPr>
            <a:r>
              <a:rPr lang="en-US" b="1"/>
              <a:t>Examples to rewrite:</a:t>
            </a:r>
            <a:endParaRPr lang="en-US"/>
          </a:p>
          <a:p>
            <a:r>
              <a:rPr lang="en-US"/>
              <a:t>Adaptive cruise control</a:t>
            </a:r>
          </a:p>
          <a:p>
            <a:r>
              <a:rPr lang="en-US"/>
              <a:t>Regenerative braking</a:t>
            </a:r>
          </a:p>
          <a:p>
            <a:r>
              <a:rPr lang="en-US"/>
              <a:t>Direct fuel injection</a:t>
            </a:r>
          </a:p>
          <a:p>
            <a:r>
              <a:rPr lang="en-US"/>
              <a:t>LED daytime running lights</a:t>
            </a:r>
          </a:p>
        </p:txBody>
      </p:sp>
    </p:spTree>
    <p:extLst>
      <p:ext uri="{BB962C8B-B14F-4D97-AF65-F5344CB8AC3E}">
        <p14:creationId xmlns:p14="http://schemas.microsoft.com/office/powerpoint/2010/main" val="68842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33D06-B7A6-CC6B-F041-81329EAFE4EA}"/>
            </a:ext>
          </a:extLst>
        </p:cNvPr>
        <p:cNvGrpSpPr/>
        <p:nvPr/>
      </p:nvGrpSpPr>
      <p:grpSpPr>
        <a:xfrm>
          <a:off x="0" y="0"/>
          <a:ext cx="0" cy="0"/>
          <a:chOff x="0" y="0"/>
          <a:chExt cx="0" cy="0"/>
        </a:xfrm>
      </p:grpSpPr>
      <p:pic>
        <p:nvPicPr>
          <p:cNvPr id="11" name="Graphic 10" descr="Badge 4 with solid fill">
            <a:extLst>
              <a:ext uri="{FF2B5EF4-FFF2-40B4-BE49-F238E27FC236}">
                <a16:creationId xmlns:a16="http://schemas.microsoft.com/office/drawing/2014/main" id="{56D41C66-1B9B-2625-FA35-CD8D17A7C7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6758"/>
            <a:ext cx="914400" cy="914400"/>
          </a:xfrm>
          <a:prstGeom prst="rect">
            <a:avLst/>
          </a:prstGeom>
        </p:spPr>
      </p:pic>
      <p:sp>
        <p:nvSpPr>
          <p:cNvPr id="10" name="Title 1">
            <a:extLst>
              <a:ext uri="{FF2B5EF4-FFF2-40B4-BE49-F238E27FC236}">
                <a16:creationId xmlns:a16="http://schemas.microsoft.com/office/drawing/2014/main" id="{A3B7BE79-4FD0-2ACD-AA6E-4ECDCD0096B5}"/>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VERBAL COMMUNICATION</a:t>
            </a:r>
          </a:p>
        </p:txBody>
      </p:sp>
      <p:sp>
        <p:nvSpPr>
          <p:cNvPr id="2" name="Rounded Rectangle 3">
            <a:extLst>
              <a:ext uri="{FF2B5EF4-FFF2-40B4-BE49-F238E27FC236}">
                <a16:creationId xmlns:a16="http://schemas.microsoft.com/office/drawing/2014/main" id="{E3C404FC-A743-FB7B-F9E2-BC509CB5B14C}"/>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3" name="TextBox 2">
            <a:extLst>
              <a:ext uri="{FF2B5EF4-FFF2-40B4-BE49-F238E27FC236}">
                <a16:creationId xmlns:a16="http://schemas.microsoft.com/office/drawing/2014/main" id="{C69380A6-9079-E5BE-0DEF-66B52D3FA569}"/>
              </a:ext>
            </a:extLst>
          </p:cNvPr>
          <p:cNvSpPr txBox="1"/>
          <p:nvPr/>
        </p:nvSpPr>
        <p:spPr>
          <a:xfrm>
            <a:off x="740664" y="2254271"/>
            <a:ext cx="10888346" cy="3933169"/>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srgbClr val="00417C"/>
                </a:solidFill>
                <a:effectLst/>
                <a:uLnTx/>
                <a:uFillTx/>
                <a:latin typeface="Arial" panose="020B0604020202020204" pitchFamily="34" charset="0"/>
                <a:cs typeface="Arial" panose="020B0604020202020204" pitchFamily="34" charset="0"/>
              </a:rPr>
              <a:t>Align with the Customer’s Energy, Pace &amp; Style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00417C"/>
              </a:solidFill>
              <a:effectLst/>
              <a:uLnTx/>
              <a:uFillTx/>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00417C"/>
              </a:solidFill>
              <a:effectLst/>
              <a:uLnTx/>
              <a:uFillTx/>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lvl="0">
              <a:defRPr/>
            </a:pPr>
            <a:r>
              <a:rPr kumimoji="0" lang="en-US" sz="1800" b="1" i="0" u="none" strike="noStrike" kern="1200" cap="none" spc="0" normalizeH="0" baseline="0" noProof="0" dirty="0">
                <a:ln>
                  <a:noFill/>
                </a:ln>
                <a:solidFill>
                  <a:srgbClr val="00417C"/>
                </a:solidFill>
                <a:effectLst/>
                <a:uLnTx/>
                <a:uFillTx/>
                <a:latin typeface="Arial" panose="020B0604020202020204" pitchFamily="34" charset="0"/>
                <a:cs typeface="Arial" panose="020B0604020202020204" pitchFamily="34" charset="0"/>
              </a:rPr>
              <a:t>Why it matters: </a:t>
            </a:r>
            <a:r>
              <a:rPr lang="en-US" sz="1800" dirty="0">
                <a:solidFill>
                  <a:srgbClr val="00417C"/>
                </a:solidFill>
                <a:latin typeface="Arial" panose="020B0604020202020204" pitchFamily="34" charset="0"/>
                <a:cs typeface="Arial" panose="020B0604020202020204" pitchFamily="34" charset="0"/>
              </a:rPr>
              <a:t>Your tone shows empathy. When you match the customer’s pace — not their emotion — you create comfort, connection, and trust.</a:t>
            </a:r>
            <a:endParaRPr kumimoji="0" lang="en-US" sz="1800" b="0" i="0" u="none" strike="noStrike" kern="1200" cap="none" spc="0" normalizeH="0" baseline="0" noProof="0" dirty="0">
              <a:ln>
                <a:noFill/>
              </a:ln>
              <a:solidFill>
                <a:srgbClr val="00417C"/>
              </a:solidFill>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8973E93-1051-5C4D-F9DE-0A1B7E14451F}"/>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dirty="0">
                <a:solidFill>
                  <a:srgbClr val="00417C"/>
                </a:solidFill>
                <a:latin typeface="Gotham Condensed Medium" panose="02000606030000020004" pitchFamily="50" charset="0"/>
              </a:rPr>
              <a:t>SPEAK YOUR CUSTOMER’S LANGUAGE</a:t>
            </a:r>
          </a:p>
        </p:txBody>
      </p:sp>
      <p:graphicFrame>
        <p:nvGraphicFramePr>
          <p:cNvPr id="12" name="Table 11">
            <a:extLst>
              <a:ext uri="{FF2B5EF4-FFF2-40B4-BE49-F238E27FC236}">
                <a16:creationId xmlns:a16="http://schemas.microsoft.com/office/drawing/2014/main" id="{257A0B6E-F18F-3E7B-187B-98CFDE07B668}"/>
              </a:ext>
            </a:extLst>
          </p:cNvPr>
          <p:cNvGraphicFramePr>
            <a:graphicFrameLocks noGrp="1"/>
          </p:cNvGraphicFramePr>
          <p:nvPr>
            <p:extLst>
              <p:ext uri="{D42A27DB-BD31-4B8C-83A1-F6EECF244321}">
                <p14:modId xmlns:p14="http://schemas.microsoft.com/office/powerpoint/2010/main" val="4174717520"/>
              </p:ext>
            </p:extLst>
          </p:nvPr>
        </p:nvGraphicFramePr>
        <p:xfrm>
          <a:off x="1196788" y="2866084"/>
          <a:ext cx="9197790" cy="2651760"/>
        </p:xfrm>
        <a:graphic>
          <a:graphicData uri="http://schemas.openxmlformats.org/drawingml/2006/table">
            <a:tbl>
              <a:tblPr firstRow="1" bandRow="1">
                <a:tableStyleId>{5C22544A-7EE6-4342-B048-85BDC9FD1C3A}</a:tableStyleId>
              </a:tblPr>
              <a:tblGrid>
                <a:gridCol w="3065930">
                  <a:extLst>
                    <a:ext uri="{9D8B030D-6E8A-4147-A177-3AD203B41FA5}">
                      <a16:colId xmlns:a16="http://schemas.microsoft.com/office/drawing/2014/main" val="1906005226"/>
                    </a:ext>
                  </a:extLst>
                </a:gridCol>
                <a:gridCol w="3065930">
                  <a:extLst>
                    <a:ext uri="{9D8B030D-6E8A-4147-A177-3AD203B41FA5}">
                      <a16:colId xmlns:a16="http://schemas.microsoft.com/office/drawing/2014/main" val="2611120795"/>
                    </a:ext>
                  </a:extLst>
                </a:gridCol>
                <a:gridCol w="3065930">
                  <a:extLst>
                    <a:ext uri="{9D8B030D-6E8A-4147-A177-3AD203B41FA5}">
                      <a16:colId xmlns:a16="http://schemas.microsoft.com/office/drawing/2014/main" val="4037810829"/>
                    </a:ext>
                  </a:extLst>
                </a:gridCol>
              </a:tblGrid>
              <a:tr h="1407564">
                <a:tc>
                  <a:txBody>
                    <a:bodyPr/>
                    <a:lstStyle/>
                    <a:p>
                      <a:pPr algn="ctr"/>
                      <a:endParaRPr lang="en-US" dirty="0">
                        <a:solidFill>
                          <a:sysClr val="windowText" lastClr="000000"/>
                        </a:solidFill>
                      </a:endParaRPr>
                    </a:p>
                    <a:p>
                      <a:pPr algn="ctr"/>
                      <a:endParaRPr lang="en-US" dirty="0">
                        <a:solidFill>
                          <a:sysClr val="windowText" lastClr="000000"/>
                        </a:solidFill>
                      </a:endParaRPr>
                    </a:p>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Curious &amp; Casual</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a:endParaRPr lang="en-US">
                        <a:solidFill>
                          <a:sysClr val="windowText" lastClr="000000"/>
                        </a:solidFill>
                      </a:endParaRPr>
                    </a:p>
                    <a:p>
                      <a:pPr algn="ctr"/>
                      <a:endParaRPr lang="en-US">
                        <a:solidFill>
                          <a:sysClr val="windowText" lastClr="000000"/>
                        </a:solidFill>
                      </a:endParaRPr>
                    </a:p>
                    <a:p>
                      <a:pPr algn="ctr"/>
                      <a:endParaRPr lang="en-US">
                        <a:solidFill>
                          <a:sysClr val="windowText" lastClr="000000"/>
                        </a:solidFill>
                      </a:endParaRPr>
                    </a:p>
                    <a:p>
                      <a:pPr algn="ctr"/>
                      <a:endParaRPr lang="en-US">
                        <a:solidFill>
                          <a:sysClr val="windowText" lastClr="000000"/>
                        </a:solidFill>
                      </a:endParaRPr>
                    </a:p>
                    <a:p>
                      <a:pPr algn="ctr"/>
                      <a:r>
                        <a:rPr lang="en-US">
                          <a:solidFill>
                            <a:sysClr val="windowText" lastClr="000000"/>
                          </a:solidFill>
                        </a:rPr>
                        <a:t>Businesslike &amp; Formal</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a:endParaRPr lang="en-US">
                        <a:solidFill>
                          <a:sysClr val="windowText" lastClr="000000"/>
                        </a:solidFill>
                      </a:endParaRPr>
                    </a:p>
                    <a:p>
                      <a:pPr algn="ctr"/>
                      <a:endParaRPr lang="en-US">
                        <a:solidFill>
                          <a:sysClr val="windowText" lastClr="000000"/>
                        </a:solidFill>
                      </a:endParaRPr>
                    </a:p>
                    <a:p>
                      <a:pPr algn="ctr"/>
                      <a:endParaRPr lang="en-US">
                        <a:solidFill>
                          <a:sysClr val="windowText" lastClr="000000"/>
                        </a:solidFill>
                      </a:endParaRPr>
                    </a:p>
                    <a:p>
                      <a:pPr algn="ctr"/>
                      <a:endParaRPr lang="en-US">
                        <a:solidFill>
                          <a:sysClr val="windowText" lastClr="000000"/>
                        </a:solidFill>
                      </a:endParaRPr>
                    </a:p>
                    <a:p>
                      <a:pPr algn="ctr"/>
                      <a:r>
                        <a:rPr lang="en-US">
                          <a:solidFill>
                            <a:sysClr val="windowText" lastClr="000000"/>
                          </a:solidFill>
                        </a:rPr>
                        <a:t>Stressed &amp; Impatient</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972762269"/>
                  </a:ext>
                </a:extLst>
              </a:tr>
              <a:tr h="1143646">
                <a:tc>
                  <a:txBody>
                    <a:bodyPr/>
                    <a:lstStyle/>
                    <a:p>
                      <a:pPr marL="285750" indent="-285750">
                        <a:buFont typeface="Arial" panose="020B0604020202020204" pitchFamily="34" charset="0"/>
                        <a:buChar char="•"/>
                      </a:pPr>
                      <a:r>
                        <a:rPr kumimoji="0" lang="en-US" sz="1800" b="0" i="0" u="none" strike="noStrike" kern="1200" cap="none" spc="0" normalizeH="0" baseline="0" noProof="0" dirty="0">
                          <a:ln>
                            <a:noFill/>
                          </a:ln>
                          <a:solidFill>
                            <a:sysClr val="windowText" lastClr="000000"/>
                          </a:solidFill>
                          <a:effectLst/>
                          <a:uLnTx/>
                          <a:uFillTx/>
                          <a:latin typeface="Gotham Condensed Book" panose="02000606030000020004" pitchFamily="50" charset="0"/>
                        </a:rPr>
                        <a:t>Relax your tone </a:t>
                      </a:r>
                    </a:p>
                    <a:p>
                      <a:pPr marL="285750" indent="-285750">
                        <a:buFont typeface="Arial" panose="020B0604020202020204" pitchFamily="34" charset="0"/>
                        <a:buChar char="•"/>
                      </a:pPr>
                      <a:r>
                        <a:rPr kumimoji="0" lang="en-US" sz="1800" b="0" i="0" u="none" strike="noStrike" kern="1200" cap="none" spc="0" normalizeH="0" baseline="0" noProof="0" dirty="0">
                          <a:ln>
                            <a:noFill/>
                          </a:ln>
                          <a:solidFill>
                            <a:sysClr val="windowText" lastClr="000000"/>
                          </a:solidFill>
                          <a:effectLst/>
                          <a:uLnTx/>
                          <a:uFillTx/>
                          <a:latin typeface="Gotham Condensed Book" panose="02000606030000020004" pitchFamily="50" charset="0"/>
                        </a:rPr>
                        <a:t>Use friendly and informal language</a:t>
                      </a:r>
                      <a:endParaRPr lang="en-US" dirty="0">
                        <a:solidFill>
                          <a:sysClr val="windowText" lastClr="000000"/>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a:solidFill>
                            <a:sysClr val="windowText" lastClr="000000"/>
                          </a:solidFill>
                        </a:rPr>
                        <a:t>Respond with professionalism</a:t>
                      </a:r>
                    </a:p>
                    <a:p>
                      <a:pPr marL="285750" indent="-285750">
                        <a:buFont typeface="Arial" panose="020B0604020202020204" pitchFamily="34" charset="0"/>
                        <a:buChar char="•"/>
                      </a:pPr>
                      <a:r>
                        <a:rPr lang="en-US">
                          <a:solidFill>
                            <a:sysClr val="windowText" lastClr="000000"/>
                          </a:solidFill>
                        </a:rPr>
                        <a:t>Use a more structured approach</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kumimoji="0" lang="en-US" sz="1800" b="0" i="0" u="none" strike="noStrike" kern="1200" cap="none" spc="0" normalizeH="0" baseline="0" noProof="0" dirty="0">
                          <a:ln>
                            <a:noFill/>
                          </a:ln>
                          <a:solidFill>
                            <a:sysClr val="windowText" lastClr="000000"/>
                          </a:solidFill>
                          <a:effectLst/>
                          <a:uLnTx/>
                          <a:uFillTx/>
                          <a:latin typeface="Gotham Condensed Book" panose="02000606030000020004" pitchFamily="50" charset="0"/>
                        </a:rPr>
                        <a:t>Slow your pace</a:t>
                      </a:r>
                    </a:p>
                    <a:p>
                      <a:pPr marL="285750" indent="-285750">
                        <a:buFont typeface="Arial" panose="020B0604020202020204" pitchFamily="34" charset="0"/>
                        <a:buChar char="•"/>
                      </a:pPr>
                      <a:r>
                        <a:rPr kumimoji="0" lang="en-US" sz="1800" b="0" i="0" u="none" strike="noStrike" kern="1200" cap="none" spc="0" normalizeH="0" baseline="0" noProof="0" dirty="0">
                          <a:ln>
                            <a:noFill/>
                          </a:ln>
                          <a:solidFill>
                            <a:sysClr val="windowText" lastClr="000000"/>
                          </a:solidFill>
                          <a:effectLst/>
                          <a:uLnTx/>
                          <a:uFillTx/>
                          <a:latin typeface="Gotham Condensed Book" panose="02000606030000020004" pitchFamily="50" charset="0"/>
                        </a:rPr>
                        <a:t>Acknowledge their feelings</a:t>
                      </a:r>
                    </a:p>
                    <a:p>
                      <a:pPr marL="285750" indent="-285750">
                        <a:buFont typeface="Arial" panose="020B0604020202020204" pitchFamily="34" charset="0"/>
                        <a:buChar char="•"/>
                      </a:pPr>
                      <a:r>
                        <a:rPr kumimoji="0" lang="en-US" sz="1800" b="0" i="0" u="none" strike="noStrike" kern="1200" cap="none" spc="0" normalizeH="0" baseline="0" noProof="0" dirty="0">
                          <a:ln>
                            <a:noFill/>
                          </a:ln>
                          <a:solidFill>
                            <a:sysClr val="windowText" lastClr="000000"/>
                          </a:solidFill>
                          <a:effectLst/>
                          <a:uLnTx/>
                          <a:uFillTx/>
                          <a:latin typeface="Gotham Condensed Book" panose="02000606030000020004" pitchFamily="50" charset="0"/>
                        </a:rPr>
                        <a:t>Provide reassurance &amp; solutions</a:t>
                      </a:r>
                      <a:endParaRPr lang="en-US" dirty="0">
                        <a:solidFill>
                          <a:sysClr val="windowText" lastClr="000000"/>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22955512"/>
                  </a:ext>
                </a:extLst>
              </a:tr>
            </a:tbl>
          </a:graphicData>
        </a:graphic>
      </p:graphicFrame>
      <p:pic>
        <p:nvPicPr>
          <p:cNvPr id="21507" name="Picture 3" descr="Businessman ">
            <a:extLst>
              <a:ext uri="{FF2B5EF4-FFF2-40B4-BE49-F238E27FC236}">
                <a16:creationId xmlns:a16="http://schemas.microsoft.com/office/drawing/2014/main" id="{CC44D76B-C29F-FD51-3816-CF0AB9F484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544" y="2966634"/>
            <a:ext cx="997655" cy="997655"/>
          </a:xfrm>
          <a:prstGeom prst="rect">
            <a:avLst/>
          </a:prstGeom>
          <a:noFill/>
          <a:extLst>
            <a:ext uri="{909E8E84-426E-40DD-AFC4-6F175D3DCCD1}">
              <a14:hiddenFill xmlns:a14="http://schemas.microsoft.com/office/drawing/2010/main">
                <a:solidFill>
                  <a:srgbClr val="FFFFFF"/>
                </a:solidFill>
              </a14:hiddenFill>
            </a:ext>
          </a:extLst>
        </p:spPr>
      </p:pic>
      <p:pic>
        <p:nvPicPr>
          <p:cNvPr id="21511" name="Picture 7" descr="Smile ">
            <a:extLst>
              <a:ext uri="{FF2B5EF4-FFF2-40B4-BE49-F238E27FC236}">
                <a16:creationId xmlns:a16="http://schemas.microsoft.com/office/drawing/2014/main" id="{5947F27E-A07C-5E92-8660-F5DB9B3D2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069" y="3006180"/>
            <a:ext cx="997655" cy="997655"/>
          </a:xfrm>
          <a:prstGeom prst="rect">
            <a:avLst/>
          </a:prstGeom>
          <a:noFill/>
          <a:extLst>
            <a:ext uri="{909E8E84-426E-40DD-AFC4-6F175D3DCCD1}">
              <a14:hiddenFill xmlns:a14="http://schemas.microsoft.com/office/drawing/2010/main">
                <a:solidFill>
                  <a:srgbClr val="FFFFFF"/>
                </a:solidFill>
              </a14:hiddenFill>
            </a:ext>
          </a:extLst>
        </p:spPr>
      </p:pic>
      <p:pic>
        <p:nvPicPr>
          <p:cNvPr id="21513" name="Picture 9" descr="Angry ">
            <a:extLst>
              <a:ext uri="{FF2B5EF4-FFF2-40B4-BE49-F238E27FC236}">
                <a16:creationId xmlns:a16="http://schemas.microsoft.com/office/drawing/2014/main" id="{B83B7F2F-1B46-0220-9477-BC2CD063B8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9263" y="2966634"/>
            <a:ext cx="1104840" cy="11048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1861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E30AB-8A00-EEFF-AC4E-8169E0F96AD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48B9781-9E73-B36C-6587-3586F25766C8}"/>
              </a:ext>
            </a:extLst>
          </p:cNvPr>
          <p:cNvSpPr txBox="1">
            <a:spLocks/>
          </p:cNvSpPr>
          <p:nvPr/>
        </p:nvSpPr>
        <p:spPr bwMode="gray">
          <a:xfrm>
            <a:off x="526944" y="316696"/>
            <a:ext cx="872373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VERBAL VS. NON-VERBAL COMMUNICATION:</a:t>
            </a:r>
          </a:p>
        </p:txBody>
      </p:sp>
      <p:sp>
        <p:nvSpPr>
          <p:cNvPr id="5" name="TextBox 4">
            <a:extLst>
              <a:ext uri="{FF2B5EF4-FFF2-40B4-BE49-F238E27FC236}">
                <a16:creationId xmlns:a16="http://schemas.microsoft.com/office/drawing/2014/main" id="{B26EAAD5-E9FA-70C2-2E9E-238FA70AEAD6}"/>
              </a:ext>
            </a:extLst>
          </p:cNvPr>
          <p:cNvSpPr txBox="1"/>
          <p:nvPr/>
        </p:nvSpPr>
        <p:spPr>
          <a:xfrm>
            <a:off x="526943" y="1270801"/>
            <a:ext cx="10247737" cy="66358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According to Mehrabian’s studies, nonverbal communication is more greatly weighted than verbal communication.</a:t>
            </a:r>
          </a:p>
        </p:txBody>
      </p:sp>
      <p:pic>
        <p:nvPicPr>
          <p:cNvPr id="3" name="Picture 2">
            <a:extLst>
              <a:ext uri="{FF2B5EF4-FFF2-40B4-BE49-F238E27FC236}">
                <a16:creationId xmlns:a16="http://schemas.microsoft.com/office/drawing/2014/main" id="{44A08846-E525-EFB7-1B05-B5F70603FED9}"/>
              </a:ext>
            </a:extLst>
          </p:cNvPr>
          <p:cNvPicPr>
            <a:picLocks noChangeAspect="1"/>
          </p:cNvPicPr>
          <p:nvPr/>
        </p:nvPicPr>
        <p:blipFill>
          <a:blip r:embed="rId4"/>
          <a:srcRect b="5727"/>
          <a:stretch/>
        </p:blipFill>
        <p:spPr>
          <a:xfrm>
            <a:off x="1782719" y="2147741"/>
            <a:ext cx="8321761" cy="4253059"/>
          </a:xfrm>
          <a:prstGeom prst="rect">
            <a:avLst/>
          </a:prstGeom>
        </p:spPr>
      </p:pic>
    </p:spTree>
    <p:custDataLst>
      <p:tags r:id="rId1"/>
    </p:custDataLst>
    <p:extLst>
      <p:ext uri="{BB962C8B-B14F-4D97-AF65-F5344CB8AC3E}">
        <p14:creationId xmlns:p14="http://schemas.microsoft.com/office/powerpoint/2010/main" val="403315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FCE83-94F3-5644-5FC5-22DE3DB1F37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F7811CE-24BC-4DA8-C0EF-386C27B40D5D}"/>
              </a:ext>
            </a:extLst>
          </p:cNvPr>
          <p:cNvSpPr txBox="1"/>
          <p:nvPr/>
        </p:nvSpPr>
        <p:spPr>
          <a:xfrm>
            <a:off x="526943" y="1270801"/>
            <a:ext cx="6564079"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The Power of Tone</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83A02433-5743-AE8F-8534-DEA18563F12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MASTERING VERBAL COMMUNICATION</a:t>
            </a:r>
          </a:p>
        </p:txBody>
      </p:sp>
      <p:sp>
        <p:nvSpPr>
          <p:cNvPr id="13" name="TextBox 12">
            <a:extLst>
              <a:ext uri="{FF2B5EF4-FFF2-40B4-BE49-F238E27FC236}">
                <a16:creationId xmlns:a16="http://schemas.microsoft.com/office/drawing/2014/main" id="{1D77C69D-0207-4948-84A0-CCC04F4B539D}"/>
              </a:ext>
            </a:extLst>
          </p:cNvPr>
          <p:cNvSpPr txBox="1"/>
          <p:nvPr/>
        </p:nvSpPr>
        <p:spPr>
          <a:xfrm>
            <a:off x="3684894" y="2130457"/>
            <a:ext cx="3889613" cy="369332"/>
          </a:xfrm>
          <a:prstGeom prst="rect">
            <a:avLst/>
          </a:prstGeom>
          <a:noFill/>
          <a:ln>
            <a:noFill/>
          </a:ln>
        </p:spPr>
        <p:txBody>
          <a:bodyPr wrap="square">
            <a:spAutoFit/>
          </a:bodyPr>
          <a:lstStyle/>
          <a:p>
            <a:pPr marL="114300">
              <a:buClr>
                <a:schemeClr val="tx1"/>
              </a:buClr>
            </a:pPr>
            <a:r>
              <a:rPr lang="en-GB" b="1">
                <a:solidFill>
                  <a:srgbClr val="00417C"/>
                </a:solidFill>
                <a:latin typeface="Arial" panose="020B0604020202020204" pitchFamily="34" charset="0"/>
                <a:cs typeface="Arial" panose="020B0604020202020204" pitchFamily="34" charset="0"/>
              </a:rPr>
              <a:t>I didn’t say he stole the money.</a:t>
            </a:r>
            <a:endParaRPr kumimoji="0" lang="en-US" b="0" i="0"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D5DB91-F5D6-42B2-9845-2CF4C6901B28}"/>
              </a:ext>
            </a:extLst>
          </p:cNvPr>
          <p:cNvSpPr txBox="1"/>
          <p:nvPr/>
        </p:nvSpPr>
        <p:spPr>
          <a:xfrm>
            <a:off x="3684894" y="3323573"/>
            <a:ext cx="3889613" cy="369332"/>
          </a:xfrm>
          <a:prstGeom prst="rect">
            <a:avLst/>
          </a:prstGeom>
          <a:noFill/>
          <a:ln>
            <a:noFill/>
          </a:ln>
        </p:spPr>
        <p:txBody>
          <a:bodyPr wrap="square">
            <a:spAutoFit/>
          </a:bodyPr>
          <a:lstStyle/>
          <a:p>
            <a:pPr marL="114300">
              <a:buClr>
                <a:schemeClr val="tx1"/>
              </a:buClr>
            </a:pPr>
            <a:r>
              <a:rPr lang="en-GB" b="1" u="sng">
                <a:solidFill>
                  <a:srgbClr val="FF0000"/>
                </a:solidFill>
                <a:latin typeface="Arial" panose="020B0604020202020204" pitchFamily="34" charset="0"/>
                <a:cs typeface="Arial" panose="020B0604020202020204" pitchFamily="34" charset="0"/>
              </a:rPr>
              <a:t>I </a:t>
            </a:r>
            <a:r>
              <a:rPr lang="en-GB" b="1">
                <a:solidFill>
                  <a:srgbClr val="00417C"/>
                </a:solidFill>
                <a:latin typeface="Arial" panose="020B0604020202020204" pitchFamily="34" charset="0"/>
                <a:cs typeface="Arial" panose="020B0604020202020204" pitchFamily="34" charset="0"/>
              </a:rPr>
              <a:t>didn’t say he stole the money.</a:t>
            </a:r>
            <a:endParaRPr kumimoji="0" lang="en-US" b="0" i="0"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28D45EA-8F32-5AC4-C69D-A3C695DD8395}"/>
              </a:ext>
            </a:extLst>
          </p:cNvPr>
          <p:cNvSpPr txBox="1"/>
          <p:nvPr/>
        </p:nvSpPr>
        <p:spPr>
          <a:xfrm>
            <a:off x="3684894" y="3698786"/>
            <a:ext cx="3889613" cy="369332"/>
          </a:xfrm>
          <a:prstGeom prst="rect">
            <a:avLst/>
          </a:prstGeom>
          <a:noFill/>
          <a:ln>
            <a:noFill/>
          </a:ln>
        </p:spPr>
        <p:txBody>
          <a:bodyPr wrap="square">
            <a:spAutoFit/>
          </a:bodyPr>
          <a:lstStyle/>
          <a:p>
            <a:pPr marL="114300">
              <a:buClr>
                <a:schemeClr val="tx1"/>
              </a:buClr>
            </a:pPr>
            <a:r>
              <a:rPr lang="en-GB" b="1" dirty="0">
                <a:solidFill>
                  <a:srgbClr val="00417C"/>
                </a:solidFill>
                <a:latin typeface="Arial" panose="020B0604020202020204" pitchFamily="34" charset="0"/>
                <a:cs typeface="Arial" panose="020B0604020202020204" pitchFamily="34" charset="0"/>
              </a:rPr>
              <a:t>I </a:t>
            </a:r>
            <a:r>
              <a:rPr lang="en-GB" b="1" u="sng" dirty="0">
                <a:solidFill>
                  <a:srgbClr val="FF0000"/>
                </a:solidFill>
                <a:latin typeface="Arial" panose="020B0604020202020204" pitchFamily="34" charset="0"/>
                <a:cs typeface="Arial" panose="020B0604020202020204" pitchFamily="34" charset="0"/>
              </a:rPr>
              <a:t>didn’t</a:t>
            </a:r>
            <a:r>
              <a:rPr lang="en-GB" b="1" dirty="0">
                <a:solidFill>
                  <a:srgbClr val="00417C"/>
                </a:solidFill>
                <a:latin typeface="Arial" panose="020B0604020202020204" pitchFamily="34" charset="0"/>
                <a:cs typeface="Arial" panose="020B0604020202020204" pitchFamily="34" charset="0"/>
              </a:rPr>
              <a:t> say he stole the money.</a:t>
            </a:r>
            <a:endParaRPr kumimoji="0" lang="en-US" b="0" i="0"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00662E-39D9-4C68-A044-0AB83C589235}"/>
              </a:ext>
            </a:extLst>
          </p:cNvPr>
          <p:cNvSpPr txBox="1"/>
          <p:nvPr/>
        </p:nvSpPr>
        <p:spPr>
          <a:xfrm>
            <a:off x="3684893" y="4068118"/>
            <a:ext cx="3889613" cy="369332"/>
          </a:xfrm>
          <a:prstGeom prst="rect">
            <a:avLst/>
          </a:prstGeom>
          <a:noFill/>
          <a:ln>
            <a:noFill/>
          </a:ln>
        </p:spPr>
        <p:txBody>
          <a:bodyPr wrap="square">
            <a:spAutoFit/>
          </a:bodyPr>
          <a:lstStyle/>
          <a:p>
            <a:pPr marL="114300">
              <a:buClr>
                <a:schemeClr val="tx1"/>
              </a:buClr>
            </a:pPr>
            <a:r>
              <a:rPr lang="en-GB" b="1" dirty="0">
                <a:solidFill>
                  <a:srgbClr val="00417C"/>
                </a:solidFill>
                <a:latin typeface="Arial" panose="020B0604020202020204" pitchFamily="34" charset="0"/>
                <a:cs typeface="Arial" panose="020B0604020202020204" pitchFamily="34" charset="0"/>
              </a:rPr>
              <a:t>I didn’t </a:t>
            </a:r>
            <a:r>
              <a:rPr lang="en-GB" b="1" u="sng" dirty="0">
                <a:solidFill>
                  <a:srgbClr val="FF0000"/>
                </a:solidFill>
                <a:latin typeface="Arial" panose="020B0604020202020204" pitchFamily="34" charset="0"/>
                <a:cs typeface="Arial" panose="020B0604020202020204" pitchFamily="34" charset="0"/>
              </a:rPr>
              <a:t>say</a:t>
            </a:r>
            <a:r>
              <a:rPr lang="en-GB" b="1" dirty="0">
                <a:solidFill>
                  <a:srgbClr val="00417C"/>
                </a:solidFill>
                <a:latin typeface="Arial" panose="020B0604020202020204" pitchFamily="34" charset="0"/>
                <a:cs typeface="Arial" panose="020B0604020202020204" pitchFamily="34" charset="0"/>
              </a:rPr>
              <a:t> he stole the money.</a:t>
            </a:r>
            <a:endParaRPr kumimoji="0" lang="en-US" b="0" i="0"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6D70138-E72F-6C03-9FD9-2BEF4397BE79}"/>
              </a:ext>
            </a:extLst>
          </p:cNvPr>
          <p:cNvSpPr txBox="1"/>
          <p:nvPr/>
        </p:nvSpPr>
        <p:spPr>
          <a:xfrm>
            <a:off x="3684894" y="4437450"/>
            <a:ext cx="3889613" cy="369332"/>
          </a:xfrm>
          <a:prstGeom prst="rect">
            <a:avLst/>
          </a:prstGeom>
          <a:noFill/>
          <a:ln>
            <a:noFill/>
          </a:ln>
        </p:spPr>
        <p:txBody>
          <a:bodyPr wrap="square">
            <a:spAutoFit/>
          </a:bodyPr>
          <a:lstStyle/>
          <a:p>
            <a:pPr marL="114300">
              <a:buClr>
                <a:schemeClr val="tx1"/>
              </a:buClr>
            </a:pPr>
            <a:r>
              <a:rPr lang="en-GB" b="1" dirty="0">
                <a:solidFill>
                  <a:srgbClr val="00417C"/>
                </a:solidFill>
                <a:latin typeface="Arial" panose="020B0604020202020204" pitchFamily="34" charset="0"/>
                <a:cs typeface="Arial" panose="020B0604020202020204" pitchFamily="34" charset="0"/>
              </a:rPr>
              <a:t>I didn’t say </a:t>
            </a:r>
            <a:r>
              <a:rPr lang="en-GB" b="1" u="sng" dirty="0">
                <a:solidFill>
                  <a:srgbClr val="FF0000"/>
                </a:solidFill>
                <a:latin typeface="Arial" panose="020B0604020202020204" pitchFamily="34" charset="0"/>
                <a:cs typeface="Arial" panose="020B0604020202020204" pitchFamily="34" charset="0"/>
              </a:rPr>
              <a:t>he</a:t>
            </a:r>
            <a:r>
              <a:rPr lang="en-GB" b="1" dirty="0">
                <a:solidFill>
                  <a:srgbClr val="00417C"/>
                </a:solidFill>
                <a:latin typeface="Arial" panose="020B0604020202020204" pitchFamily="34" charset="0"/>
                <a:cs typeface="Arial" panose="020B0604020202020204" pitchFamily="34" charset="0"/>
              </a:rPr>
              <a:t> stole the money.</a:t>
            </a:r>
            <a:endParaRPr kumimoji="0" lang="en-US" b="0" i="0"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A31A2-8F39-2E00-F18B-23AA0AFECAE3}"/>
              </a:ext>
            </a:extLst>
          </p:cNvPr>
          <p:cNvSpPr txBox="1"/>
          <p:nvPr/>
        </p:nvSpPr>
        <p:spPr>
          <a:xfrm>
            <a:off x="3684893" y="4806782"/>
            <a:ext cx="3889613" cy="369332"/>
          </a:xfrm>
          <a:prstGeom prst="rect">
            <a:avLst/>
          </a:prstGeom>
          <a:noFill/>
          <a:ln>
            <a:noFill/>
          </a:ln>
        </p:spPr>
        <p:txBody>
          <a:bodyPr wrap="square">
            <a:spAutoFit/>
          </a:bodyPr>
          <a:lstStyle/>
          <a:p>
            <a:pPr marL="114300">
              <a:buClr>
                <a:schemeClr val="tx1"/>
              </a:buClr>
            </a:pPr>
            <a:r>
              <a:rPr lang="en-GB" b="1" dirty="0">
                <a:solidFill>
                  <a:srgbClr val="00417C"/>
                </a:solidFill>
                <a:latin typeface="Arial" panose="020B0604020202020204" pitchFamily="34" charset="0"/>
                <a:cs typeface="Arial" panose="020B0604020202020204" pitchFamily="34" charset="0"/>
              </a:rPr>
              <a:t>I didn’t say he </a:t>
            </a:r>
            <a:r>
              <a:rPr lang="en-GB" b="1" u="sng" dirty="0">
                <a:solidFill>
                  <a:srgbClr val="FF0000"/>
                </a:solidFill>
                <a:latin typeface="Arial" panose="020B0604020202020204" pitchFamily="34" charset="0"/>
                <a:cs typeface="Arial" panose="020B0604020202020204" pitchFamily="34" charset="0"/>
              </a:rPr>
              <a:t>stole</a:t>
            </a:r>
            <a:r>
              <a:rPr lang="en-GB" b="1" dirty="0">
                <a:solidFill>
                  <a:srgbClr val="00417C"/>
                </a:solidFill>
                <a:latin typeface="Arial" panose="020B0604020202020204" pitchFamily="34" charset="0"/>
                <a:cs typeface="Arial" panose="020B0604020202020204" pitchFamily="34" charset="0"/>
              </a:rPr>
              <a:t> the money.</a:t>
            </a:r>
            <a:endParaRPr kumimoji="0" lang="en-US" b="0" i="0"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00B20F2-5E14-B1AB-4C06-19D0FF5E5F1D}"/>
              </a:ext>
            </a:extLst>
          </p:cNvPr>
          <p:cNvSpPr txBox="1"/>
          <p:nvPr/>
        </p:nvSpPr>
        <p:spPr>
          <a:xfrm>
            <a:off x="3684893" y="5176114"/>
            <a:ext cx="3889613" cy="369332"/>
          </a:xfrm>
          <a:prstGeom prst="rect">
            <a:avLst/>
          </a:prstGeom>
          <a:noFill/>
          <a:ln>
            <a:noFill/>
          </a:ln>
        </p:spPr>
        <p:txBody>
          <a:bodyPr wrap="square">
            <a:spAutoFit/>
          </a:bodyPr>
          <a:lstStyle/>
          <a:p>
            <a:pPr marL="114300">
              <a:buClr>
                <a:schemeClr val="tx1"/>
              </a:buClr>
            </a:pPr>
            <a:r>
              <a:rPr lang="en-GB" b="1" dirty="0">
                <a:solidFill>
                  <a:srgbClr val="00417C"/>
                </a:solidFill>
                <a:latin typeface="Arial" panose="020B0604020202020204" pitchFamily="34" charset="0"/>
                <a:cs typeface="Arial" panose="020B0604020202020204" pitchFamily="34" charset="0"/>
              </a:rPr>
              <a:t>I didn’t say he stole</a:t>
            </a:r>
            <a:r>
              <a:rPr lang="en-GB" b="1" dirty="0">
                <a:solidFill>
                  <a:srgbClr val="FF0000"/>
                </a:solidFill>
                <a:latin typeface="Arial" panose="020B0604020202020204" pitchFamily="34" charset="0"/>
                <a:cs typeface="Arial" panose="020B0604020202020204" pitchFamily="34" charset="0"/>
              </a:rPr>
              <a:t> </a:t>
            </a:r>
            <a:r>
              <a:rPr lang="en-GB" b="1" u="sng" dirty="0">
                <a:solidFill>
                  <a:srgbClr val="FF0000"/>
                </a:solidFill>
                <a:latin typeface="Arial" panose="020B0604020202020204" pitchFamily="34" charset="0"/>
                <a:cs typeface="Arial" panose="020B0604020202020204" pitchFamily="34" charset="0"/>
              </a:rPr>
              <a:t>the</a:t>
            </a:r>
            <a:r>
              <a:rPr lang="en-GB" b="1" dirty="0">
                <a:solidFill>
                  <a:srgbClr val="FF0000"/>
                </a:solidFill>
                <a:latin typeface="Arial" panose="020B0604020202020204" pitchFamily="34" charset="0"/>
                <a:cs typeface="Arial" panose="020B0604020202020204" pitchFamily="34" charset="0"/>
              </a:rPr>
              <a:t> </a:t>
            </a:r>
            <a:r>
              <a:rPr lang="en-GB" b="1" dirty="0">
                <a:solidFill>
                  <a:srgbClr val="00417C"/>
                </a:solidFill>
                <a:latin typeface="Arial" panose="020B0604020202020204" pitchFamily="34" charset="0"/>
                <a:cs typeface="Arial" panose="020B0604020202020204" pitchFamily="34" charset="0"/>
              </a:rPr>
              <a:t>money.</a:t>
            </a:r>
            <a:endParaRPr kumimoji="0" lang="en-US" b="0" i="0"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347B5BA-D0AE-359B-506F-1F67276F694A}"/>
              </a:ext>
            </a:extLst>
          </p:cNvPr>
          <p:cNvSpPr txBox="1"/>
          <p:nvPr/>
        </p:nvSpPr>
        <p:spPr>
          <a:xfrm>
            <a:off x="3684892" y="5545446"/>
            <a:ext cx="3889613" cy="369332"/>
          </a:xfrm>
          <a:prstGeom prst="rect">
            <a:avLst/>
          </a:prstGeom>
          <a:noFill/>
          <a:ln>
            <a:noFill/>
          </a:ln>
        </p:spPr>
        <p:txBody>
          <a:bodyPr wrap="square">
            <a:spAutoFit/>
          </a:bodyPr>
          <a:lstStyle/>
          <a:p>
            <a:pPr marL="114300">
              <a:buClr>
                <a:schemeClr val="tx1"/>
              </a:buClr>
            </a:pPr>
            <a:r>
              <a:rPr lang="en-GB" b="1" dirty="0">
                <a:solidFill>
                  <a:srgbClr val="00417C"/>
                </a:solidFill>
                <a:latin typeface="Arial" panose="020B0604020202020204" pitchFamily="34" charset="0"/>
                <a:cs typeface="Arial" panose="020B0604020202020204" pitchFamily="34" charset="0"/>
              </a:rPr>
              <a:t>I didn’t say he stole the </a:t>
            </a:r>
            <a:r>
              <a:rPr lang="en-GB" b="1" u="sng" dirty="0">
                <a:solidFill>
                  <a:srgbClr val="FF0000"/>
                </a:solidFill>
                <a:latin typeface="Arial" panose="020B0604020202020204" pitchFamily="34" charset="0"/>
                <a:cs typeface="Arial" panose="020B0604020202020204" pitchFamily="34" charset="0"/>
              </a:rPr>
              <a:t>money.</a:t>
            </a:r>
            <a:endParaRPr kumimoji="0" lang="en-US" b="0" i="0" u="sng" strike="noStrike" kern="100" cap="none" spc="0" normalizeH="0" baseline="0" noProof="0" dirty="0">
              <a:ln>
                <a:noFill/>
              </a:ln>
              <a:solidFill>
                <a:srgbClr val="FF0000"/>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90A7A35-FE24-E0EF-3379-955A8C8313AA}"/>
              </a:ext>
            </a:extLst>
          </p:cNvPr>
          <p:cNvSpPr txBox="1"/>
          <p:nvPr/>
        </p:nvSpPr>
        <p:spPr>
          <a:xfrm>
            <a:off x="1664043" y="2590790"/>
            <a:ext cx="9564130" cy="369332"/>
          </a:xfrm>
          <a:prstGeom prst="rect">
            <a:avLst/>
          </a:prstGeom>
          <a:noFill/>
          <a:ln>
            <a:noFill/>
          </a:ln>
        </p:spPr>
        <p:txBody>
          <a:bodyPr wrap="square">
            <a:spAutoFit/>
          </a:bodyPr>
          <a:lstStyle/>
          <a:p>
            <a:pPr marL="114300">
              <a:buClr>
                <a:schemeClr val="tx1"/>
              </a:buClr>
            </a:pPr>
            <a:r>
              <a:rPr lang="en-GB" b="1">
                <a:solidFill>
                  <a:srgbClr val="00417C"/>
                </a:solidFill>
                <a:latin typeface="Arial" panose="020B0604020202020204" pitchFamily="34" charset="0"/>
                <a:cs typeface="Arial" panose="020B0604020202020204" pitchFamily="34" charset="0"/>
              </a:rPr>
              <a:t>How many different meanings can this sentence have, without changing anything?</a:t>
            </a:r>
            <a:endParaRPr kumimoji="0" lang="en-US" b="0" i="0"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57824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5" grpId="0"/>
      <p:bldP spid="6" grpId="0"/>
      <p:bldP spid="7" grpId="0"/>
      <p:bldP spid="8" grpId="0"/>
      <p:bldP spid="9" grpId="0"/>
      <p:bldP spid="11"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479F2-4C90-8463-DF15-9C1F2BB9144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39A592F-3BF0-88E1-AE50-BE7AFA1F0BD5}"/>
              </a:ext>
            </a:extLst>
          </p:cNvPr>
          <p:cNvSpPr txBox="1"/>
          <p:nvPr/>
        </p:nvSpPr>
        <p:spPr>
          <a:xfrm>
            <a:off x="526943" y="1270801"/>
            <a:ext cx="6564079" cy="429021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Telephone Etiquette — Making Voice Count</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Answer promptly and professionally</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Smile while speaking — it reflects in your voice!</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Speak clearly and at a moderate pace</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Listen actively — no multitasking</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Avoid interrupting; use verbal nods like “I understand,” “Yes,” etc.</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Always confirm understanding before ending the call</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4099" name="Picture 3" descr="Telephone Etiquette">
            <a:extLst>
              <a:ext uri="{FF2B5EF4-FFF2-40B4-BE49-F238E27FC236}">
                <a16:creationId xmlns:a16="http://schemas.microsoft.com/office/drawing/2014/main" id="{AA949D1C-8F56-846C-E2BA-DDE9AFE6D4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00"/>
          <a:stretch/>
        </p:blipFill>
        <p:spPr bwMode="auto">
          <a:xfrm>
            <a:off x="6507481" y="-1"/>
            <a:ext cx="5684520" cy="656407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FA33D06-D15E-740B-8C19-98958487A34A}"/>
              </a:ext>
            </a:extLst>
          </p:cNvPr>
          <p:cNvSpPr txBox="1">
            <a:spLocks/>
          </p:cNvSpPr>
          <p:nvPr/>
        </p:nvSpPr>
        <p:spPr bwMode="gray">
          <a:xfrm>
            <a:off x="526944" y="316696"/>
            <a:ext cx="801655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dirty="0">
                <a:solidFill>
                  <a:srgbClr val="005BAA"/>
                </a:solidFill>
                <a:latin typeface="Arial (Headings)"/>
                <a:cs typeface="Calibri"/>
              </a:rPr>
              <a:t>MASTERING VERBAL COMMUNICATION </a:t>
            </a:r>
          </a:p>
          <a:p>
            <a:pPr lvl="0" defTabSz="913526">
              <a:tabLst>
                <a:tab pos="275353" algn="l"/>
              </a:tabLst>
              <a:defRPr/>
            </a:pPr>
            <a:r>
              <a:rPr lang="en-US" sz="1800" kern="0" dirty="0">
                <a:solidFill>
                  <a:srgbClr val="005BAA"/>
                </a:solidFill>
                <a:latin typeface="Arial (Headings)"/>
                <a:cs typeface="Calibri"/>
              </a:rPr>
              <a:t>THE POWER OF TONE</a:t>
            </a:r>
          </a:p>
        </p:txBody>
      </p:sp>
    </p:spTree>
    <p:custDataLst>
      <p:tags r:id="rId1"/>
    </p:custDataLst>
    <p:extLst>
      <p:ext uri="{BB962C8B-B14F-4D97-AF65-F5344CB8AC3E}">
        <p14:creationId xmlns:p14="http://schemas.microsoft.com/office/powerpoint/2010/main" val="331947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65077-551A-2571-2E4E-5B79F34883D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A89411-BC7D-FBEA-0EC9-369BB605476B}"/>
              </a:ext>
            </a:extLst>
          </p:cNvPr>
          <p:cNvPicPr>
            <a:picLocks noChangeAspect="1"/>
          </p:cNvPicPr>
          <p:nvPr/>
        </p:nvPicPr>
        <p:blipFill>
          <a:blip r:embed="rId4"/>
          <a:stretch>
            <a:fillRect/>
          </a:stretch>
        </p:blipFill>
        <p:spPr>
          <a:xfrm>
            <a:off x="0" y="-2284"/>
            <a:ext cx="12192000" cy="6858000"/>
          </a:xfrm>
          <a:prstGeom prst="rect">
            <a:avLst/>
          </a:prstGeom>
        </p:spPr>
      </p:pic>
      <p:sp>
        <p:nvSpPr>
          <p:cNvPr id="8" name="Rectangle 7">
            <a:extLst>
              <a:ext uri="{FF2B5EF4-FFF2-40B4-BE49-F238E27FC236}">
                <a16:creationId xmlns:a16="http://schemas.microsoft.com/office/drawing/2014/main" id="{E5760A71-53CD-8B63-81FF-129946869453}"/>
              </a:ext>
            </a:extLst>
          </p:cNvPr>
          <p:cNvSpPr/>
          <p:nvPr/>
        </p:nvSpPr>
        <p:spPr>
          <a:xfrm>
            <a:off x="2024391" y="1279890"/>
            <a:ext cx="45719" cy="4663238"/>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D5ED9BB-1330-99EC-308B-04B59D7D937D}"/>
              </a:ext>
            </a:extLst>
          </p:cNvPr>
          <p:cNvSpPr txBox="1">
            <a:spLocks/>
          </p:cNvSpPr>
          <p:nvPr/>
        </p:nvSpPr>
        <p:spPr bwMode="auto">
          <a:xfrm>
            <a:off x="418599" y="270769"/>
            <a:ext cx="11550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a:solidFill>
                  <a:prstClr val="white"/>
                </a:solidFill>
                <a:latin typeface="Arial (Headings)"/>
              </a:rPr>
              <a:t>YOUR SALES GROWTH JOURNEY – NEXT STEPS...</a:t>
            </a:r>
            <a:endParaRPr kumimoji="0" lang="en-US" sz="3600" b="1" i="0" u="none" strike="noStrike" kern="0" cap="none" spc="0" normalizeH="0" baseline="0" noProof="0">
              <a:ln>
                <a:noFill/>
              </a:ln>
              <a:solidFill>
                <a:prstClr val="white"/>
              </a:solidFill>
              <a:effectLst/>
              <a:uLnTx/>
              <a:uFillTx/>
              <a:latin typeface="Arial (Headings)"/>
              <a:ea typeface="+mj-ea"/>
              <a:cs typeface="+mj-cs"/>
            </a:endParaRPr>
          </a:p>
        </p:txBody>
      </p:sp>
      <p:sp>
        <p:nvSpPr>
          <p:cNvPr id="10" name="TextBox 9">
            <a:extLst>
              <a:ext uri="{FF2B5EF4-FFF2-40B4-BE49-F238E27FC236}">
                <a16:creationId xmlns:a16="http://schemas.microsoft.com/office/drawing/2014/main" id="{F03F6578-8C03-FDA2-AF7A-A377EC54F60C}"/>
              </a:ext>
            </a:extLst>
          </p:cNvPr>
          <p:cNvSpPr txBox="1"/>
          <p:nvPr/>
        </p:nvSpPr>
        <p:spPr>
          <a:xfrm>
            <a:off x="2352012" y="930126"/>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First Gear - Sales Induction &amp; Probation</a:t>
            </a:r>
          </a:p>
        </p:txBody>
      </p:sp>
      <p:sp>
        <p:nvSpPr>
          <p:cNvPr id="2" name="Flowchart: Connector 1">
            <a:extLst>
              <a:ext uri="{FF2B5EF4-FFF2-40B4-BE49-F238E27FC236}">
                <a16:creationId xmlns:a16="http://schemas.microsoft.com/office/drawing/2014/main" id="{3EFC245E-3C72-97A2-F86E-FF5410A14489}"/>
              </a:ext>
            </a:extLst>
          </p:cNvPr>
          <p:cNvSpPr/>
          <p:nvPr/>
        </p:nvSpPr>
        <p:spPr>
          <a:xfrm>
            <a:off x="1898687" y="1177948"/>
            <a:ext cx="276577" cy="23706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835CB37F-E5EA-51AB-64FE-3DC7B4A93D34}"/>
              </a:ext>
            </a:extLst>
          </p:cNvPr>
          <p:cNvSpPr/>
          <p:nvPr/>
        </p:nvSpPr>
        <p:spPr>
          <a:xfrm>
            <a:off x="1869490" y="178415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A906ACA2-E270-7BF0-3809-202D7A0882FF}"/>
              </a:ext>
            </a:extLst>
          </p:cNvPr>
          <p:cNvSpPr/>
          <p:nvPr/>
        </p:nvSpPr>
        <p:spPr>
          <a:xfrm>
            <a:off x="1857917" y="243733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27364B6B-6CC3-45FD-AB40-8E2CC07CC3BC}"/>
              </a:ext>
            </a:extLst>
          </p:cNvPr>
          <p:cNvSpPr/>
          <p:nvPr/>
        </p:nvSpPr>
        <p:spPr>
          <a:xfrm>
            <a:off x="1857457" y="480274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358BED06-310A-216F-1408-B1B074EDD8A8}"/>
              </a:ext>
            </a:extLst>
          </p:cNvPr>
          <p:cNvSpPr/>
          <p:nvPr/>
        </p:nvSpPr>
        <p:spPr>
          <a:xfrm>
            <a:off x="1779431" y="5652149"/>
            <a:ext cx="540261" cy="48579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9E7088E-2F8A-2C54-D1B3-FFAE3A1AD56F}"/>
              </a:ext>
            </a:extLst>
          </p:cNvPr>
          <p:cNvSpPr txBox="1"/>
          <p:nvPr/>
        </p:nvSpPr>
        <p:spPr>
          <a:xfrm>
            <a:off x="2391482" y="22164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3 &amp; 4</a:t>
            </a:r>
          </a:p>
        </p:txBody>
      </p:sp>
      <p:sp>
        <p:nvSpPr>
          <p:cNvPr id="12" name="TextBox 11">
            <a:extLst>
              <a:ext uri="{FF2B5EF4-FFF2-40B4-BE49-F238E27FC236}">
                <a16:creationId xmlns:a16="http://schemas.microsoft.com/office/drawing/2014/main" id="{12D7DB9F-7A71-7BFD-B3F8-9AD73EDBD974}"/>
              </a:ext>
            </a:extLst>
          </p:cNvPr>
          <p:cNvSpPr txBox="1"/>
          <p:nvPr/>
        </p:nvSpPr>
        <p:spPr>
          <a:xfrm>
            <a:off x="2388060" y="4536085"/>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Assessment (In-Branch)</a:t>
            </a:r>
          </a:p>
        </p:txBody>
      </p:sp>
      <p:sp>
        <p:nvSpPr>
          <p:cNvPr id="13" name="TextBox 12">
            <a:extLst>
              <a:ext uri="{FF2B5EF4-FFF2-40B4-BE49-F238E27FC236}">
                <a16:creationId xmlns:a16="http://schemas.microsoft.com/office/drawing/2014/main" id="{D7582955-F313-FA6E-BDC4-501913676D57}"/>
              </a:ext>
            </a:extLst>
          </p:cNvPr>
          <p:cNvSpPr txBox="1"/>
          <p:nvPr/>
        </p:nvSpPr>
        <p:spPr>
          <a:xfrm>
            <a:off x="2455670" y="5480701"/>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Awards Ceremony</a:t>
            </a:r>
          </a:p>
        </p:txBody>
      </p:sp>
      <p:sp>
        <p:nvSpPr>
          <p:cNvPr id="14" name="TextBox 13">
            <a:extLst>
              <a:ext uri="{FF2B5EF4-FFF2-40B4-BE49-F238E27FC236}">
                <a16:creationId xmlns:a16="http://schemas.microsoft.com/office/drawing/2014/main" id="{42A66670-9B31-8B33-F519-F11A5BC943A9}"/>
              </a:ext>
            </a:extLst>
          </p:cNvPr>
          <p:cNvSpPr txBox="1"/>
          <p:nvPr/>
        </p:nvSpPr>
        <p:spPr>
          <a:xfrm>
            <a:off x="2352012" y="1533015"/>
            <a:ext cx="4142918"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1 &amp; 2</a:t>
            </a:r>
          </a:p>
        </p:txBody>
      </p:sp>
      <p:pic>
        <p:nvPicPr>
          <p:cNvPr id="15" name="Graphic 14" descr="Badge Tick with solid fill">
            <a:extLst>
              <a:ext uri="{FF2B5EF4-FFF2-40B4-BE49-F238E27FC236}">
                <a16:creationId xmlns:a16="http://schemas.microsoft.com/office/drawing/2014/main" id="{A16AD1A9-27CF-D3FE-B84B-2372FA1299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1079648"/>
            <a:ext cx="485978" cy="485978"/>
          </a:xfrm>
          <a:prstGeom prst="rect">
            <a:avLst/>
          </a:prstGeom>
        </p:spPr>
      </p:pic>
      <p:sp>
        <p:nvSpPr>
          <p:cNvPr id="16" name="TextBox 15">
            <a:extLst>
              <a:ext uri="{FF2B5EF4-FFF2-40B4-BE49-F238E27FC236}">
                <a16:creationId xmlns:a16="http://schemas.microsoft.com/office/drawing/2014/main" id="{4395E26E-CD39-8821-A64A-05B9934A835C}"/>
              </a:ext>
            </a:extLst>
          </p:cNvPr>
          <p:cNvSpPr txBox="1"/>
          <p:nvPr/>
        </p:nvSpPr>
        <p:spPr>
          <a:xfrm>
            <a:off x="2403055" y="2999097"/>
            <a:ext cx="7487975" cy="612412"/>
          </a:xfrm>
          <a:prstGeom prst="rect">
            <a:avLst/>
          </a:prstGeom>
          <a:noFill/>
        </p:spPr>
        <p:txBody>
          <a:bodyPr wrap="square" lIns="91440" tIns="45720" rIns="91440" bIns="45720" rtlCol="0" anchor="t">
            <a:spAutoFit/>
          </a:bodyPr>
          <a:lstStyle/>
          <a:p>
            <a:pPr>
              <a:lnSpc>
                <a:spcPct val="200000"/>
              </a:lnSpc>
              <a:defRPr/>
            </a:pPr>
            <a:r>
              <a:rPr lang="en-US" sz="2000" dirty="0">
                <a:solidFill>
                  <a:prstClr val="white"/>
                </a:solidFill>
                <a:latin typeface="Arial (Headings)"/>
              </a:rPr>
              <a:t>IMI Sales Process Module 5 (Half day)</a:t>
            </a:r>
          </a:p>
        </p:txBody>
      </p:sp>
      <p:sp>
        <p:nvSpPr>
          <p:cNvPr id="17" name="Flowchart: Connector 16">
            <a:extLst>
              <a:ext uri="{FF2B5EF4-FFF2-40B4-BE49-F238E27FC236}">
                <a16:creationId xmlns:a16="http://schemas.microsoft.com/office/drawing/2014/main" id="{1A3A6DEB-5E22-B4EE-A0BC-8C2A586C2EED}"/>
              </a:ext>
            </a:extLst>
          </p:cNvPr>
          <p:cNvSpPr/>
          <p:nvPr/>
        </p:nvSpPr>
        <p:spPr>
          <a:xfrm>
            <a:off x="1869490" y="3229628"/>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13969CCC-4A78-58F1-7884-456A10C92AC9}"/>
              </a:ext>
            </a:extLst>
          </p:cNvPr>
          <p:cNvSpPr/>
          <p:nvPr/>
        </p:nvSpPr>
        <p:spPr>
          <a:xfrm>
            <a:off x="1869490" y="404990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6F81120-0AFD-EA50-A509-E8B2EC96D0BA}"/>
              </a:ext>
            </a:extLst>
          </p:cNvPr>
          <p:cNvSpPr txBox="1"/>
          <p:nvPr/>
        </p:nvSpPr>
        <p:spPr>
          <a:xfrm>
            <a:off x="2391481" y="37677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Advanced Customer Communications </a:t>
            </a:r>
          </a:p>
        </p:txBody>
      </p:sp>
      <p:sp>
        <p:nvSpPr>
          <p:cNvPr id="23" name="Right Brace 22">
            <a:extLst>
              <a:ext uri="{FF2B5EF4-FFF2-40B4-BE49-F238E27FC236}">
                <a16:creationId xmlns:a16="http://schemas.microsoft.com/office/drawing/2014/main" id="{BF3166A7-4415-106F-7F9B-C229C17FAC43}"/>
              </a:ext>
            </a:extLst>
          </p:cNvPr>
          <p:cNvSpPr/>
          <p:nvPr/>
        </p:nvSpPr>
        <p:spPr>
          <a:xfrm>
            <a:off x="8388335" y="1338201"/>
            <a:ext cx="652923" cy="4863795"/>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313F8F9E-921E-2786-DC37-689C4E9F602D}"/>
              </a:ext>
            </a:extLst>
          </p:cNvPr>
          <p:cNvSpPr txBox="1"/>
          <p:nvPr/>
        </p:nvSpPr>
        <p:spPr>
          <a:xfrm>
            <a:off x="9098649" y="2617735"/>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Product eLearning</a:t>
            </a:r>
          </a:p>
        </p:txBody>
      </p:sp>
      <p:sp>
        <p:nvSpPr>
          <p:cNvPr id="25" name="TextBox 24">
            <a:extLst>
              <a:ext uri="{FF2B5EF4-FFF2-40B4-BE49-F238E27FC236}">
                <a16:creationId xmlns:a16="http://schemas.microsoft.com/office/drawing/2014/main" id="{73A33DAA-9474-AEE8-8649-1857C1AB9BCA}"/>
              </a:ext>
            </a:extLst>
          </p:cNvPr>
          <p:cNvSpPr txBox="1"/>
          <p:nvPr/>
        </p:nvSpPr>
        <p:spPr>
          <a:xfrm>
            <a:off x="9086921" y="3321648"/>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On the job training</a:t>
            </a:r>
          </a:p>
        </p:txBody>
      </p:sp>
      <p:sp>
        <p:nvSpPr>
          <p:cNvPr id="26" name="TextBox 25">
            <a:extLst>
              <a:ext uri="{FF2B5EF4-FFF2-40B4-BE49-F238E27FC236}">
                <a16:creationId xmlns:a16="http://schemas.microsoft.com/office/drawing/2014/main" id="{743C8284-8924-098B-5D3F-768265A339B5}"/>
              </a:ext>
            </a:extLst>
          </p:cNvPr>
          <p:cNvSpPr txBox="1"/>
          <p:nvPr/>
        </p:nvSpPr>
        <p:spPr>
          <a:xfrm>
            <a:off x="9086921" y="4025561"/>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Coaching 1-2-1’s</a:t>
            </a:r>
          </a:p>
        </p:txBody>
      </p:sp>
      <p:sp>
        <p:nvSpPr>
          <p:cNvPr id="18" name="Flowchart: Connector 17">
            <a:extLst>
              <a:ext uri="{FF2B5EF4-FFF2-40B4-BE49-F238E27FC236}">
                <a16:creationId xmlns:a16="http://schemas.microsoft.com/office/drawing/2014/main" id="{4E26D905-3AEF-22AF-CDA8-3971F7C5DD2C}"/>
              </a:ext>
            </a:extLst>
          </p:cNvPr>
          <p:cNvSpPr/>
          <p:nvPr/>
        </p:nvSpPr>
        <p:spPr>
          <a:xfrm>
            <a:off x="1845091" y="1161922"/>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Badge Tick with solid fill">
            <a:extLst>
              <a:ext uri="{FF2B5EF4-FFF2-40B4-BE49-F238E27FC236}">
                <a16:creationId xmlns:a16="http://schemas.microsoft.com/office/drawing/2014/main" id="{F6E52871-8C85-342D-1C84-A855E84A7E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1701879"/>
            <a:ext cx="485978" cy="485978"/>
          </a:xfrm>
          <a:prstGeom prst="rect">
            <a:avLst/>
          </a:prstGeom>
        </p:spPr>
      </p:pic>
      <p:pic>
        <p:nvPicPr>
          <p:cNvPr id="20" name="Graphic 19" descr="Badge Tick with solid fill">
            <a:extLst>
              <a:ext uri="{FF2B5EF4-FFF2-40B4-BE49-F238E27FC236}">
                <a16:creationId xmlns:a16="http://schemas.microsoft.com/office/drawing/2014/main" id="{53E9877F-0BF7-221E-83C2-36D11BC5E8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2431975"/>
            <a:ext cx="485978" cy="485978"/>
          </a:xfrm>
          <a:prstGeom prst="rect">
            <a:avLst/>
          </a:prstGeom>
        </p:spPr>
      </p:pic>
      <p:pic>
        <p:nvPicPr>
          <p:cNvPr id="27" name="Graphic 26" descr="Badge Tick with solid fill">
            <a:extLst>
              <a:ext uri="{FF2B5EF4-FFF2-40B4-BE49-F238E27FC236}">
                <a16:creationId xmlns:a16="http://schemas.microsoft.com/office/drawing/2014/main" id="{EBE7C3D0-D57F-35D3-28D0-C038FEC074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3160579"/>
            <a:ext cx="485978" cy="485978"/>
          </a:xfrm>
          <a:prstGeom prst="rect">
            <a:avLst/>
          </a:prstGeom>
        </p:spPr>
      </p:pic>
    </p:spTree>
    <p:custDataLst>
      <p:tags r:id="rId1"/>
    </p:custDataLst>
    <p:extLst>
      <p:ext uri="{BB962C8B-B14F-4D97-AF65-F5344CB8AC3E}">
        <p14:creationId xmlns:p14="http://schemas.microsoft.com/office/powerpoint/2010/main" val="263648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45527-21F5-88BC-EC82-2547AEB5A46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6BABED0-032B-8A82-2D0A-50E8469EA719}"/>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5" name="TextBox 4">
            <a:extLst>
              <a:ext uri="{FF2B5EF4-FFF2-40B4-BE49-F238E27FC236}">
                <a16:creationId xmlns:a16="http://schemas.microsoft.com/office/drawing/2014/main" id="{ABA0D305-B53C-7436-DAFF-812B015F02F2}"/>
              </a:ext>
            </a:extLst>
          </p:cNvPr>
          <p:cNvSpPr txBox="1"/>
          <p:nvPr/>
        </p:nvSpPr>
        <p:spPr>
          <a:xfrm>
            <a:off x="526943" y="1270801"/>
            <a:ext cx="6209137" cy="383322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Body Language</a:t>
            </a:r>
          </a:p>
          <a:p>
            <a:pPr marL="285750" indent="-285750">
              <a:lnSpc>
                <a:spcPct val="250000"/>
              </a:lnSpc>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Eye contact, posture, gestures</a:t>
            </a:r>
          </a:p>
          <a:p>
            <a:pPr marL="285750" indent="-285750">
              <a:lnSpc>
                <a:spcPct val="250000"/>
              </a:lnSpc>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Facial expressions and micro expressions</a:t>
            </a:r>
          </a:p>
          <a:p>
            <a:pPr marL="285750" indent="-285750">
              <a:lnSpc>
                <a:spcPct val="250000"/>
              </a:lnSpc>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Personal space &amp; cultural sensitivity</a:t>
            </a:r>
          </a:p>
          <a:p>
            <a:pPr marL="285750" indent="-285750">
              <a:lnSpc>
                <a:spcPct val="250000"/>
              </a:lnSpc>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Non-verbal cues can support — or sabotage —  your message</a:t>
            </a:r>
          </a:p>
        </p:txBody>
      </p:sp>
      <p:pic>
        <p:nvPicPr>
          <p:cNvPr id="19458" name="Picture 2" descr="Convey Confidence as a Leader by Perfecting Your Body Language">
            <a:extLst>
              <a:ext uri="{FF2B5EF4-FFF2-40B4-BE49-F238E27FC236}">
                <a16:creationId xmlns:a16="http://schemas.microsoft.com/office/drawing/2014/main" id="{5BD55835-E4D5-7460-1514-91E9A5BFA8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53" r="30505"/>
          <a:stretch/>
        </p:blipFill>
        <p:spPr bwMode="auto">
          <a:xfrm>
            <a:off x="6583680" y="1"/>
            <a:ext cx="5608320" cy="65591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4181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282A7-7527-4C08-03E3-82D6099633B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65A540B-4341-FB75-64BD-8DA55FFC5D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406C60CC-BDE5-9D17-7C1B-308B989C4956}"/>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7" name="TextBox 6">
            <a:extLst>
              <a:ext uri="{FF2B5EF4-FFF2-40B4-BE49-F238E27FC236}">
                <a16:creationId xmlns:a16="http://schemas.microsoft.com/office/drawing/2014/main" id="{C2013794-EC72-00D5-F6D8-B10278D77AEA}"/>
              </a:ext>
            </a:extLst>
          </p:cNvPr>
          <p:cNvSpPr txBox="1"/>
          <p:nvPr/>
        </p:nvSpPr>
        <p:spPr>
          <a:xfrm>
            <a:off x="2943456" y="1254755"/>
            <a:ext cx="7848071" cy="681042"/>
          </a:xfrm>
          <a:prstGeom prst="rect">
            <a:avLst/>
          </a:prstGeom>
          <a:noFill/>
        </p:spPr>
        <p:txBody>
          <a:bodyPr wrap="square" lIns="90000" rIns="90000" rtlCol="0" anchor="ctr">
            <a:noAutofit/>
          </a:bodyPr>
          <a:lstStyle/>
          <a:p>
            <a:pPr lvl="0"/>
            <a:endParaRPr kumimoji="0" lang="en-US" sz="1800" b="0" i="0" u="none" strike="noStrike" kern="1200" cap="none" spc="0" normalizeH="0" baseline="0" noProof="0">
              <a:ln>
                <a:noFill/>
              </a:ln>
              <a:solidFill>
                <a:srgbClr val="00417C"/>
              </a:solidFill>
              <a:effectLst/>
              <a:uLnTx/>
              <a:uFillTx/>
              <a:latin typeface="Gotham Condensed Book" panose="02000606030000020004" pitchFamily="50" charset="0"/>
              <a:ea typeface="Open Sans Regular" charset="0"/>
              <a:cs typeface="Open Sans Regular" charset="0"/>
            </a:endParaRPr>
          </a:p>
        </p:txBody>
      </p:sp>
      <p:sp>
        <p:nvSpPr>
          <p:cNvPr id="32" name="TextBox 31">
            <a:extLst>
              <a:ext uri="{FF2B5EF4-FFF2-40B4-BE49-F238E27FC236}">
                <a16:creationId xmlns:a16="http://schemas.microsoft.com/office/drawing/2014/main" id="{F000464C-F95E-18B9-58C5-19C0B642D623}"/>
              </a:ext>
            </a:extLst>
          </p:cNvPr>
          <p:cNvSpPr txBox="1"/>
          <p:nvPr/>
        </p:nvSpPr>
        <p:spPr>
          <a:xfrm>
            <a:off x="1048653" y="1384802"/>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dirty="0">
                <a:solidFill>
                  <a:srgbClr val="00417C"/>
                </a:solidFill>
                <a:latin typeface="Gotham Condensed Medium" panose="02000606030000020004" pitchFamily="50" charset="0"/>
              </a:rPr>
              <a:t>Your Body Speaks First</a:t>
            </a:r>
          </a:p>
        </p:txBody>
      </p:sp>
      <p:sp>
        <p:nvSpPr>
          <p:cNvPr id="5" name="Rounded Rectangle 3">
            <a:extLst>
              <a:ext uri="{FF2B5EF4-FFF2-40B4-BE49-F238E27FC236}">
                <a16:creationId xmlns:a16="http://schemas.microsoft.com/office/drawing/2014/main" id="{D24FBE9B-8D88-C350-5CDF-8093AC23E108}"/>
              </a:ext>
            </a:extLst>
          </p:cNvPr>
          <p:cNvSpPr>
            <a:spLocks/>
          </p:cNvSpPr>
          <p:nvPr/>
        </p:nvSpPr>
        <p:spPr>
          <a:xfrm>
            <a:off x="668573" y="2213800"/>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54" name="Rounded Rectangle 3">
            <a:extLst>
              <a:ext uri="{FF2B5EF4-FFF2-40B4-BE49-F238E27FC236}">
                <a16:creationId xmlns:a16="http://schemas.microsoft.com/office/drawing/2014/main" id="{1A2CC44E-C872-DECC-89A8-B4AC58D068EE}"/>
              </a:ext>
            </a:extLst>
          </p:cNvPr>
          <p:cNvSpPr>
            <a:spLocks/>
          </p:cNvSpPr>
          <p:nvPr/>
        </p:nvSpPr>
        <p:spPr>
          <a:xfrm>
            <a:off x="668573" y="324396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60" name="Rounded Rectangle 3">
            <a:extLst>
              <a:ext uri="{FF2B5EF4-FFF2-40B4-BE49-F238E27FC236}">
                <a16:creationId xmlns:a16="http://schemas.microsoft.com/office/drawing/2014/main" id="{FAA84CC1-27C5-986F-517E-B85AE77B617D}"/>
              </a:ext>
            </a:extLst>
          </p:cNvPr>
          <p:cNvSpPr>
            <a:spLocks/>
          </p:cNvSpPr>
          <p:nvPr/>
        </p:nvSpPr>
        <p:spPr>
          <a:xfrm>
            <a:off x="668573" y="4287659"/>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pic>
        <p:nvPicPr>
          <p:cNvPr id="9" name="Graphic 8" descr="Badge 1 with solid fill">
            <a:extLst>
              <a:ext uri="{FF2B5EF4-FFF2-40B4-BE49-F238E27FC236}">
                <a16:creationId xmlns:a16="http://schemas.microsoft.com/office/drawing/2014/main" id="{2C130C5F-64F0-F3A9-8030-AF30BFFF40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pic>
        <p:nvPicPr>
          <p:cNvPr id="14" name="Graphic 13" descr="Badge with solid fill">
            <a:extLst>
              <a:ext uri="{FF2B5EF4-FFF2-40B4-BE49-F238E27FC236}">
                <a16:creationId xmlns:a16="http://schemas.microsoft.com/office/drawing/2014/main" id="{A899666B-5432-DF09-3CCA-19321F5B97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253" y="1951859"/>
            <a:ext cx="914400" cy="914400"/>
          </a:xfrm>
          <a:prstGeom prst="rect">
            <a:avLst/>
          </a:prstGeom>
        </p:spPr>
      </p:pic>
      <p:pic>
        <p:nvPicPr>
          <p:cNvPr id="16" name="Graphic 15" descr="Badge 3 with solid fill">
            <a:extLst>
              <a:ext uri="{FF2B5EF4-FFF2-40B4-BE49-F238E27FC236}">
                <a16:creationId xmlns:a16="http://schemas.microsoft.com/office/drawing/2014/main" id="{B3F46021-0A06-F585-298E-0991231B42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253" y="3016642"/>
            <a:ext cx="914400" cy="914400"/>
          </a:xfrm>
          <a:prstGeom prst="rect">
            <a:avLst/>
          </a:prstGeom>
        </p:spPr>
      </p:pic>
      <p:pic>
        <p:nvPicPr>
          <p:cNvPr id="20" name="Graphic 19" descr="Badge 4 with solid fill">
            <a:extLst>
              <a:ext uri="{FF2B5EF4-FFF2-40B4-BE49-F238E27FC236}">
                <a16:creationId xmlns:a16="http://schemas.microsoft.com/office/drawing/2014/main" id="{AFDEE944-42E0-551E-3717-9DF467435F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253" y="4040969"/>
            <a:ext cx="914400" cy="914400"/>
          </a:xfrm>
          <a:prstGeom prst="rect">
            <a:avLst/>
          </a:prstGeom>
        </p:spPr>
      </p:pic>
      <p:sp>
        <p:nvSpPr>
          <p:cNvPr id="3" name="TextBox 2">
            <a:extLst>
              <a:ext uri="{FF2B5EF4-FFF2-40B4-BE49-F238E27FC236}">
                <a16:creationId xmlns:a16="http://schemas.microsoft.com/office/drawing/2014/main" id="{3877A70E-019B-8650-0D4A-104669C02525}"/>
              </a:ext>
            </a:extLst>
          </p:cNvPr>
          <p:cNvSpPr txBox="1"/>
          <p:nvPr/>
        </p:nvSpPr>
        <p:spPr>
          <a:xfrm>
            <a:off x="1048652" y="2404257"/>
            <a:ext cx="6876147" cy="385718"/>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dirty="0">
                <a:solidFill>
                  <a:srgbClr val="00417C"/>
                </a:solidFill>
                <a:latin typeface="Gotham Condensed Medium" panose="02000606030000020004" pitchFamily="50" charset="0"/>
              </a:rPr>
              <a:t>Posture = Confidence</a:t>
            </a:r>
            <a:endParaRPr kumimoji="0" lang="en-US" sz="2000" b="1" i="0" u="none" strike="noStrike" kern="1200" cap="none" spc="0" normalizeH="0" baseline="0" noProof="0" dirty="0">
              <a:ln>
                <a:noFill/>
              </a:ln>
              <a:solidFill>
                <a:srgbClr val="00417C"/>
              </a:solidFill>
              <a:effectLst/>
              <a:uLnTx/>
              <a:uFillTx/>
              <a:latin typeface="Gotham Condensed Medium" panose="02000606030000020004" pitchFamily="50" charset="0"/>
            </a:endParaRPr>
          </a:p>
        </p:txBody>
      </p:sp>
      <p:sp>
        <p:nvSpPr>
          <p:cNvPr id="4" name="TextBox 3">
            <a:extLst>
              <a:ext uri="{FF2B5EF4-FFF2-40B4-BE49-F238E27FC236}">
                <a16:creationId xmlns:a16="http://schemas.microsoft.com/office/drawing/2014/main" id="{90454594-E028-10B0-A35D-CA68520D7760}"/>
              </a:ext>
            </a:extLst>
          </p:cNvPr>
          <p:cNvSpPr txBox="1"/>
          <p:nvPr/>
        </p:nvSpPr>
        <p:spPr>
          <a:xfrm>
            <a:off x="1048653" y="3459780"/>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dirty="0">
                <a:solidFill>
                  <a:srgbClr val="00417C"/>
                </a:solidFill>
                <a:latin typeface="Gotham Condensed Medium" panose="02000606030000020004" pitchFamily="50" charset="0"/>
              </a:rPr>
              <a:t>Genuine Eye Contact Builds Trust</a:t>
            </a:r>
            <a:endParaRPr kumimoji="0" lang="en-US" sz="2000" b="1" i="0" u="none" strike="noStrike" kern="1200" cap="none" spc="0" normalizeH="0" baseline="0" noProof="0" dirty="0">
              <a:ln>
                <a:noFill/>
              </a:ln>
              <a:solidFill>
                <a:srgbClr val="00417C"/>
              </a:solidFill>
              <a:effectLst/>
              <a:uLnTx/>
              <a:uFillTx/>
              <a:latin typeface="Gotham Condensed Medium" panose="02000606030000020004" pitchFamily="50" charset="0"/>
            </a:endParaRPr>
          </a:p>
        </p:txBody>
      </p:sp>
      <p:sp>
        <p:nvSpPr>
          <p:cNvPr id="6" name="TextBox 5">
            <a:extLst>
              <a:ext uri="{FF2B5EF4-FFF2-40B4-BE49-F238E27FC236}">
                <a16:creationId xmlns:a16="http://schemas.microsoft.com/office/drawing/2014/main" id="{9606C9CF-00C5-62D9-1A26-10638306D117}"/>
              </a:ext>
            </a:extLst>
          </p:cNvPr>
          <p:cNvSpPr txBox="1"/>
          <p:nvPr/>
        </p:nvSpPr>
        <p:spPr>
          <a:xfrm>
            <a:off x="1048652" y="4503475"/>
            <a:ext cx="6037947" cy="451893"/>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dirty="0">
                <a:solidFill>
                  <a:srgbClr val="00417C"/>
                </a:solidFill>
                <a:latin typeface="Gotham Condensed Medium" panose="02000606030000020004" pitchFamily="50" charset="0"/>
              </a:rPr>
              <a:t>Respond To Their Energy, Not Just Their Words</a:t>
            </a:r>
            <a:endParaRPr kumimoji="0" lang="en-US" sz="2000" b="1" i="0" u="none" strike="noStrike" kern="1200" cap="none" spc="0" normalizeH="0" baseline="0" noProof="0" dirty="0">
              <a:ln>
                <a:noFill/>
              </a:ln>
              <a:solidFill>
                <a:srgbClr val="00417C"/>
              </a:solidFill>
              <a:effectLst/>
              <a:uLnTx/>
              <a:uFillTx/>
              <a:latin typeface="Gotham Condensed Medium" panose="02000606030000020004" pitchFamily="50" charset="0"/>
            </a:endParaRPr>
          </a:p>
        </p:txBody>
      </p:sp>
      <p:sp>
        <p:nvSpPr>
          <p:cNvPr id="12" name="Rounded Rectangle 3">
            <a:extLst>
              <a:ext uri="{FF2B5EF4-FFF2-40B4-BE49-F238E27FC236}">
                <a16:creationId xmlns:a16="http://schemas.microsoft.com/office/drawing/2014/main" id="{4AD92E37-FD7A-0DF8-B205-F824E8DDD0C5}"/>
              </a:ext>
            </a:extLst>
          </p:cNvPr>
          <p:cNvSpPr>
            <a:spLocks/>
          </p:cNvSpPr>
          <p:nvPr/>
        </p:nvSpPr>
        <p:spPr>
          <a:xfrm>
            <a:off x="668573" y="535137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15" name="TextBox 14">
            <a:extLst>
              <a:ext uri="{FF2B5EF4-FFF2-40B4-BE49-F238E27FC236}">
                <a16:creationId xmlns:a16="http://schemas.microsoft.com/office/drawing/2014/main" id="{D9A62DEC-E89C-4DBE-3352-6DF79DC42EB3}"/>
              </a:ext>
            </a:extLst>
          </p:cNvPr>
          <p:cNvSpPr txBox="1"/>
          <p:nvPr/>
        </p:nvSpPr>
        <p:spPr>
          <a:xfrm>
            <a:off x="1048653" y="5567194"/>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dirty="0">
                <a:solidFill>
                  <a:srgbClr val="00417C"/>
                </a:solidFill>
                <a:latin typeface="Gotham Condensed Medium" panose="02000606030000020004" pitchFamily="50" charset="0"/>
              </a:rPr>
              <a:t>Watch For Leaks: Your Face Tells The Truth</a:t>
            </a:r>
            <a:endParaRPr kumimoji="0" lang="en-US" sz="2000" b="1" i="0" u="none" strike="noStrike" kern="1200" cap="none" spc="0" normalizeH="0" baseline="0" noProof="0" dirty="0">
              <a:ln>
                <a:noFill/>
              </a:ln>
              <a:solidFill>
                <a:srgbClr val="00417C"/>
              </a:solidFill>
              <a:effectLst/>
              <a:uLnTx/>
              <a:uFillTx/>
              <a:latin typeface="Gotham Condensed Medium" panose="02000606030000020004" pitchFamily="50" charset="0"/>
            </a:endParaRPr>
          </a:p>
        </p:txBody>
      </p:sp>
      <p:pic>
        <p:nvPicPr>
          <p:cNvPr id="18" name="Graphic 17" descr="Badge 5 with solid fill">
            <a:extLst>
              <a:ext uri="{FF2B5EF4-FFF2-40B4-BE49-F238E27FC236}">
                <a16:creationId xmlns:a16="http://schemas.microsoft.com/office/drawing/2014/main" id="{6DA28EBB-AFA4-9259-C4DD-F728BA36C9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4252" y="5042898"/>
            <a:ext cx="914400" cy="914400"/>
          </a:xfrm>
          <a:prstGeom prst="rect">
            <a:avLst/>
          </a:prstGeom>
        </p:spPr>
      </p:pic>
    </p:spTree>
    <p:custDataLst>
      <p:tags r:id="rId1"/>
    </p:custDataLst>
    <p:extLst>
      <p:ext uri="{BB962C8B-B14F-4D97-AF65-F5344CB8AC3E}">
        <p14:creationId xmlns:p14="http://schemas.microsoft.com/office/powerpoint/2010/main" val="331294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32" grpId="0"/>
      <p:bldP spid="5" grpId="0" animBg="1"/>
      <p:bldP spid="54" grpId="0" animBg="1"/>
      <p:bldP spid="60" grpId="0" animBg="1"/>
      <p:bldP spid="3" grpId="0"/>
      <p:bldP spid="4" grpId="0"/>
      <p:bldP spid="6" grpId="0"/>
      <p:bldP spid="12"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8099-A62F-281A-D29A-0E3C1F2D684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29B1173-E9EC-D357-F918-940294393C88}"/>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765E862C-1B5C-63EC-7892-8068BA9012FB}"/>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9" name="Graphic 8" descr="Badge 1 with solid fill">
            <a:extLst>
              <a:ext uri="{FF2B5EF4-FFF2-40B4-BE49-F238E27FC236}">
                <a16:creationId xmlns:a16="http://schemas.microsoft.com/office/drawing/2014/main" id="{CD151BC8-B814-E819-C373-B932AF4981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4" name="TextBox 3">
            <a:extLst>
              <a:ext uri="{FF2B5EF4-FFF2-40B4-BE49-F238E27FC236}">
                <a16:creationId xmlns:a16="http://schemas.microsoft.com/office/drawing/2014/main" id="{FE25A5D6-94C3-60BF-4D3A-714DE162A33C}"/>
              </a:ext>
            </a:extLst>
          </p:cNvPr>
          <p:cNvSpPr txBox="1"/>
          <p:nvPr/>
        </p:nvSpPr>
        <p:spPr>
          <a:xfrm>
            <a:off x="1048653" y="1384802"/>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YOUR BODY SPEAKS FIRST</a:t>
            </a:r>
          </a:p>
        </p:txBody>
      </p:sp>
      <p:sp>
        <p:nvSpPr>
          <p:cNvPr id="5" name="TextBox 4">
            <a:extLst>
              <a:ext uri="{FF2B5EF4-FFF2-40B4-BE49-F238E27FC236}">
                <a16:creationId xmlns:a16="http://schemas.microsoft.com/office/drawing/2014/main" id="{1173A296-A3FB-C6AF-37A2-84D803BA6BE6}"/>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b="1" dirty="0">
                <a:solidFill>
                  <a:srgbClr val="00417C"/>
                </a:solidFill>
                <a:latin typeface="Arial" panose="020B0604020202020204" pitchFamily="34" charset="0"/>
                <a:cs typeface="Arial" panose="020B0604020202020204" pitchFamily="34" charset="0"/>
              </a:rPr>
              <a:t>First Impressions are Physical</a:t>
            </a:r>
          </a:p>
          <a:p>
            <a:pPr lvl="0">
              <a:defRPr/>
            </a:pPr>
            <a:endParaRPr lang="en-US" sz="1800" dirty="0">
              <a:solidFill>
                <a:srgbClr val="00417C"/>
              </a:solidFill>
              <a:latin typeface="Arial" panose="020B0604020202020204" pitchFamily="34" charset="0"/>
              <a:cs typeface="Arial" panose="020B0604020202020204" pitchFamily="34" charset="0"/>
            </a:endParaRPr>
          </a:p>
          <a:p>
            <a:pPr marL="342900" lvl="0" indent="-342900">
              <a:lnSpc>
                <a:spcPct val="150000"/>
              </a:lnSpc>
              <a:buFont typeface="Arial" panose="020B0604020202020204" pitchFamily="34" charset="0"/>
              <a:buChar char="•"/>
              <a:defRPr/>
            </a:pPr>
            <a:r>
              <a:rPr lang="en-US" sz="1800" dirty="0">
                <a:solidFill>
                  <a:schemeClr val="tx1"/>
                </a:solidFill>
                <a:latin typeface="Arial" panose="020B0604020202020204" pitchFamily="34" charset="0"/>
                <a:cs typeface="Arial" panose="020B0604020202020204" pitchFamily="34" charset="0"/>
              </a:rPr>
              <a:t>Walk in with Purpose</a:t>
            </a:r>
          </a:p>
          <a:p>
            <a:pPr marL="342900" lvl="0" indent="-342900">
              <a:lnSpc>
                <a:spcPct val="150000"/>
              </a:lnSpc>
              <a:buFont typeface="Arial" panose="020B0604020202020204" pitchFamily="34" charset="0"/>
              <a:buChar char="•"/>
              <a:defRPr/>
            </a:pPr>
            <a:r>
              <a:rPr lang="en-US" sz="1800" dirty="0">
                <a:solidFill>
                  <a:schemeClr val="tx1"/>
                </a:solidFill>
                <a:latin typeface="Arial" panose="020B0604020202020204" pitchFamily="34" charset="0"/>
                <a:cs typeface="Arial" panose="020B0604020202020204" pitchFamily="34" charset="0"/>
              </a:rPr>
              <a:t>Grounded, Open Stance</a:t>
            </a:r>
          </a:p>
          <a:p>
            <a:pPr marL="342900" lvl="0" indent="-342900">
              <a:lnSpc>
                <a:spcPct val="150000"/>
              </a:lnSpc>
              <a:buFont typeface="Arial" panose="020B0604020202020204" pitchFamily="34" charset="0"/>
              <a:buChar char="•"/>
              <a:defRPr/>
            </a:pPr>
            <a:r>
              <a:rPr lang="en-US" sz="1800" dirty="0">
                <a:solidFill>
                  <a:schemeClr val="tx1"/>
                </a:solidFill>
                <a:latin typeface="Arial" panose="020B0604020202020204" pitchFamily="34" charset="0"/>
                <a:cs typeface="Arial" panose="020B0604020202020204" pitchFamily="34" charset="0"/>
              </a:rPr>
              <a:t>Show You’re Present</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58295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4A150-1844-0AD6-9B54-677B0E7B856D}"/>
            </a:ext>
          </a:extLst>
        </p:cNvPr>
        <p:cNvGrpSpPr/>
        <p:nvPr/>
      </p:nvGrpSpPr>
      <p:grpSpPr>
        <a:xfrm>
          <a:off x="0" y="0"/>
          <a:ext cx="0" cy="0"/>
          <a:chOff x="0" y="0"/>
          <a:chExt cx="0" cy="0"/>
        </a:xfrm>
      </p:grpSpPr>
      <p:pic>
        <p:nvPicPr>
          <p:cNvPr id="11" name="Graphic 10" descr="Badge with solid fill">
            <a:extLst>
              <a:ext uri="{FF2B5EF4-FFF2-40B4-BE49-F238E27FC236}">
                <a16:creationId xmlns:a16="http://schemas.microsoft.com/office/drawing/2014/main" id="{D5A67DBE-97B6-2CA5-0FD4-653D911352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10" name="Title 1">
            <a:extLst>
              <a:ext uri="{FF2B5EF4-FFF2-40B4-BE49-F238E27FC236}">
                <a16:creationId xmlns:a16="http://schemas.microsoft.com/office/drawing/2014/main" id="{4BB3A3E7-E09D-5F4D-DFC9-90605CEFE64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C82F148A-D77A-707F-33BF-E7559278D63A}"/>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3" name="TextBox 2">
            <a:extLst>
              <a:ext uri="{FF2B5EF4-FFF2-40B4-BE49-F238E27FC236}">
                <a16:creationId xmlns:a16="http://schemas.microsoft.com/office/drawing/2014/main" id="{E4046AE2-CBBC-C640-22E3-2877F5BABFB2}"/>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b="1" dirty="0">
                <a:solidFill>
                  <a:srgbClr val="00417C"/>
                </a:solidFill>
                <a:latin typeface="Arial" panose="020B0604020202020204" pitchFamily="34" charset="0"/>
                <a:cs typeface="Arial" panose="020B0604020202020204" pitchFamily="34" charset="0"/>
              </a:rPr>
              <a:t>Posture That Sells</a:t>
            </a:r>
          </a:p>
          <a:p>
            <a:pPr lvl="0">
              <a:lnSpc>
                <a:spcPct val="200000"/>
              </a:lnSpc>
              <a:defRPr/>
            </a:pPr>
            <a:r>
              <a:rPr lang="en-US" sz="1800" dirty="0">
                <a:solidFill>
                  <a:schemeClr val="tx1"/>
                </a:solidFill>
                <a:latin typeface="Arial" panose="020B0604020202020204" pitchFamily="34" charset="0"/>
                <a:cs typeface="Arial" panose="020B0604020202020204" pitchFamily="34" charset="0"/>
              </a:rPr>
              <a:t>✅ Open, Upright = Trust</a:t>
            </a:r>
          </a:p>
          <a:p>
            <a:pPr lvl="0">
              <a:lnSpc>
                <a:spcPct val="200000"/>
              </a:lnSpc>
              <a:defRPr/>
            </a:pPr>
            <a:r>
              <a:rPr lang="en-US" sz="1800" dirty="0">
                <a:solidFill>
                  <a:schemeClr val="tx1"/>
                </a:solidFill>
                <a:latin typeface="Arial" panose="020B0604020202020204" pitchFamily="34" charset="0"/>
                <a:cs typeface="Arial" panose="020B0604020202020204" pitchFamily="34" charset="0"/>
              </a:rPr>
              <a:t>❌ Crossed Arms = Barrier</a:t>
            </a:r>
          </a:p>
          <a:p>
            <a:pPr lvl="0">
              <a:lnSpc>
                <a:spcPct val="200000"/>
              </a:lnSpc>
              <a:defRPr/>
            </a:pPr>
            <a:r>
              <a:rPr lang="en-US" sz="1800" dirty="0">
                <a:solidFill>
                  <a:schemeClr val="tx1"/>
                </a:solidFill>
                <a:latin typeface="Arial" panose="020B0604020202020204" pitchFamily="34" charset="0"/>
                <a:cs typeface="Arial" panose="020B0604020202020204" pitchFamily="34" charset="0"/>
              </a:rPr>
              <a:t>↔️ Slight Angle = Friendly</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E74E6A9-67DE-32C8-BBFF-D043F468C509}"/>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POSTURE = CONFIDENCE</a:t>
            </a:r>
          </a:p>
        </p:txBody>
      </p:sp>
    </p:spTree>
    <p:custDataLst>
      <p:tags r:id="rId1"/>
    </p:custDataLst>
    <p:extLst>
      <p:ext uri="{BB962C8B-B14F-4D97-AF65-F5344CB8AC3E}">
        <p14:creationId xmlns:p14="http://schemas.microsoft.com/office/powerpoint/2010/main" val="120355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2CAED-66B0-35BC-2EA0-29DC80E2BBA1}"/>
            </a:ext>
          </a:extLst>
        </p:cNvPr>
        <p:cNvGrpSpPr/>
        <p:nvPr/>
      </p:nvGrpSpPr>
      <p:grpSpPr>
        <a:xfrm>
          <a:off x="0" y="0"/>
          <a:ext cx="0" cy="0"/>
          <a:chOff x="0" y="0"/>
          <a:chExt cx="0" cy="0"/>
        </a:xfrm>
      </p:grpSpPr>
      <p:pic>
        <p:nvPicPr>
          <p:cNvPr id="9" name="Graphic 8" descr="Badge 3 with solid fill">
            <a:extLst>
              <a:ext uri="{FF2B5EF4-FFF2-40B4-BE49-F238E27FC236}">
                <a16:creationId xmlns:a16="http://schemas.microsoft.com/office/drawing/2014/main" id="{95F3AB6C-621C-1FE4-5318-05FB6E7A38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7602"/>
            <a:ext cx="914400" cy="914400"/>
          </a:xfrm>
          <a:prstGeom prst="rect">
            <a:avLst/>
          </a:prstGeom>
        </p:spPr>
      </p:pic>
      <p:sp>
        <p:nvSpPr>
          <p:cNvPr id="10" name="Title 1">
            <a:extLst>
              <a:ext uri="{FF2B5EF4-FFF2-40B4-BE49-F238E27FC236}">
                <a16:creationId xmlns:a16="http://schemas.microsoft.com/office/drawing/2014/main" id="{33A9A837-759C-03BF-B0AA-211317FD25D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8236672B-45B2-29D8-7D7B-6BAE31731272}"/>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4" name="TextBox 3">
            <a:extLst>
              <a:ext uri="{FF2B5EF4-FFF2-40B4-BE49-F238E27FC236}">
                <a16:creationId xmlns:a16="http://schemas.microsoft.com/office/drawing/2014/main" id="{E0B0F197-7C78-A17B-B078-5987471BAA85}"/>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EYE CONTACT = CONNECTION</a:t>
            </a:r>
          </a:p>
        </p:txBody>
      </p:sp>
      <p:sp>
        <p:nvSpPr>
          <p:cNvPr id="5" name="TextBox 4">
            <a:extLst>
              <a:ext uri="{FF2B5EF4-FFF2-40B4-BE49-F238E27FC236}">
                <a16:creationId xmlns:a16="http://schemas.microsoft.com/office/drawing/2014/main" id="{26DBDC5A-12C1-3259-B56B-43BDAC88102C}"/>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b="1" dirty="0">
                <a:solidFill>
                  <a:srgbClr val="00417C"/>
                </a:solidFill>
                <a:latin typeface="Arial" panose="020B0604020202020204" pitchFamily="34" charset="0"/>
                <a:cs typeface="Arial" panose="020B0604020202020204" pitchFamily="34" charset="0"/>
              </a:rPr>
              <a:t> Look Them in the Eye</a:t>
            </a:r>
          </a:p>
          <a:p>
            <a:pPr lvl="0">
              <a:defRPr/>
            </a:pPr>
            <a:endParaRPr lang="en-US" sz="1800" b="1" dirty="0">
              <a:solidFill>
                <a:srgbClr val="00417C"/>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defRPr/>
            </a:pPr>
            <a:r>
              <a:rPr lang="en-US" sz="1800" dirty="0">
                <a:solidFill>
                  <a:schemeClr val="tx1"/>
                </a:solidFill>
                <a:latin typeface="Arial" panose="020B0604020202020204" pitchFamily="34" charset="0"/>
                <a:cs typeface="Arial" panose="020B0604020202020204" pitchFamily="34" charset="0"/>
              </a:rPr>
              <a:t>3–5 Sec Rule</a:t>
            </a:r>
          </a:p>
          <a:p>
            <a:pPr marL="342900" lvl="0" indent="-342900">
              <a:lnSpc>
                <a:spcPct val="200000"/>
              </a:lnSpc>
              <a:buFont typeface="Arial" panose="020B0604020202020204" pitchFamily="34" charset="0"/>
              <a:buChar char="•"/>
              <a:defRPr/>
            </a:pPr>
            <a:r>
              <a:rPr lang="en-US" sz="1800" dirty="0">
                <a:solidFill>
                  <a:schemeClr val="tx1"/>
                </a:solidFill>
                <a:latin typeface="Arial" panose="020B0604020202020204" pitchFamily="34" charset="0"/>
                <a:cs typeface="Arial" panose="020B0604020202020204" pitchFamily="34" charset="0"/>
              </a:rPr>
              <a:t>Focus Without Staring</a:t>
            </a:r>
          </a:p>
          <a:p>
            <a:pPr marL="342900" lvl="0" indent="-342900">
              <a:lnSpc>
                <a:spcPct val="200000"/>
              </a:lnSpc>
              <a:buFont typeface="Arial" panose="020B0604020202020204" pitchFamily="34" charset="0"/>
              <a:buChar char="•"/>
              <a:defRPr/>
            </a:pPr>
            <a:r>
              <a:rPr lang="en-US" sz="1800" dirty="0">
                <a:solidFill>
                  <a:schemeClr val="tx1"/>
                </a:solidFill>
                <a:latin typeface="Arial" panose="020B0604020202020204" pitchFamily="34" charset="0"/>
                <a:cs typeface="Arial" panose="020B0604020202020204" pitchFamily="34" charset="0"/>
              </a:rPr>
              <a:t>Pair with Gestures</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41488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20F74-5D0F-DBD2-F903-84B0994CCF72}"/>
            </a:ext>
          </a:extLst>
        </p:cNvPr>
        <p:cNvGrpSpPr/>
        <p:nvPr/>
      </p:nvGrpSpPr>
      <p:grpSpPr>
        <a:xfrm>
          <a:off x="0" y="0"/>
          <a:ext cx="0" cy="0"/>
          <a:chOff x="0" y="0"/>
          <a:chExt cx="0" cy="0"/>
        </a:xfrm>
      </p:grpSpPr>
      <p:pic>
        <p:nvPicPr>
          <p:cNvPr id="11" name="Graphic 10" descr="Badge 4 with solid fill">
            <a:extLst>
              <a:ext uri="{FF2B5EF4-FFF2-40B4-BE49-F238E27FC236}">
                <a16:creationId xmlns:a16="http://schemas.microsoft.com/office/drawing/2014/main" id="{15F53C8B-2480-4087-8B9D-D4F9B08648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6758"/>
            <a:ext cx="914400" cy="914400"/>
          </a:xfrm>
          <a:prstGeom prst="rect">
            <a:avLst/>
          </a:prstGeom>
        </p:spPr>
      </p:pic>
      <p:sp>
        <p:nvSpPr>
          <p:cNvPr id="10" name="Title 1">
            <a:extLst>
              <a:ext uri="{FF2B5EF4-FFF2-40B4-BE49-F238E27FC236}">
                <a16:creationId xmlns:a16="http://schemas.microsoft.com/office/drawing/2014/main" id="{8A73ABC5-3855-1EE2-306A-D1F27D127397}"/>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45B482C5-DBBF-07D5-9164-709719910C45}"/>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3" name="TextBox 2">
            <a:extLst>
              <a:ext uri="{FF2B5EF4-FFF2-40B4-BE49-F238E27FC236}">
                <a16:creationId xmlns:a16="http://schemas.microsoft.com/office/drawing/2014/main" id="{E99CF96C-F894-C0AC-21A6-456027F3E7C1}"/>
              </a:ext>
            </a:extLst>
          </p:cNvPr>
          <p:cNvSpPr txBox="1"/>
          <p:nvPr/>
        </p:nvSpPr>
        <p:spPr>
          <a:xfrm>
            <a:off x="740664" y="2254271"/>
            <a:ext cx="10888346" cy="3933169"/>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R="0" lvl="0" algn="l" defTabSz="914400" rtl="0" eaLnBrk="1" fontAlgn="auto" latinLnBrk="0" hangingPunct="1">
              <a:lnSpc>
                <a:spcPct val="100000"/>
              </a:lnSpc>
              <a:spcBef>
                <a:spcPts val="0"/>
              </a:spcBef>
              <a:spcAft>
                <a:spcPts val="0"/>
              </a:spcAft>
              <a:buClrTx/>
              <a:buSzTx/>
              <a:tabLst/>
              <a:defRPr/>
            </a:pPr>
            <a:r>
              <a:rPr lang="en-US" sz="1800" b="1" dirty="0">
                <a:solidFill>
                  <a:srgbClr val="00417C"/>
                </a:solidFill>
                <a:latin typeface="Arial" panose="020B0604020202020204" pitchFamily="34" charset="0"/>
                <a:cs typeface="Arial" panose="020B0604020202020204" pitchFamily="34" charset="0"/>
              </a:rPr>
              <a:t>Adapt to the Customer’s Energy, Posture &amp; Tone</a:t>
            </a:r>
          </a:p>
          <a:p>
            <a:pPr marR="0" lvl="0" algn="l"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00417C"/>
              </a:solidFill>
              <a:effectLst/>
              <a:uLnTx/>
              <a:uFillTx/>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00417C"/>
              </a:solidFill>
              <a:effectLst/>
              <a:uLnTx/>
              <a:uFillTx/>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dirty="0">
              <a:solidFill>
                <a:srgbClr val="00417C"/>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7F41F7A-EA3B-FF26-0C25-597BFEA15044}"/>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RESPOND TO THEIR ENERGY, NOT JUST THEIR WORDS</a:t>
            </a:r>
          </a:p>
        </p:txBody>
      </p:sp>
      <p:graphicFrame>
        <p:nvGraphicFramePr>
          <p:cNvPr id="12" name="Table 11">
            <a:extLst>
              <a:ext uri="{FF2B5EF4-FFF2-40B4-BE49-F238E27FC236}">
                <a16:creationId xmlns:a16="http://schemas.microsoft.com/office/drawing/2014/main" id="{F83FCDF9-9A04-7436-6C10-9B4BB1F76260}"/>
              </a:ext>
            </a:extLst>
          </p:cNvPr>
          <p:cNvGraphicFramePr>
            <a:graphicFrameLocks noGrp="1"/>
          </p:cNvGraphicFramePr>
          <p:nvPr>
            <p:extLst>
              <p:ext uri="{D42A27DB-BD31-4B8C-83A1-F6EECF244321}">
                <p14:modId xmlns:p14="http://schemas.microsoft.com/office/powerpoint/2010/main" val="3441034736"/>
              </p:ext>
            </p:extLst>
          </p:nvPr>
        </p:nvGraphicFramePr>
        <p:xfrm>
          <a:off x="740664" y="2882754"/>
          <a:ext cx="9667359" cy="2377440"/>
        </p:xfrm>
        <a:graphic>
          <a:graphicData uri="http://schemas.openxmlformats.org/drawingml/2006/table">
            <a:tbl>
              <a:tblPr firstRow="1" bandRow="1">
                <a:tableStyleId>{5C22544A-7EE6-4342-B048-85BDC9FD1C3A}</a:tableStyleId>
              </a:tblPr>
              <a:tblGrid>
                <a:gridCol w="3222453">
                  <a:extLst>
                    <a:ext uri="{9D8B030D-6E8A-4147-A177-3AD203B41FA5}">
                      <a16:colId xmlns:a16="http://schemas.microsoft.com/office/drawing/2014/main" val="1906005226"/>
                    </a:ext>
                  </a:extLst>
                </a:gridCol>
                <a:gridCol w="3222453">
                  <a:extLst>
                    <a:ext uri="{9D8B030D-6E8A-4147-A177-3AD203B41FA5}">
                      <a16:colId xmlns:a16="http://schemas.microsoft.com/office/drawing/2014/main" val="2611120795"/>
                    </a:ext>
                  </a:extLst>
                </a:gridCol>
                <a:gridCol w="3222453">
                  <a:extLst>
                    <a:ext uri="{9D8B030D-6E8A-4147-A177-3AD203B41FA5}">
                      <a16:colId xmlns:a16="http://schemas.microsoft.com/office/drawing/2014/main" val="4037810829"/>
                    </a:ext>
                  </a:extLst>
                </a:gridCol>
              </a:tblGrid>
              <a:tr h="1334215">
                <a:tc>
                  <a:txBody>
                    <a:bodyP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Friendly &amp; Informal</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r>
                        <a:rPr lang="en-US">
                          <a:solidFill>
                            <a:schemeClr val="tx1"/>
                          </a:solidFill>
                        </a:rPr>
                        <a:t>Professional &amp; Serious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r>
                        <a:rPr lang="en-US">
                          <a:solidFill>
                            <a:schemeClr val="tx1"/>
                          </a:solidFill>
                        </a:rPr>
                        <a:t>Stressed</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972762269"/>
                  </a:ext>
                </a:extLst>
              </a:tr>
              <a:tr h="889861">
                <a:tc>
                  <a:txBody>
                    <a:bodyPr/>
                    <a:lstStyle/>
                    <a:p>
                      <a:pPr marL="285750" indent="-285750">
                        <a:buFont typeface="Arial" panose="020B0604020202020204" pitchFamily="34" charset="0"/>
                        <a:buChar char="•"/>
                      </a:pPr>
                      <a:r>
                        <a:rPr kumimoji="0" lang="en-US" sz="1800" b="0" i="0" u="none" strike="noStrike" kern="1200" cap="none" spc="0" normalizeH="0" baseline="0" noProof="0">
                          <a:ln>
                            <a:noFill/>
                          </a:ln>
                          <a:solidFill>
                            <a:schemeClr val="tx1"/>
                          </a:solidFill>
                          <a:effectLst/>
                          <a:uLnTx/>
                          <a:uFillTx/>
                          <a:latin typeface="Gotham Condensed Book" panose="02000606030000020004" pitchFamily="50" charset="0"/>
                        </a:rPr>
                        <a:t>Use open posture, relaxed gestures, warm tone, and smiles.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a:solidFill>
                            <a:schemeClr val="tx1"/>
                          </a:solidFill>
                        </a:rPr>
                        <a:t>Maintain good eye contact, use clear gestures, and a calm, respectful tone</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kumimoji="0" lang="en-US" sz="1800" b="0" i="0" u="none" strike="noStrike" kern="1200" cap="none" spc="0" normalizeH="0" baseline="0" noProof="0" dirty="0">
                          <a:ln>
                            <a:noFill/>
                          </a:ln>
                          <a:solidFill>
                            <a:schemeClr val="tx1"/>
                          </a:solidFill>
                          <a:effectLst/>
                          <a:uLnTx/>
                          <a:uFillTx/>
                          <a:latin typeface="Gotham Condensed Book" panose="02000606030000020004" pitchFamily="50" charset="0"/>
                        </a:rPr>
                        <a:t>Lower your voice, slow your pace, and reassure.</a:t>
                      </a:r>
                      <a:endParaRPr lang="en-US"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22955512"/>
                  </a:ext>
                </a:extLst>
              </a:tr>
            </a:tbl>
          </a:graphicData>
        </a:graphic>
      </p:graphicFrame>
      <p:pic>
        <p:nvPicPr>
          <p:cNvPr id="21507" name="Picture 3" descr="Businessman ">
            <a:extLst>
              <a:ext uri="{FF2B5EF4-FFF2-40B4-BE49-F238E27FC236}">
                <a16:creationId xmlns:a16="http://schemas.microsoft.com/office/drawing/2014/main" id="{82B6FA61-D24E-50DA-4DF6-EC5BE006C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544" y="2966634"/>
            <a:ext cx="997655" cy="997655"/>
          </a:xfrm>
          <a:prstGeom prst="rect">
            <a:avLst/>
          </a:prstGeom>
          <a:noFill/>
          <a:extLst>
            <a:ext uri="{909E8E84-426E-40DD-AFC4-6F175D3DCCD1}">
              <a14:hiddenFill xmlns:a14="http://schemas.microsoft.com/office/drawing/2010/main">
                <a:solidFill>
                  <a:srgbClr val="FFFFFF"/>
                </a:solidFill>
              </a14:hiddenFill>
            </a:ext>
          </a:extLst>
        </p:spPr>
      </p:pic>
      <p:pic>
        <p:nvPicPr>
          <p:cNvPr id="21511" name="Picture 7" descr="Smile ">
            <a:extLst>
              <a:ext uri="{FF2B5EF4-FFF2-40B4-BE49-F238E27FC236}">
                <a16:creationId xmlns:a16="http://schemas.microsoft.com/office/drawing/2014/main" id="{1078676E-578E-B9F2-0490-7B3FE661B6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3977" y="3006180"/>
            <a:ext cx="997655" cy="997655"/>
          </a:xfrm>
          <a:prstGeom prst="rect">
            <a:avLst/>
          </a:prstGeom>
          <a:noFill/>
          <a:extLst>
            <a:ext uri="{909E8E84-426E-40DD-AFC4-6F175D3DCCD1}">
              <a14:hiddenFill xmlns:a14="http://schemas.microsoft.com/office/drawing/2010/main">
                <a:solidFill>
                  <a:srgbClr val="FFFFFF"/>
                </a:solidFill>
              </a14:hiddenFill>
            </a:ext>
          </a:extLst>
        </p:spPr>
      </p:pic>
      <p:pic>
        <p:nvPicPr>
          <p:cNvPr id="21513" name="Picture 9" descr="Angry ">
            <a:extLst>
              <a:ext uri="{FF2B5EF4-FFF2-40B4-BE49-F238E27FC236}">
                <a16:creationId xmlns:a16="http://schemas.microsoft.com/office/drawing/2014/main" id="{890A075C-CB6D-7DEF-C853-D6970FC541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5475" y="2966634"/>
            <a:ext cx="1104840" cy="11048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6161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22B4-E8A9-A6FE-7010-473F9ADF60F2}"/>
            </a:ext>
          </a:extLst>
        </p:cNvPr>
        <p:cNvGrpSpPr/>
        <p:nvPr/>
      </p:nvGrpSpPr>
      <p:grpSpPr>
        <a:xfrm>
          <a:off x="0" y="0"/>
          <a:ext cx="0" cy="0"/>
          <a:chOff x="0" y="0"/>
          <a:chExt cx="0" cy="0"/>
        </a:xfrm>
      </p:grpSpPr>
      <p:pic>
        <p:nvPicPr>
          <p:cNvPr id="3" name="Graphic 2" descr="Badge 5 with solid fill">
            <a:extLst>
              <a:ext uri="{FF2B5EF4-FFF2-40B4-BE49-F238E27FC236}">
                <a16:creationId xmlns:a16="http://schemas.microsoft.com/office/drawing/2014/main" id="{8D2B1A1D-69A7-2255-1806-0A6E3E1D2E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5172"/>
            <a:ext cx="914400" cy="914400"/>
          </a:xfrm>
          <a:prstGeom prst="rect">
            <a:avLst/>
          </a:prstGeom>
        </p:spPr>
      </p:pic>
      <p:sp>
        <p:nvSpPr>
          <p:cNvPr id="10" name="Title 1">
            <a:extLst>
              <a:ext uri="{FF2B5EF4-FFF2-40B4-BE49-F238E27FC236}">
                <a16:creationId xmlns:a16="http://schemas.microsoft.com/office/drawing/2014/main" id="{BFF97988-4FB1-F9BE-4A80-D1718431DA3F}"/>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0493F254-D8C2-338F-073C-598B90CB7F14}"/>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4" name="TextBox 3">
            <a:extLst>
              <a:ext uri="{FF2B5EF4-FFF2-40B4-BE49-F238E27FC236}">
                <a16:creationId xmlns:a16="http://schemas.microsoft.com/office/drawing/2014/main" id="{B7C341FA-B71F-1A7A-745D-2764F2181BDD}"/>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WATCH FOR LEAKS: YOUR FACE TELLS THE TRUTH</a:t>
            </a:r>
          </a:p>
        </p:txBody>
      </p:sp>
      <p:sp>
        <p:nvSpPr>
          <p:cNvPr id="5" name="TextBox 4">
            <a:extLst>
              <a:ext uri="{FF2B5EF4-FFF2-40B4-BE49-F238E27FC236}">
                <a16:creationId xmlns:a16="http://schemas.microsoft.com/office/drawing/2014/main" id="{9030B18B-1F65-4010-F0D6-88C13C658E9E}"/>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b="1" dirty="0">
                <a:solidFill>
                  <a:srgbClr val="00417C"/>
                </a:solidFill>
                <a:latin typeface="Arial" panose="020B0604020202020204" pitchFamily="34" charset="0"/>
                <a:cs typeface="Arial" panose="020B0604020202020204" pitchFamily="34" charset="0"/>
              </a:rPr>
              <a:t>Your Face Tells the Truth</a:t>
            </a:r>
          </a:p>
          <a:p>
            <a:pPr lvl="0">
              <a:defRPr/>
            </a:pPr>
            <a:endParaRPr lang="en-US" sz="1800" b="1" dirty="0">
              <a:solidFill>
                <a:srgbClr val="00417C"/>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defRPr/>
            </a:pPr>
            <a:r>
              <a:rPr lang="en-US" sz="1800" dirty="0">
                <a:solidFill>
                  <a:schemeClr val="tx1"/>
                </a:solidFill>
                <a:latin typeface="Arial" panose="020B0604020202020204" pitchFamily="34" charset="0"/>
                <a:cs typeface="Arial" panose="020B0604020202020204" pitchFamily="34" charset="0"/>
              </a:rPr>
              <a:t>Mean Your Smile</a:t>
            </a:r>
          </a:p>
          <a:p>
            <a:pPr marL="342900" lvl="0" indent="-342900">
              <a:lnSpc>
                <a:spcPct val="200000"/>
              </a:lnSpc>
              <a:buFont typeface="Arial" panose="020B0604020202020204" pitchFamily="34" charset="0"/>
              <a:buChar char="•"/>
              <a:defRPr/>
            </a:pPr>
            <a:r>
              <a:rPr lang="en-US" sz="1800" dirty="0">
                <a:solidFill>
                  <a:schemeClr val="tx1"/>
                </a:solidFill>
                <a:latin typeface="Arial" panose="020B0604020202020204" pitchFamily="34" charset="0"/>
                <a:cs typeface="Arial" panose="020B0604020202020204" pitchFamily="34" charset="0"/>
              </a:rPr>
              <a:t>Watch Micro-reactions</a:t>
            </a:r>
          </a:p>
          <a:p>
            <a:pPr marL="342900" lvl="0" indent="-342900">
              <a:lnSpc>
                <a:spcPct val="200000"/>
              </a:lnSpc>
              <a:buFont typeface="Arial" panose="020B0604020202020204" pitchFamily="34" charset="0"/>
              <a:buChar char="•"/>
              <a:defRPr/>
            </a:pPr>
            <a:r>
              <a:rPr lang="en-US" sz="1800" dirty="0">
                <a:solidFill>
                  <a:schemeClr val="tx1"/>
                </a:solidFill>
                <a:latin typeface="Arial" panose="020B0604020202020204" pitchFamily="34" charset="0"/>
                <a:cs typeface="Arial" panose="020B0604020202020204" pitchFamily="34" charset="0"/>
              </a:rPr>
              <a:t>Face Shows What You Feel</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46126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489E5-711C-35E8-1A8C-997E4DB9FFA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294A515-13A2-DA28-CACF-76CA7CDFCC9B}"/>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5" name="TextBox 4">
            <a:extLst>
              <a:ext uri="{FF2B5EF4-FFF2-40B4-BE49-F238E27FC236}">
                <a16:creationId xmlns:a16="http://schemas.microsoft.com/office/drawing/2014/main" id="{90D39E21-1FCB-CFAE-8D12-3CE04B078B80}"/>
              </a:ext>
            </a:extLst>
          </p:cNvPr>
          <p:cNvSpPr txBox="1"/>
          <p:nvPr/>
        </p:nvSpPr>
        <p:spPr>
          <a:xfrm>
            <a:off x="526943" y="1270801"/>
            <a:ext cx="7794097" cy="267150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Body Language = Sales Language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What you say is filtered through what they see.</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Align your intent, words, and body to build trust and influence.</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Your presence is your first selling tool — own it.</a:t>
            </a:r>
          </a:p>
        </p:txBody>
      </p:sp>
      <p:pic>
        <p:nvPicPr>
          <p:cNvPr id="3" name="Graphic 2" descr="Comment Important with solid fill">
            <a:extLst>
              <a:ext uri="{FF2B5EF4-FFF2-40B4-BE49-F238E27FC236}">
                <a16:creationId xmlns:a16="http://schemas.microsoft.com/office/drawing/2014/main" id="{CE760FAC-A620-01F1-52A7-46F2D968D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528560" y="983491"/>
            <a:ext cx="3246120" cy="3246120"/>
          </a:xfrm>
          <a:prstGeom prst="rect">
            <a:avLst/>
          </a:prstGeom>
        </p:spPr>
      </p:pic>
    </p:spTree>
    <p:custDataLst>
      <p:tags r:id="rId1"/>
    </p:custDataLst>
    <p:extLst>
      <p:ext uri="{BB962C8B-B14F-4D97-AF65-F5344CB8AC3E}">
        <p14:creationId xmlns:p14="http://schemas.microsoft.com/office/powerpoint/2010/main" val="4206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6D9ED-DC42-37B6-8B49-233C3EEFDFB1}"/>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98DC7995-E92C-50C8-0E22-36A8EE3B4B12}"/>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87EA2609-7246-1606-D18B-8303D8E01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F83C35-E39A-D489-8212-B8274492D0CF}"/>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1D17360B-7A9E-8A6E-8AC9-F22B3B9705F3}"/>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4:</a:t>
            </a:r>
            <a:br>
              <a:rPr lang="en-US" sz="2394">
                <a:solidFill>
                  <a:prstClr val="white"/>
                </a:solidFill>
                <a:latin typeface="Arial (Headings)"/>
              </a:rPr>
            </a:br>
            <a:r>
              <a:rPr lang="en-US" sz="2394">
                <a:solidFill>
                  <a:prstClr val="white"/>
                </a:solidFill>
                <a:latin typeface="Arial (Headings)"/>
              </a:rPr>
              <a:t> Aligning Verbal &amp; Non-Verbal Communication</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E6722748-21A0-8F79-FB9D-465B089D2C84}"/>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0E81F534-0AB2-AEFA-DEF7-73277D568EB7}"/>
              </a:ext>
            </a:extLst>
          </p:cNvPr>
          <p:cNvSpPr txBox="1">
            <a:spLocks/>
          </p:cNvSpPr>
          <p:nvPr/>
        </p:nvSpPr>
        <p:spPr>
          <a:xfrm>
            <a:off x="1800338" y="301557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Practice reading customer mood and aligning tone, body language, and words to create a consistent and trustworthy interaction.</a:t>
            </a:r>
          </a:p>
        </p:txBody>
      </p:sp>
      <p:pic>
        <p:nvPicPr>
          <p:cNvPr id="7" name="Graphic 6" descr="Hourglass 30% with solid fill">
            <a:extLst>
              <a:ext uri="{FF2B5EF4-FFF2-40B4-BE49-F238E27FC236}">
                <a16:creationId xmlns:a16="http://schemas.microsoft.com/office/drawing/2014/main" id="{3EE3AD6C-3F1F-A688-D324-16B56F2CC6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C5D4922C-92B9-7552-E837-8F7B8D82C7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2668AE08-31A6-0292-2E4A-B434BFA9EA12}"/>
              </a:ext>
            </a:extLst>
          </p:cNvPr>
          <p:cNvSpPr txBox="1">
            <a:spLocks/>
          </p:cNvSpPr>
          <p:nvPr/>
        </p:nvSpPr>
        <p:spPr>
          <a:xfrm>
            <a:off x="1800338" y="396946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2 participants role-play (1 customer, 1 sales consultant); rest of the group observes and debriefs.</a:t>
            </a:r>
          </a:p>
        </p:txBody>
      </p:sp>
      <p:sp>
        <p:nvSpPr>
          <p:cNvPr id="16" name="Text Placeholder 6">
            <a:extLst>
              <a:ext uri="{FF2B5EF4-FFF2-40B4-BE49-F238E27FC236}">
                <a16:creationId xmlns:a16="http://schemas.microsoft.com/office/drawing/2014/main" id="{3BA015A1-3B97-006D-624A-29805661371C}"/>
              </a:ext>
            </a:extLst>
          </p:cNvPr>
          <p:cNvSpPr txBox="1">
            <a:spLocks/>
          </p:cNvSpPr>
          <p:nvPr/>
        </p:nvSpPr>
        <p:spPr>
          <a:xfrm>
            <a:off x="1800338" y="503379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15 minutes total (3 scenarios × 5 minutes including debrief)</a:t>
            </a:r>
          </a:p>
        </p:txBody>
      </p:sp>
    </p:spTree>
    <p:extLst>
      <p:ext uri="{BB962C8B-B14F-4D97-AF65-F5344CB8AC3E}">
        <p14:creationId xmlns:p14="http://schemas.microsoft.com/office/powerpoint/2010/main" val="236916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59848-2E1F-0340-2C76-37BEB1CD256B}"/>
            </a:ext>
          </a:extLst>
        </p:cNvPr>
        <p:cNvGrpSpPr/>
        <p:nvPr/>
      </p:nvGrpSpPr>
      <p:grpSpPr>
        <a:xfrm>
          <a:off x="0" y="0"/>
          <a:ext cx="0" cy="0"/>
          <a:chOff x="0" y="0"/>
          <a:chExt cx="0" cy="0"/>
        </a:xfrm>
      </p:grpSpPr>
      <p:sp>
        <p:nvSpPr>
          <p:cNvPr id="15" name="Speech Bubble: Oval 14">
            <a:extLst>
              <a:ext uri="{FF2B5EF4-FFF2-40B4-BE49-F238E27FC236}">
                <a16:creationId xmlns:a16="http://schemas.microsoft.com/office/drawing/2014/main" id="{3EDF0AF7-1728-E6E9-30A3-C7DA9511741E}"/>
              </a:ext>
            </a:extLst>
          </p:cNvPr>
          <p:cNvSpPr/>
          <p:nvPr/>
        </p:nvSpPr>
        <p:spPr>
          <a:xfrm flipH="1">
            <a:off x="6171804" y="1715688"/>
            <a:ext cx="2204357" cy="1305247"/>
          </a:xfrm>
          <a:prstGeom prst="wedgeEllipseCallout">
            <a:avLst>
              <a:gd name="adj1" fmla="val -52365"/>
              <a:gd name="adj2" fmla="val 6410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Speech Bubble: Oval 13">
            <a:extLst>
              <a:ext uri="{FF2B5EF4-FFF2-40B4-BE49-F238E27FC236}">
                <a16:creationId xmlns:a16="http://schemas.microsoft.com/office/drawing/2014/main" id="{1EAD1A03-2833-8D01-86CB-6D8AF3973169}"/>
              </a:ext>
            </a:extLst>
          </p:cNvPr>
          <p:cNvSpPr/>
          <p:nvPr/>
        </p:nvSpPr>
        <p:spPr>
          <a:xfrm>
            <a:off x="3710591" y="1674870"/>
            <a:ext cx="2204357" cy="1305247"/>
          </a:xfrm>
          <a:prstGeom prst="wedgeEllipseCallout">
            <a:avLst>
              <a:gd name="adj1" fmla="val -52365"/>
              <a:gd name="adj2" fmla="val 6410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itle 1">
            <a:extLst>
              <a:ext uri="{FF2B5EF4-FFF2-40B4-BE49-F238E27FC236}">
                <a16:creationId xmlns:a16="http://schemas.microsoft.com/office/drawing/2014/main" id="{C5648533-96B1-427D-2EAC-AB00C8742650}"/>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COMMUNICATION -  LISTENING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8" name="Rectangle 3">
            <a:extLst>
              <a:ext uri="{FF2B5EF4-FFF2-40B4-BE49-F238E27FC236}">
                <a16:creationId xmlns:a16="http://schemas.microsoft.com/office/drawing/2014/main" id="{85DD9F08-1661-43DC-88AA-15ABDA819CA2}"/>
              </a:ext>
            </a:extLst>
          </p:cNvPr>
          <p:cNvSpPr>
            <a:spLocks noGrp="1" noChangeArrowheads="1"/>
          </p:cNvSpPr>
          <p:nvPr>
            <p:ph idx="1"/>
          </p:nvPr>
        </p:nvSpPr>
        <p:spPr>
          <a:xfrm>
            <a:off x="526942" y="5876906"/>
            <a:ext cx="10994497" cy="962987"/>
          </a:xfrm>
          <a:prstGeom prst="rect">
            <a:avLst/>
          </a:prstGeom>
        </p:spPr>
        <p:txBody>
          <a:bodyPr>
            <a:normAutofit/>
          </a:bodyPr>
          <a:lstStyle/>
          <a:p>
            <a:pPr marL="2155" lvl="1" indent="0" algn="ctr">
              <a:buNone/>
            </a:pPr>
            <a:r>
              <a:rPr lang="en-US" sz="1600" b="1" dirty="0">
                <a:solidFill>
                  <a:srgbClr val="00417C"/>
                </a:solidFill>
                <a:latin typeface="Arial" panose="020B0604020202020204" pitchFamily="34" charset="0"/>
                <a:cs typeface="Arial" panose="020B0604020202020204" pitchFamily="34" charset="0"/>
              </a:rPr>
              <a:t>The biggest communication problem is we do not listen to understand. We listen to reply.</a:t>
            </a:r>
          </a:p>
          <a:p>
            <a:pPr marL="2155" lvl="1" indent="0" algn="ctr">
              <a:buNone/>
            </a:pPr>
            <a:r>
              <a:rPr lang="en-US" sz="1600" dirty="0">
                <a:solidFill>
                  <a:srgbClr val="00417C"/>
                </a:solidFill>
                <a:latin typeface="Arial" panose="020B0604020202020204" pitchFamily="34" charset="0"/>
                <a:cs typeface="Arial" panose="020B0604020202020204" pitchFamily="34" charset="0"/>
              </a:rPr>
              <a:t>— Stephen R. Covey </a:t>
            </a:r>
            <a:endParaRPr lang="en-US" altLang="en-US" sz="2000" dirty="0">
              <a:solidFill>
                <a:srgbClr val="00417C"/>
              </a:solidFill>
              <a:latin typeface="Arial" panose="020B0604020202020204" pitchFamily="34" charset="0"/>
              <a:cs typeface="Arial" panose="020B0604020202020204" pitchFamily="34" charset="0"/>
            </a:endParaRPr>
          </a:p>
        </p:txBody>
      </p:sp>
      <p:pic>
        <p:nvPicPr>
          <p:cNvPr id="2" name="Picture 1" descr="https://encrypted-tbn2.gstatic.com/images?q=tbn:ANd9GcSvyx0MmcXCXQajQS7qgcamXMUoXMt2AJYVSPRutiA8IIXwYO2nAg">
            <a:extLst>
              <a:ext uri="{FF2B5EF4-FFF2-40B4-BE49-F238E27FC236}">
                <a16:creationId xmlns:a16="http://schemas.microsoft.com/office/drawing/2014/main" id="{D48698DE-E578-4714-4A96-D46F1CEAB27D}"/>
              </a:ext>
            </a:extLst>
          </p:cNvPr>
          <p:cNvPicPr>
            <a:picLocks noChangeAspect="1" noChangeArrowheads="1"/>
          </p:cNvPicPr>
          <p:nvPr/>
        </p:nvPicPr>
        <p:blipFill>
          <a:blip r:embed="rId4" cstate="print"/>
          <a:srcRect r="58730"/>
          <a:stretch>
            <a:fillRect/>
          </a:stretch>
        </p:blipFill>
        <p:spPr bwMode="auto">
          <a:xfrm>
            <a:off x="1154055" y="5601946"/>
            <a:ext cx="456946" cy="441568"/>
          </a:xfrm>
          <a:prstGeom prst="rect">
            <a:avLst/>
          </a:prstGeom>
          <a:noFill/>
        </p:spPr>
      </p:pic>
      <p:pic>
        <p:nvPicPr>
          <p:cNvPr id="3" name="Picture 6" descr="https://encrypted-tbn2.gstatic.com/images?q=tbn:ANd9GcSvyx0MmcXCXQajQS7qgcamXMUoXMt2AJYVSPRutiA8IIXwYO2nAg">
            <a:extLst>
              <a:ext uri="{FF2B5EF4-FFF2-40B4-BE49-F238E27FC236}">
                <a16:creationId xmlns:a16="http://schemas.microsoft.com/office/drawing/2014/main" id="{D7352FF5-0042-749A-46FC-C1CE3E3E5B0D}"/>
              </a:ext>
            </a:extLst>
          </p:cNvPr>
          <p:cNvPicPr>
            <a:picLocks noChangeAspect="1" noChangeArrowheads="1"/>
          </p:cNvPicPr>
          <p:nvPr/>
        </p:nvPicPr>
        <p:blipFill>
          <a:blip r:embed="rId4" cstate="print"/>
          <a:srcRect l="58730"/>
          <a:stretch>
            <a:fillRect/>
          </a:stretch>
        </p:blipFill>
        <p:spPr bwMode="auto">
          <a:xfrm>
            <a:off x="10401341" y="5916831"/>
            <a:ext cx="456945" cy="441568"/>
          </a:xfrm>
          <a:prstGeom prst="rect">
            <a:avLst/>
          </a:prstGeom>
          <a:noFill/>
        </p:spPr>
      </p:pic>
      <p:sp>
        <p:nvSpPr>
          <p:cNvPr id="6" name="TextBox 5">
            <a:extLst>
              <a:ext uri="{FF2B5EF4-FFF2-40B4-BE49-F238E27FC236}">
                <a16:creationId xmlns:a16="http://schemas.microsoft.com/office/drawing/2014/main" id="{0B387A06-F428-50EC-F077-BAECFF1834B0}"/>
              </a:ext>
            </a:extLst>
          </p:cNvPr>
          <p:cNvSpPr txBox="1"/>
          <p:nvPr/>
        </p:nvSpPr>
        <p:spPr>
          <a:xfrm>
            <a:off x="4836610" y="3709568"/>
            <a:ext cx="2204357" cy="33663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Why Listening Fails!</a:t>
            </a:r>
            <a:endParaRPr lang="en-US" sz="1600" b="1" dirty="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sp>
        <p:nvSpPr>
          <p:cNvPr id="9" name="TextBox 8">
            <a:extLst>
              <a:ext uri="{FF2B5EF4-FFF2-40B4-BE49-F238E27FC236}">
                <a16:creationId xmlns:a16="http://schemas.microsoft.com/office/drawing/2014/main" id="{82B3CB47-D5F3-1C08-F98F-CB845BAA5C54}"/>
              </a:ext>
            </a:extLst>
          </p:cNvPr>
          <p:cNvSpPr txBox="1"/>
          <p:nvPr/>
        </p:nvSpPr>
        <p:spPr>
          <a:xfrm>
            <a:off x="3834932" y="1992078"/>
            <a:ext cx="2003356" cy="646331"/>
          </a:xfrm>
          <a:prstGeom prst="rect">
            <a:avLst/>
          </a:prstGeom>
          <a:noFill/>
        </p:spPr>
        <p:txBody>
          <a:bodyPr wrap="square">
            <a:spAutoFit/>
          </a:bodyPr>
          <a:lstStyle/>
          <a:p>
            <a:pPr algn="ctr"/>
            <a:r>
              <a:rPr lang="en-US" sz="1200" dirty="0">
                <a:solidFill>
                  <a:srgbClr val="00417C"/>
                </a:solidFill>
                <a:latin typeface="Arial" panose="020B0604020202020204" pitchFamily="34" charset="0"/>
                <a:cs typeface="Arial" panose="020B0604020202020204" pitchFamily="34" charset="0"/>
              </a:rPr>
              <a:t>So what I really need is something reliable for my daily commute...</a:t>
            </a:r>
          </a:p>
        </p:txBody>
      </p:sp>
      <p:sp>
        <p:nvSpPr>
          <p:cNvPr id="11" name="TextBox 10">
            <a:extLst>
              <a:ext uri="{FF2B5EF4-FFF2-40B4-BE49-F238E27FC236}">
                <a16:creationId xmlns:a16="http://schemas.microsoft.com/office/drawing/2014/main" id="{A09704DF-0B42-C345-A924-F9926B205B89}"/>
              </a:ext>
            </a:extLst>
          </p:cNvPr>
          <p:cNvSpPr txBox="1"/>
          <p:nvPr/>
        </p:nvSpPr>
        <p:spPr>
          <a:xfrm>
            <a:off x="6417314" y="2137714"/>
            <a:ext cx="1762668" cy="461665"/>
          </a:xfrm>
          <a:prstGeom prst="rect">
            <a:avLst/>
          </a:prstGeom>
          <a:noFill/>
        </p:spPr>
        <p:txBody>
          <a:bodyPr wrap="square">
            <a:spAutoFit/>
          </a:bodyPr>
          <a:lstStyle/>
          <a:p>
            <a:pPr algn="ctr"/>
            <a:r>
              <a:rPr lang="en-US" sz="1200" dirty="0">
                <a:solidFill>
                  <a:srgbClr val="00417C"/>
                </a:solidFill>
                <a:latin typeface="Arial" panose="020B0604020202020204" pitchFamily="34" charset="0"/>
                <a:cs typeface="Arial" panose="020B0604020202020204" pitchFamily="34" charset="0"/>
              </a:rPr>
              <a:t>What should I say next?</a:t>
            </a:r>
          </a:p>
        </p:txBody>
      </p:sp>
      <p:sp>
        <p:nvSpPr>
          <p:cNvPr id="12" name="TextBox 11">
            <a:extLst>
              <a:ext uri="{FF2B5EF4-FFF2-40B4-BE49-F238E27FC236}">
                <a16:creationId xmlns:a16="http://schemas.microsoft.com/office/drawing/2014/main" id="{1580D354-1E52-FA59-0D21-2ACB27935743}"/>
              </a:ext>
            </a:extLst>
          </p:cNvPr>
          <p:cNvSpPr txBox="1"/>
          <p:nvPr/>
        </p:nvSpPr>
        <p:spPr>
          <a:xfrm>
            <a:off x="2711336" y="2751955"/>
            <a:ext cx="999255" cy="338554"/>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Speaker</a:t>
            </a:r>
          </a:p>
        </p:txBody>
      </p:sp>
      <p:sp>
        <p:nvSpPr>
          <p:cNvPr id="13" name="TextBox 12">
            <a:extLst>
              <a:ext uri="{FF2B5EF4-FFF2-40B4-BE49-F238E27FC236}">
                <a16:creationId xmlns:a16="http://schemas.microsoft.com/office/drawing/2014/main" id="{0D87C7E2-5C65-2A01-9AEA-D644679DEE66}"/>
              </a:ext>
            </a:extLst>
          </p:cNvPr>
          <p:cNvSpPr txBox="1"/>
          <p:nvPr/>
        </p:nvSpPr>
        <p:spPr>
          <a:xfrm>
            <a:off x="8441385" y="2682381"/>
            <a:ext cx="999255" cy="338554"/>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Listener</a:t>
            </a:r>
          </a:p>
        </p:txBody>
      </p:sp>
      <p:sp>
        <p:nvSpPr>
          <p:cNvPr id="7" name="TextBox 6">
            <a:extLst>
              <a:ext uri="{FF2B5EF4-FFF2-40B4-BE49-F238E27FC236}">
                <a16:creationId xmlns:a16="http://schemas.microsoft.com/office/drawing/2014/main" id="{EAC91221-5F7B-2280-075B-C9F8FDF68697}"/>
              </a:ext>
            </a:extLst>
          </p:cNvPr>
          <p:cNvSpPr txBox="1"/>
          <p:nvPr/>
        </p:nvSpPr>
        <p:spPr>
          <a:xfrm>
            <a:off x="461629" y="109272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 tells you someone is not listening / bad listener?</a:t>
            </a:r>
          </a:p>
        </p:txBody>
      </p:sp>
      <p:pic>
        <p:nvPicPr>
          <p:cNvPr id="17" name="Graphic 16" descr="User with solid fill">
            <a:extLst>
              <a:ext uri="{FF2B5EF4-FFF2-40B4-BE49-F238E27FC236}">
                <a16:creationId xmlns:a16="http://schemas.microsoft.com/office/drawing/2014/main" id="{03204AC5-BB6B-41CE-D97E-6C7DF714E2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2214" y="2638409"/>
            <a:ext cx="3125890" cy="3125890"/>
          </a:xfrm>
          <a:prstGeom prst="rect">
            <a:avLst/>
          </a:prstGeom>
        </p:spPr>
      </p:pic>
      <p:pic>
        <p:nvPicPr>
          <p:cNvPr id="20" name="Graphic 19" descr="User with solid fill">
            <a:extLst>
              <a:ext uri="{FF2B5EF4-FFF2-40B4-BE49-F238E27FC236}">
                <a16:creationId xmlns:a16="http://schemas.microsoft.com/office/drawing/2014/main" id="{F5AB8AC3-B86D-024B-DB70-38809D2481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9231" y="2598909"/>
            <a:ext cx="3125890" cy="3125890"/>
          </a:xfrm>
          <a:prstGeom prst="rect">
            <a:avLst/>
          </a:prstGeom>
        </p:spPr>
      </p:pic>
    </p:spTree>
    <p:custDataLst>
      <p:tags r:id="rId1"/>
    </p:custDataLst>
    <p:extLst>
      <p:ext uri="{BB962C8B-B14F-4D97-AF65-F5344CB8AC3E}">
        <p14:creationId xmlns:p14="http://schemas.microsoft.com/office/powerpoint/2010/main" val="678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8" grpId="0" build="p"/>
      <p:bldP spid="6" grpId="0"/>
      <p:bldP spid="9"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38298-19A6-516E-BEDC-324F52C18B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AEB2B15-9183-83A4-38D6-7F468F5CB815}"/>
              </a:ext>
            </a:extLst>
          </p:cNvPr>
          <p:cNvPicPr>
            <a:picLocks noChangeAspect="1"/>
          </p:cNvPicPr>
          <p:nvPr/>
        </p:nvPicPr>
        <p:blipFill>
          <a:blip r:embed="rId4"/>
          <a:srcRect b="3948"/>
          <a:stretch/>
        </p:blipFill>
        <p:spPr>
          <a:xfrm>
            <a:off x="0" y="0"/>
            <a:ext cx="12192000" cy="6587231"/>
          </a:xfrm>
          <a:prstGeom prst="rect">
            <a:avLst/>
          </a:prstGeom>
        </p:spPr>
      </p:pic>
      <p:sp>
        <p:nvSpPr>
          <p:cNvPr id="8" name="Rectangle 7">
            <a:extLst>
              <a:ext uri="{FF2B5EF4-FFF2-40B4-BE49-F238E27FC236}">
                <a16:creationId xmlns:a16="http://schemas.microsoft.com/office/drawing/2014/main" id="{32A90E1F-2320-C8D9-DD6D-9A7AB364D065}"/>
              </a:ext>
            </a:extLst>
          </p:cNvPr>
          <p:cNvSpPr/>
          <p:nvPr/>
        </p:nvSpPr>
        <p:spPr>
          <a:xfrm>
            <a:off x="3951514" y="1090872"/>
            <a:ext cx="45719" cy="4999577"/>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E8C4C5FC-0E1C-FD1C-88E8-510DCE0ED0EA}"/>
              </a:ext>
            </a:extLst>
          </p:cNvPr>
          <p:cNvSpPr txBox="1">
            <a:spLocks/>
          </p:cNvSpPr>
          <p:nvPr/>
        </p:nvSpPr>
        <p:spPr bwMode="auto">
          <a:xfrm>
            <a:off x="418599" y="270769"/>
            <a:ext cx="79400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3600" b="1" i="0" u="none" strike="noStrike" kern="0" cap="none" spc="0" normalizeH="0" baseline="0" noProof="0">
                <a:ln>
                  <a:noFill/>
                </a:ln>
                <a:solidFill>
                  <a:prstClr val="white"/>
                </a:solidFill>
                <a:effectLst/>
                <a:uLnTx/>
                <a:uFillTx/>
                <a:latin typeface="Arial (Headings)"/>
                <a:ea typeface="+mj-ea"/>
                <a:cs typeface="+mj-cs"/>
              </a:rPr>
              <a:t>AGENDA</a:t>
            </a:r>
          </a:p>
        </p:txBody>
      </p:sp>
      <p:sp>
        <p:nvSpPr>
          <p:cNvPr id="10" name="TextBox 9">
            <a:extLst>
              <a:ext uri="{FF2B5EF4-FFF2-40B4-BE49-F238E27FC236}">
                <a16:creationId xmlns:a16="http://schemas.microsoft.com/office/drawing/2014/main" id="{280414A2-F537-199D-F4BE-6019929541EE}"/>
              </a:ext>
            </a:extLst>
          </p:cNvPr>
          <p:cNvSpPr txBox="1"/>
          <p:nvPr/>
        </p:nvSpPr>
        <p:spPr>
          <a:xfrm>
            <a:off x="4204759" y="734527"/>
            <a:ext cx="7487975" cy="5536837"/>
          </a:xfrm>
          <a:prstGeom prst="rect">
            <a:avLst/>
          </a:prstGeom>
          <a:noFill/>
        </p:spPr>
        <p:txBody>
          <a:bodyPr wrap="square" lIns="91440" tIns="45720" rIns="91440" bIns="45720" rtlCol="0" anchor="t">
            <a:spAutoFit/>
          </a:bodyPr>
          <a:lstStyle/>
          <a:p>
            <a:pPr>
              <a:lnSpc>
                <a:spcPct val="200000"/>
              </a:lnSpc>
              <a:defRPr/>
            </a:pPr>
            <a:r>
              <a:rPr lang="en-US" sz="2000" dirty="0">
                <a:solidFill>
                  <a:prstClr val="white"/>
                </a:solidFill>
                <a:latin typeface="Arial MT"/>
              </a:rPr>
              <a:t>Welcome &amp; Introduction</a:t>
            </a:r>
          </a:p>
          <a:p>
            <a:pPr>
              <a:lnSpc>
                <a:spcPct val="200000"/>
              </a:lnSpc>
              <a:defRPr/>
            </a:pPr>
            <a:r>
              <a:rPr lang="en-US" sz="2000" dirty="0">
                <a:solidFill>
                  <a:prstClr val="white"/>
                </a:solidFill>
                <a:latin typeface="Arial MT"/>
              </a:rPr>
              <a:t>Effective Communication</a:t>
            </a:r>
          </a:p>
          <a:p>
            <a:pPr>
              <a:lnSpc>
                <a:spcPct val="200000"/>
              </a:lnSpc>
              <a:defRPr/>
            </a:pPr>
            <a:r>
              <a:rPr lang="en-US" sz="2000" dirty="0">
                <a:solidFill>
                  <a:prstClr val="white"/>
                </a:solidFill>
                <a:latin typeface="Arial MT"/>
              </a:rPr>
              <a:t>Mastering Verbal Communication</a:t>
            </a:r>
          </a:p>
          <a:p>
            <a:pPr>
              <a:lnSpc>
                <a:spcPct val="200000"/>
              </a:lnSpc>
              <a:defRPr/>
            </a:pPr>
            <a:r>
              <a:rPr lang="en-US" sz="2000" dirty="0">
                <a:solidFill>
                  <a:prstClr val="white"/>
                </a:solidFill>
                <a:latin typeface="Arial MT"/>
              </a:rPr>
              <a:t>Mastering Non-verbal Communication</a:t>
            </a:r>
          </a:p>
          <a:p>
            <a:pPr>
              <a:lnSpc>
                <a:spcPct val="200000"/>
              </a:lnSpc>
              <a:defRPr/>
            </a:pPr>
            <a:r>
              <a:rPr lang="en-US" sz="2000" dirty="0">
                <a:solidFill>
                  <a:prstClr val="white"/>
                </a:solidFill>
                <a:latin typeface="Arial MT"/>
              </a:rPr>
              <a:t>Active Listening Techniques</a:t>
            </a:r>
          </a:p>
          <a:p>
            <a:pPr>
              <a:lnSpc>
                <a:spcPct val="200000"/>
              </a:lnSpc>
              <a:defRPr/>
            </a:pPr>
            <a:r>
              <a:rPr lang="en-US" sz="2000" dirty="0">
                <a:solidFill>
                  <a:prstClr val="white"/>
                </a:solidFill>
                <a:latin typeface="Arial MT"/>
              </a:rPr>
              <a:t>Effective Questioning Techniques</a:t>
            </a:r>
          </a:p>
          <a:p>
            <a:pPr>
              <a:lnSpc>
                <a:spcPct val="200000"/>
              </a:lnSpc>
              <a:defRPr/>
            </a:pPr>
            <a:r>
              <a:rPr lang="en-US" sz="2000" dirty="0">
                <a:solidFill>
                  <a:prstClr val="white"/>
                </a:solidFill>
                <a:latin typeface="Arial MT"/>
              </a:rPr>
              <a:t>Digital Communication</a:t>
            </a:r>
          </a:p>
          <a:p>
            <a:pPr>
              <a:lnSpc>
                <a:spcPct val="200000"/>
              </a:lnSpc>
              <a:defRPr/>
            </a:pPr>
            <a:r>
              <a:rPr lang="en-US" sz="2000" dirty="0">
                <a:solidFill>
                  <a:prstClr val="white"/>
                </a:solidFill>
                <a:latin typeface="Arial MT"/>
              </a:rPr>
              <a:t>Customer Profiling</a:t>
            </a:r>
          </a:p>
          <a:p>
            <a:pPr>
              <a:lnSpc>
                <a:spcPct val="200000"/>
              </a:lnSpc>
              <a:defRPr/>
            </a:pPr>
            <a:r>
              <a:rPr lang="en-US" sz="2000" dirty="0">
                <a:solidFill>
                  <a:prstClr val="white"/>
                </a:solidFill>
                <a:latin typeface="Arial MT"/>
              </a:rPr>
              <a:t>Emotional Intelligence</a:t>
            </a:r>
          </a:p>
        </p:txBody>
      </p:sp>
    </p:spTree>
    <p:custDataLst>
      <p:tags r:id="rId1"/>
    </p:custDataLst>
    <p:extLst>
      <p:ext uri="{BB962C8B-B14F-4D97-AF65-F5344CB8AC3E}">
        <p14:creationId xmlns:p14="http://schemas.microsoft.com/office/powerpoint/2010/main" val="76111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17FC-5155-84E2-190A-E7F203B253D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F7C2F48-EB9B-4563-5B05-DA74080AA3E2}"/>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25A9D5E6-3D7E-E4BE-129F-A76F2C98C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C43969-326A-8DED-BD9D-40F55BFD8867}"/>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B41A5104-008F-09AE-0435-CF993D571838}"/>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5:</a:t>
            </a:r>
            <a:br>
              <a:rPr lang="en-US" sz="2394">
                <a:solidFill>
                  <a:prstClr val="white"/>
                </a:solidFill>
                <a:latin typeface="Arial (Headings)"/>
              </a:rPr>
            </a:br>
            <a:r>
              <a:rPr lang="en-US" sz="2394">
                <a:solidFill>
                  <a:prstClr val="white"/>
                </a:solidFill>
                <a:latin typeface="Arial (Headings)"/>
              </a:rPr>
              <a:t>Listening skills (The Bus Driver exercise)</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FB392592-9DBC-C6C6-F76D-88E1E52335A4}"/>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36054B61-2149-3EB7-A96F-66BE7AF0D29D}"/>
              </a:ext>
            </a:extLst>
          </p:cNvPr>
          <p:cNvSpPr txBox="1">
            <a:spLocks/>
          </p:cNvSpPr>
          <p:nvPr/>
        </p:nvSpPr>
        <p:spPr>
          <a:xfrm>
            <a:off x="1800338" y="301557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dirty="0">
                <a:solidFill>
                  <a:sysClr val="windowText" lastClr="000000"/>
                </a:solidFill>
                <a:latin typeface="Encode Sans Expanded Light" pitchFamily="2" charset="0"/>
                <a:sym typeface="Arial"/>
              </a:rPr>
              <a:t>Participants will listen as the instructor reads a short passage. You may take notes if you wish. Afterwards, the instructor will ask questions to assess how well the information was received and understood.</a:t>
            </a:r>
          </a:p>
        </p:txBody>
      </p:sp>
      <p:pic>
        <p:nvPicPr>
          <p:cNvPr id="7" name="Graphic 6" descr="Hourglass 30% with solid fill">
            <a:extLst>
              <a:ext uri="{FF2B5EF4-FFF2-40B4-BE49-F238E27FC236}">
                <a16:creationId xmlns:a16="http://schemas.microsoft.com/office/drawing/2014/main" id="{A6E47618-55DD-1043-D84B-30C14E0560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BC34AAC4-8D91-942C-CAB3-02037ECD1E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69CA0859-6B28-9244-5131-7EE501DF97ED}"/>
              </a:ext>
            </a:extLst>
          </p:cNvPr>
          <p:cNvSpPr txBox="1">
            <a:spLocks/>
          </p:cNvSpPr>
          <p:nvPr/>
        </p:nvSpPr>
        <p:spPr>
          <a:xfrm>
            <a:off x="1800338" y="396946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Individual</a:t>
            </a:r>
          </a:p>
        </p:txBody>
      </p:sp>
      <p:sp>
        <p:nvSpPr>
          <p:cNvPr id="16" name="Text Placeholder 6">
            <a:extLst>
              <a:ext uri="{FF2B5EF4-FFF2-40B4-BE49-F238E27FC236}">
                <a16:creationId xmlns:a16="http://schemas.microsoft.com/office/drawing/2014/main" id="{0DB524FD-1AAC-47DB-CBC9-964A3AD3165E}"/>
              </a:ext>
            </a:extLst>
          </p:cNvPr>
          <p:cNvSpPr txBox="1">
            <a:spLocks/>
          </p:cNvSpPr>
          <p:nvPr/>
        </p:nvSpPr>
        <p:spPr>
          <a:xfrm>
            <a:off x="1800338" y="503379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5 minutes</a:t>
            </a:r>
          </a:p>
        </p:txBody>
      </p:sp>
    </p:spTree>
    <p:extLst>
      <p:ext uri="{BB962C8B-B14F-4D97-AF65-F5344CB8AC3E}">
        <p14:creationId xmlns:p14="http://schemas.microsoft.com/office/powerpoint/2010/main" val="408347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56C27-7E5E-26B2-AC76-624477FB962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A6ECCFE-667E-9BEE-34F6-4D99F2464DD0}"/>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COMMUNICATION -  LISTENING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9A010339-D669-BCCE-334B-62F6428C565D}"/>
              </a:ext>
            </a:extLst>
          </p:cNvPr>
          <p:cNvSpPr txBox="1"/>
          <p:nvPr/>
        </p:nvSpPr>
        <p:spPr>
          <a:xfrm>
            <a:off x="526943" y="127080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The Listening Ladder: From Passive to Empathetic</a:t>
            </a:r>
            <a:endParaRPr lang="en-US">
              <a:solidFill>
                <a:srgbClr val="00417C"/>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7" name="Diagram 6">
            <a:extLst>
              <a:ext uri="{FF2B5EF4-FFF2-40B4-BE49-F238E27FC236}">
                <a16:creationId xmlns:a16="http://schemas.microsoft.com/office/drawing/2014/main" id="{2CF0EA91-FFA6-BAF4-8962-1E777AE799F5}"/>
              </a:ext>
            </a:extLst>
          </p:cNvPr>
          <p:cNvGraphicFramePr/>
          <p:nvPr/>
        </p:nvGraphicFramePr>
        <p:xfrm>
          <a:off x="1127760" y="2487890"/>
          <a:ext cx="10119360" cy="30993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84DBCC48-B3AD-C40B-8EA7-CC56BA0FC481}"/>
              </a:ext>
            </a:extLst>
          </p:cNvPr>
          <p:cNvSpPr txBox="1"/>
          <p:nvPr/>
        </p:nvSpPr>
        <p:spPr>
          <a:xfrm>
            <a:off x="2240280" y="3282648"/>
            <a:ext cx="2331720" cy="584775"/>
          </a:xfrm>
          <a:prstGeom prst="rect">
            <a:avLst/>
          </a:prstGeom>
          <a:noFill/>
        </p:spPr>
        <p:txBody>
          <a:bodyPr wrap="square">
            <a:spAutoFit/>
          </a:bodyPr>
          <a:lstStyle/>
          <a:p>
            <a:r>
              <a:rPr lang="en-US" sz="1600">
                <a:latin typeface="Arial" panose="020B0604020202020204" pitchFamily="34" charset="0"/>
                <a:cs typeface="Arial" panose="020B0604020202020204" pitchFamily="34" charset="0"/>
              </a:rPr>
              <a:t>Hearing but not engaged</a:t>
            </a:r>
          </a:p>
        </p:txBody>
      </p:sp>
      <p:sp>
        <p:nvSpPr>
          <p:cNvPr id="16" name="TextBox 15">
            <a:extLst>
              <a:ext uri="{FF2B5EF4-FFF2-40B4-BE49-F238E27FC236}">
                <a16:creationId xmlns:a16="http://schemas.microsoft.com/office/drawing/2014/main" id="{C2C4139E-7C77-E962-1A7E-09C4BBF29595}"/>
              </a:ext>
            </a:extLst>
          </p:cNvPr>
          <p:cNvSpPr txBox="1"/>
          <p:nvPr/>
        </p:nvSpPr>
        <p:spPr>
          <a:xfrm>
            <a:off x="4221480" y="2794968"/>
            <a:ext cx="2331720" cy="584775"/>
          </a:xfrm>
          <a:prstGeom prst="rect">
            <a:avLst/>
          </a:prstGeom>
          <a:noFill/>
        </p:spPr>
        <p:txBody>
          <a:bodyPr wrap="square">
            <a:spAutoFit/>
          </a:bodyPr>
          <a:lstStyle/>
          <a:p>
            <a:r>
              <a:rPr lang="en-US" sz="1600">
                <a:latin typeface="Arial" panose="020B0604020202020204" pitchFamily="34" charset="0"/>
                <a:cs typeface="Arial" panose="020B0604020202020204" pitchFamily="34" charset="0"/>
              </a:rPr>
              <a:t>Filtering only what interests you</a:t>
            </a:r>
          </a:p>
        </p:txBody>
      </p:sp>
      <p:sp>
        <p:nvSpPr>
          <p:cNvPr id="17" name="TextBox 16">
            <a:extLst>
              <a:ext uri="{FF2B5EF4-FFF2-40B4-BE49-F238E27FC236}">
                <a16:creationId xmlns:a16="http://schemas.microsoft.com/office/drawing/2014/main" id="{715B0391-EC86-D6CD-F2B0-7F02A89366B9}"/>
              </a:ext>
            </a:extLst>
          </p:cNvPr>
          <p:cNvSpPr txBox="1"/>
          <p:nvPr/>
        </p:nvSpPr>
        <p:spPr>
          <a:xfrm>
            <a:off x="6202680" y="2322528"/>
            <a:ext cx="2331720" cy="584775"/>
          </a:xfrm>
          <a:prstGeom prst="rect">
            <a:avLst/>
          </a:prstGeom>
          <a:noFill/>
        </p:spPr>
        <p:txBody>
          <a:bodyPr wrap="square">
            <a:spAutoFit/>
          </a:bodyPr>
          <a:lstStyle/>
          <a:p>
            <a:r>
              <a:rPr lang="en-US" sz="1600">
                <a:latin typeface="Arial" panose="020B0604020202020204" pitchFamily="34" charset="0"/>
                <a:cs typeface="Arial" panose="020B0604020202020204" pitchFamily="34" charset="0"/>
              </a:rPr>
              <a:t>Full attention on content</a:t>
            </a:r>
          </a:p>
        </p:txBody>
      </p:sp>
      <p:sp>
        <p:nvSpPr>
          <p:cNvPr id="18" name="TextBox 17">
            <a:extLst>
              <a:ext uri="{FF2B5EF4-FFF2-40B4-BE49-F238E27FC236}">
                <a16:creationId xmlns:a16="http://schemas.microsoft.com/office/drawing/2014/main" id="{C215EE18-0E87-52BC-81A9-E900600B2DC6}"/>
              </a:ext>
            </a:extLst>
          </p:cNvPr>
          <p:cNvSpPr txBox="1"/>
          <p:nvPr/>
        </p:nvSpPr>
        <p:spPr>
          <a:xfrm>
            <a:off x="8229600" y="1872039"/>
            <a:ext cx="2331720" cy="584775"/>
          </a:xfrm>
          <a:prstGeom prst="rect">
            <a:avLst/>
          </a:prstGeom>
          <a:noFill/>
        </p:spPr>
        <p:txBody>
          <a:bodyPr wrap="square">
            <a:spAutoFit/>
          </a:bodyPr>
          <a:lstStyle/>
          <a:p>
            <a:r>
              <a:rPr lang="en-US" sz="1600">
                <a:latin typeface="Arial" panose="020B0604020202020204" pitchFamily="34" charset="0"/>
                <a:cs typeface="Arial" panose="020B0604020202020204" pitchFamily="34" charset="0"/>
              </a:rPr>
              <a:t>Listening with emotion and intent</a:t>
            </a:r>
          </a:p>
        </p:txBody>
      </p:sp>
    </p:spTree>
    <p:custDataLst>
      <p:tags r:id="rId1"/>
    </p:custDataLst>
    <p:extLst>
      <p:ext uri="{BB962C8B-B14F-4D97-AF65-F5344CB8AC3E}">
        <p14:creationId xmlns:p14="http://schemas.microsoft.com/office/powerpoint/2010/main" val="67193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DC00-E02C-96BB-5A15-9B258F827105}"/>
            </a:ext>
          </a:extLst>
        </p:cNvPr>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5CD760D4-59BD-5456-03A6-B5FEBCFC5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21" y="7594"/>
            <a:ext cx="12161838" cy="6850407"/>
          </a:xfrm>
          <a:prstGeom prst="rect">
            <a:avLst/>
          </a:prstGeom>
        </p:spPr>
      </p:pic>
      <p:sp>
        <p:nvSpPr>
          <p:cNvPr id="8" name="Rectangle 7">
            <a:extLst>
              <a:ext uri="{FF2B5EF4-FFF2-40B4-BE49-F238E27FC236}">
                <a16:creationId xmlns:a16="http://schemas.microsoft.com/office/drawing/2014/main" id="{73073129-3838-2631-BB66-BD29D649ADE1}"/>
              </a:ext>
            </a:extLst>
          </p:cNvPr>
          <p:cNvSpPr/>
          <p:nvPr/>
        </p:nvSpPr>
        <p:spPr>
          <a:xfrm>
            <a:off x="-15400" y="0"/>
            <a:ext cx="726963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a:p>
        </p:txBody>
      </p:sp>
      <p:sp>
        <p:nvSpPr>
          <p:cNvPr id="2" name="Rectangle 1">
            <a:extLst>
              <a:ext uri="{FF2B5EF4-FFF2-40B4-BE49-F238E27FC236}">
                <a16:creationId xmlns:a16="http://schemas.microsoft.com/office/drawing/2014/main" id="{66A047EE-AD17-AE66-52F9-1F9AD8D611F4}"/>
              </a:ext>
            </a:extLst>
          </p:cNvPr>
          <p:cNvSpPr/>
          <p:nvPr/>
        </p:nvSpPr>
        <p:spPr>
          <a:xfrm>
            <a:off x="526945" y="1886128"/>
            <a:ext cx="2025756" cy="914221"/>
          </a:xfrm>
          <a:prstGeom prst="rect">
            <a:avLst/>
          </a:prstGeom>
          <a:solidFill>
            <a:srgbClr val="00417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81129283-8FFB-0B83-D760-45CC2E67CD48}"/>
              </a:ext>
            </a:extLst>
          </p:cNvPr>
          <p:cNvSpPr txBox="1">
            <a:spLocks/>
          </p:cNvSpPr>
          <p:nvPr/>
        </p:nvSpPr>
        <p:spPr bwMode="gray">
          <a:xfrm>
            <a:off x="526943" y="2066239"/>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Paraphrasing &amp; Summarizing</a:t>
            </a:r>
          </a:p>
        </p:txBody>
      </p:sp>
      <p:sp>
        <p:nvSpPr>
          <p:cNvPr id="5" name="Rectangle 4">
            <a:extLst>
              <a:ext uri="{FF2B5EF4-FFF2-40B4-BE49-F238E27FC236}">
                <a16:creationId xmlns:a16="http://schemas.microsoft.com/office/drawing/2014/main" id="{D70D0A97-1864-A661-2A72-D2003C5C6AFE}"/>
              </a:ext>
            </a:extLst>
          </p:cNvPr>
          <p:cNvSpPr/>
          <p:nvPr/>
        </p:nvSpPr>
        <p:spPr>
          <a:xfrm>
            <a:off x="526945" y="2971889"/>
            <a:ext cx="2025756" cy="914221"/>
          </a:xfrm>
          <a:prstGeom prst="rect">
            <a:avLst/>
          </a:prstGeom>
          <a:solidFill>
            <a:srgbClr val="005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A1F2BD1-9AB0-8ED0-BE3B-417C46B581A7}"/>
              </a:ext>
            </a:extLst>
          </p:cNvPr>
          <p:cNvSpPr txBox="1">
            <a:spLocks/>
          </p:cNvSpPr>
          <p:nvPr/>
        </p:nvSpPr>
        <p:spPr bwMode="gray">
          <a:xfrm>
            <a:off x="526943" y="3195903"/>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Asking Clarifying Questions</a:t>
            </a:r>
          </a:p>
        </p:txBody>
      </p:sp>
      <p:sp>
        <p:nvSpPr>
          <p:cNvPr id="11" name="Rectangle 10">
            <a:extLst>
              <a:ext uri="{FF2B5EF4-FFF2-40B4-BE49-F238E27FC236}">
                <a16:creationId xmlns:a16="http://schemas.microsoft.com/office/drawing/2014/main" id="{21A33749-89D1-9DE7-BFE8-9038F4D1ADB7}"/>
              </a:ext>
            </a:extLst>
          </p:cNvPr>
          <p:cNvSpPr/>
          <p:nvPr/>
        </p:nvSpPr>
        <p:spPr>
          <a:xfrm>
            <a:off x="526944" y="4057650"/>
            <a:ext cx="2025756" cy="914221"/>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FCAE477B-248E-7924-07E9-0D6547D78BF4}"/>
              </a:ext>
            </a:extLst>
          </p:cNvPr>
          <p:cNvSpPr txBox="1">
            <a:spLocks/>
          </p:cNvSpPr>
          <p:nvPr/>
        </p:nvSpPr>
        <p:spPr bwMode="gray">
          <a:xfrm>
            <a:off x="526943" y="4218600"/>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Empathy &amp; Patience in Action</a:t>
            </a:r>
          </a:p>
        </p:txBody>
      </p:sp>
      <p:sp>
        <p:nvSpPr>
          <p:cNvPr id="9" name="Title 1">
            <a:extLst>
              <a:ext uri="{FF2B5EF4-FFF2-40B4-BE49-F238E27FC236}">
                <a16:creationId xmlns:a16="http://schemas.microsoft.com/office/drawing/2014/main" id="{CBDCB0BD-4996-D79C-DFA6-9C870C0E1F93}"/>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ACTIVE LISTENING TECHNIQUES</a:t>
            </a:r>
          </a:p>
        </p:txBody>
      </p:sp>
      <p:sp>
        <p:nvSpPr>
          <p:cNvPr id="10" name="TextBox 9">
            <a:extLst>
              <a:ext uri="{FF2B5EF4-FFF2-40B4-BE49-F238E27FC236}">
                <a16:creationId xmlns:a16="http://schemas.microsoft.com/office/drawing/2014/main" id="{ECA722F3-BEA3-2BCE-CB21-D0853050410B}"/>
              </a:ext>
            </a:extLst>
          </p:cNvPr>
          <p:cNvSpPr txBox="1"/>
          <p:nvPr/>
        </p:nvSpPr>
        <p:spPr>
          <a:xfrm>
            <a:off x="526943" y="127080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Listening to Understand, Not Just Respond</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8026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81EBA95B-2CB7-1503-8081-065FBDCE4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21" y="7594"/>
            <a:ext cx="12161838" cy="6850407"/>
          </a:xfrm>
          <a:prstGeom prst="rect">
            <a:avLst/>
          </a:prstGeom>
        </p:spPr>
      </p:pic>
      <p:sp>
        <p:nvSpPr>
          <p:cNvPr id="8" name="Rectangle 7">
            <a:extLst>
              <a:ext uri="{FF2B5EF4-FFF2-40B4-BE49-F238E27FC236}">
                <a16:creationId xmlns:a16="http://schemas.microsoft.com/office/drawing/2014/main" id="{4B0A2812-7341-88CC-F87E-32EB0E49F6E8}"/>
              </a:ext>
            </a:extLst>
          </p:cNvPr>
          <p:cNvSpPr/>
          <p:nvPr/>
        </p:nvSpPr>
        <p:spPr>
          <a:xfrm>
            <a:off x="-15400" y="0"/>
            <a:ext cx="726963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rgbClr val="00417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526943" y="2066239"/>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Paraphrasing &amp; Summarizing</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rgbClr val="005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526943" y="3195903"/>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Asking Clarifying Questions</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526943" y="4218600"/>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Empathy &amp; Patience in Action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285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4400" eaLnBrk="0" hangingPunct="0">
              <a:lnSpc>
                <a:spcPct val="150000"/>
              </a:lnSpc>
              <a:buFontTx/>
              <a:buChar char="•"/>
              <a:tabLst/>
            </a:pPr>
            <a:r>
              <a:rPr lang="en-US" altLang="en-US" sz="1800" b="1">
                <a:solidFill>
                  <a:srgbClr val="00417C"/>
                </a:solidFill>
                <a:latin typeface="Arial" panose="020B0604020202020204" pitchFamily="34" charset="0"/>
              </a:rPr>
              <a:t> Paraphrasing:</a:t>
            </a:r>
            <a:r>
              <a:rPr lang="en-US" altLang="en-US" sz="1800">
                <a:solidFill>
                  <a:srgbClr val="00417C"/>
                </a:solidFill>
                <a:latin typeface="Arial" panose="020B0604020202020204" pitchFamily="34" charset="0"/>
              </a:rPr>
              <a:t> Restating the message in your own words to show understanding.</a:t>
            </a:r>
          </a:p>
          <a:p>
            <a:pPr lvl="0" defTabSz="914400" eaLnBrk="0" hangingPunct="0">
              <a:lnSpc>
                <a:spcPct val="150000"/>
              </a:lnSpc>
              <a:buFontTx/>
              <a:buChar char="•"/>
              <a:tabLst/>
            </a:pPr>
            <a:endParaRPr lang="en-US" altLang="en-US" sz="1800">
              <a:solidFill>
                <a:srgbClr val="00417C"/>
              </a:solidFill>
              <a:latin typeface="Arial" panose="020B0604020202020204" pitchFamily="34" charset="0"/>
            </a:endParaRPr>
          </a:p>
          <a:p>
            <a:pPr lvl="0" defTabSz="914400" eaLnBrk="0" hangingPunct="0">
              <a:lnSpc>
                <a:spcPct val="150000"/>
              </a:lnSpc>
              <a:buFontTx/>
              <a:buChar char="•"/>
              <a:tabLst/>
            </a:pPr>
            <a:r>
              <a:rPr lang="en-US" altLang="en-US" sz="1800" b="1">
                <a:solidFill>
                  <a:srgbClr val="00417C"/>
                </a:solidFill>
                <a:latin typeface="Arial" panose="020B0604020202020204" pitchFamily="34" charset="0"/>
              </a:rPr>
              <a:t> Summarizing:</a:t>
            </a:r>
            <a:r>
              <a:rPr lang="en-US" altLang="en-US" sz="1800">
                <a:solidFill>
                  <a:srgbClr val="00417C"/>
                </a:solidFill>
                <a:latin typeface="Arial" panose="020B0604020202020204" pitchFamily="34" charset="0"/>
              </a:rPr>
              <a:t> Condensing key points after a longer conversation.</a:t>
            </a: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2326306"/>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9" name="Title 1">
            <a:extLst>
              <a:ext uri="{FF2B5EF4-FFF2-40B4-BE49-F238E27FC236}">
                <a16:creationId xmlns:a16="http://schemas.microsoft.com/office/drawing/2014/main" id="{34510A7B-F0C1-4098-626E-9FA0DEFDC230}"/>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ACTIVE LISTENING TECHNIQUES</a:t>
            </a:r>
          </a:p>
        </p:txBody>
      </p:sp>
      <p:sp>
        <p:nvSpPr>
          <p:cNvPr id="10" name="TextBox 9">
            <a:extLst>
              <a:ext uri="{FF2B5EF4-FFF2-40B4-BE49-F238E27FC236}">
                <a16:creationId xmlns:a16="http://schemas.microsoft.com/office/drawing/2014/main" id="{E37D992A-C1EC-4F15-2869-EE1F7A710271}"/>
              </a:ext>
            </a:extLst>
          </p:cNvPr>
          <p:cNvSpPr txBox="1"/>
          <p:nvPr/>
        </p:nvSpPr>
        <p:spPr>
          <a:xfrm>
            <a:off x="526943" y="127080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Reflective Techniques That Build Trust</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7" name="Graphic 6" descr="Badge 1 with solid fill">
            <a:extLst>
              <a:ext uri="{FF2B5EF4-FFF2-40B4-BE49-F238E27FC236}">
                <a16:creationId xmlns:a16="http://schemas.microsoft.com/office/drawing/2014/main" id="{C087AD26-2760-E9FA-E4D7-AE3DB952C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59" y="1998391"/>
            <a:ext cx="613123" cy="613123"/>
          </a:xfrm>
          <a:prstGeom prst="rect">
            <a:avLst/>
          </a:prstGeom>
        </p:spPr>
      </p:pic>
    </p:spTree>
    <p:custDataLst>
      <p:tags r:id="rId1"/>
    </p:custDataLst>
    <p:extLst>
      <p:ext uri="{BB962C8B-B14F-4D97-AF65-F5344CB8AC3E}">
        <p14:creationId xmlns:p14="http://schemas.microsoft.com/office/powerpoint/2010/main" val="321346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90424389-A6EB-4AE2-6969-F491415C8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21" y="7594"/>
            <a:ext cx="12161838" cy="6850407"/>
          </a:xfrm>
          <a:prstGeom prst="rect">
            <a:avLst/>
          </a:prstGeom>
        </p:spPr>
      </p:pic>
      <p:sp>
        <p:nvSpPr>
          <p:cNvPr id="8" name="Rectangle 7">
            <a:extLst>
              <a:ext uri="{FF2B5EF4-FFF2-40B4-BE49-F238E27FC236}">
                <a16:creationId xmlns:a16="http://schemas.microsoft.com/office/drawing/2014/main" id="{C8ECF600-4293-1DD3-206E-2DB29C565DC4}"/>
              </a:ext>
            </a:extLst>
          </p:cNvPr>
          <p:cNvSpPr/>
          <p:nvPr/>
        </p:nvSpPr>
        <p:spPr>
          <a:xfrm>
            <a:off x="-15400" y="0"/>
            <a:ext cx="726963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rgbClr val="00417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rgbClr val="005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207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lnSpc>
                <a:spcPct val="150000"/>
              </a:lnSpc>
              <a:spcAft>
                <a:spcPts val="1200"/>
              </a:spcAft>
              <a:tabLst>
                <a:tab pos="275353" algn="l"/>
              </a:tabLst>
              <a:defRPr/>
            </a:pPr>
            <a:r>
              <a:rPr lang="en-US" sz="1800" b="1" kern="0">
                <a:solidFill>
                  <a:srgbClr val="00417C"/>
                </a:solidFill>
                <a:latin typeface="Arial (Headings)"/>
                <a:cs typeface="Calibri"/>
              </a:rPr>
              <a:t>Why It Matters:</a:t>
            </a:r>
          </a:p>
          <a:p>
            <a:pPr lvl="0" defTabSz="913526">
              <a:lnSpc>
                <a:spcPct val="150000"/>
              </a:lnSpc>
              <a:spcAft>
                <a:spcPts val="1200"/>
              </a:spcAft>
              <a:tabLst>
                <a:tab pos="275353" algn="l"/>
              </a:tabLst>
              <a:defRPr/>
            </a:pPr>
            <a:r>
              <a:rPr lang="en-US" sz="1800" kern="0">
                <a:solidFill>
                  <a:srgbClr val="00417C"/>
                </a:solidFill>
                <a:latin typeface="Arial (Headings)"/>
                <a:cs typeface="Calibri"/>
              </a:rPr>
              <a:t>Clarifies vague statements</a:t>
            </a:r>
          </a:p>
          <a:p>
            <a:pPr lvl="0" defTabSz="913526">
              <a:lnSpc>
                <a:spcPct val="150000"/>
              </a:lnSpc>
              <a:spcAft>
                <a:spcPts val="1200"/>
              </a:spcAft>
              <a:tabLst>
                <a:tab pos="275353" algn="l"/>
              </a:tabLst>
              <a:defRPr/>
            </a:pPr>
            <a:r>
              <a:rPr lang="en-US" sz="1800" kern="0">
                <a:solidFill>
                  <a:srgbClr val="00417C"/>
                </a:solidFill>
                <a:latin typeface="Arial (Headings)"/>
                <a:cs typeface="Calibri"/>
              </a:rPr>
              <a:t>Prevents assumptions</a:t>
            </a:r>
          </a:p>
          <a:p>
            <a:pPr lvl="0" defTabSz="913526">
              <a:lnSpc>
                <a:spcPct val="150000"/>
              </a:lnSpc>
              <a:spcAft>
                <a:spcPts val="1200"/>
              </a:spcAft>
              <a:tabLst>
                <a:tab pos="275353" algn="l"/>
              </a:tabLst>
              <a:defRPr/>
            </a:pPr>
            <a:r>
              <a:rPr lang="en-US" sz="1800" kern="0">
                <a:solidFill>
                  <a:srgbClr val="00417C"/>
                </a:solidFill>
                <a:latin typeface="Arial (Headings)"/>
                <a:cs typeface="Calibri"/>
              </a:rPr>
              <a:t>Deepens connection</a:t>
            </a:r>
            <a:endParaRPr kumimoji="0" lang="en-US" sz="1800" b="0" i="0" u="none" strike="noStrike" kern="0" cap="none" spc="0" normalizeH="0" baseline="0" noProof="0">
              <a:ln>
                <a:noFill/>
              </a:ln>
              <a:solidFill>
                <a:srgbClr val="00417C"/>
              </a:solidFill>
              <a:effectLst/>
              <a:uLnTx/>
              <a:uFillTx/>
              <a:latin typeface="Arial (Headings)"/>
              <a:cs typeface="Calibri"/>
            </a:endParaRP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3351072"/>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9" name="Title 1">
            <a:extLst>
              <a:ext uri="{FF2B5EF4-FFF2-40B4-BE49-F238E27FC236}">
                <a16:creationId xmlns:a16="http://schemas.microsoft.com/office/drawing/2014/main" id="{00E0C5B1-EB44-37D0-27A2-6630F0887A1A}"/>
              </a:ext>
            </a:extLst>
          </p:cNvPr>
          <p:cNvSpPr txBox="1">
            <a:spLocks/>
          </p:cNvSpPr>
          <p:nvPr/>
        </p:nvSpPr>
        <p:spPr bwMode="gray">
          <a:xfrm>
            <a:off x="526943" y="2066239"/>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Paraphrasing &amp; Summarizing</a:t>
            </a:r>
          </a:p>
        </p:txBody>
      </p:sp>
      <p:sp>
        <p:nvSpPr>
          <p:cNvPr id="10" name="Title 1">
            <a:extLst>
              <a:ext uri="{FF2B5EF4-FFF2-40B4-BE49-F238E27FC236}">
                <a16:creationId xmlns:a16="http://schemas.microsoft.com/office/drawing/2014/main" id="{0B3F408E-91FA-D1D9-71E5-709030D52522}"/>
              </a:ext>
            </a:extLst>
          </p:cNvPr>
          <p:cNvSpPr txBox="1">
            <a:spLocks/>
          </p:cNvSpPr>
          <p:nvPr/>
        </p:nvSpPr>
        <p:spPr bwMode="gray">
          <a:xfrm>
            <a:off x="526943" y="3195903"/>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Asking Clarifying Questions</a:t>
            </a:r>
          </a:p>
        </p:txBody>
      </p:sp>
      <p:sp>
        <p:nvSpPr>
          <p:cNvPr id="19" name="Title 1">
            <a:extLst>
              <a:ext uri="{FF2B5EF4-FFF2-40B4-BE49-F238E27FC236}">
                <a16:creationId xmlns:a16="http://schemas.microsoft.com/office/drawing/2014/main" id="{2A6440D9-5557-44F1-C80E-2345AA55F510}"/>
              </a:ext>
            </a:extLst>
          </p:cNvPr>
          <p:cNvSpPr txBox="1">
            <a:spLocks/>
          </p:cNvSpPr>
          <p:nvPr/>
        </p:nvSpPr>
        <p:spPr bwMode="gray">
          <a:xfrm>
            <a:off x="526943" y="4218600"/>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Empathy &amp; Patience in Action</a:t>
            </a:r>
          </a:p>
        </p:txBody>
      </p:sp>
      <p:sp>
        <p:nvSpPr>
          <p:cNvPr id="20" name="Title 1">
            <a:extLst>
              <a:ext uri="{FF2B5EF4-FFF2-40B4-BE49-F238E27FC236}">
                <a16:creationId xmlns:a16="http://schemas.microsoft.com/office/drawing/2014/main" id="{3ED88537-D85F-D302-847A-CDCB0343393A}"/>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ACTIVE LISTENING TECHNIQUES</a:t>
            </a:r>
          </a:p>
        </p:txBody>
      </p:sp>
      <p:sp>
        <p:nvSpPr>
          <p:cNvPr id="21" name="TextBox 20">
            <a:extLst>
              <a:ext uri="{FF2B5EF4-FFF2-40B4-BE49-F238E27FC236}">
                <a16:creationId xmlns:a16="http://schemas.microsoft.com/office/drawing/2014/main" id="{322700C1-50D1-4C80-F838-6359163F8A56}"/>
              </a:ext>
            </a:extLst>
          </p:cNvPr>
          <p:cNvSpPr txBox="1"/>
          <p:nvPr/>
        </p:nvSpPr>
        <p:spPr>
          <a:xfrm>
            <a:off x="526943" y="127080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Asking Clarifying Questions – Avoid Guesswork</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13" name="Graphic 12" descr="Badge with solid fill">
            <a:extLst>
              <a:ext uri="{FF2B5EF4-FFF2-40B4-BE49-F238E27FC236}">
                <a16:creationId xmlns:a16="http://schemas.microsoft.com/office/drawing/2014/main" id="{8FF69902-B6FA-18F4-F8A5-74564796BE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59" y="3108098"/>
            <a:ext cx="613123" cy="613123"/>
          </a:xfrm>
          <a:prstGeom prst="rect">
            <a:avLst/>
          </a:prstGeom>
        </p:spPr>
      </p:pic>
    </p:spTree>
    <p:custDataLst>
      <p:tags r:id="rId1"/>
    </p:custDataLst>
    <p:extLst>
      <p:ext uri="{BB962C8B-B14F-4D97-AF65-F5344CB8AC3E}">
        <p14:creationId xmlns:p14="http://schemas.microsoft.com/office/powerpoint/2010/main" val="409451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9618781F-88E9-9159-2C70-7E710669B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21" y="7594"/>
            <a:ext cx="12161838" cy="6850407"/>
          </a:xfrm>
          <a:prstGeom prst="rect">
            <a:avLst/>
          </a:prstGeom>
        </p:spPr>
      </p:pic>
      <p:sp>
        <p:nvSpPr>
          <p:cNvPr id="8" name="Rectangle 7">
            <a:extLst>
              <a:ext uri="{FF2B5EF4-FFF2-40B4-BE49-F238E27FC236}">
                <a16:creationId xmlns:a16="http://schemas.microsoft.com/office/drawing/2014/main" id="{27DF521F-628C-45CE-D3F2-0B43F6BA1D3A}"/>
              </a:ext>
            </a:extLst>
          </p:cNvPr>
          <p:cNvSpPr/>
          <p:nvPr/>
        </p:nvSpPr>
        <p:spPr>
          <a:xfrm>
            <a:off x="-15400" y="0"/>
            <a:ext cx="726963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rgbClr val="00417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rgbClr val="005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33068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spcAft>
                <a:spcPts val="1200"/>
              </a:spcAft>
              <a:tabLst>
                <a:tab pos="275353" algn="l"/>
              </a:tabLst>
              <a:defRPr/>
            </a:pPr>
            <a:r>
              <a:rPr lang="en-US" sz="1800" b="1" kern="0">
                <a:solidFill>
                  <a:srgbClr val="00417C"/>
                </a:solidFill>
                <a:latin typeface="Arial (Headings)"/>
                <a:cs typeface="Calibri"/>
              </a:rPr>
              <a:t>Empathy:</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417C"/>
                </a:solidFill>
                <a:latin typeface="Arial (Headings)"/>
                <a:cs typeface="Calibri"/>
              </a:rPr>
              <a:t>Listen with full attention</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417C"/>
                </a:solidFill>
                <a:latin typeface="Arial (Headings)"/>
                <a:cs typeface="Calibri"/>
              </a:rPr>
              <a:t>Reflect emotions:</a:t>
            </a:r>
            <a:br>
              <a:rPr lang="en-US" sz="1800" kern="0">
                <a:solidFill>
                  <a:srgbClr val="00417C"/>
                </a:solidFill>
                <a:latin typeface="Arial (Headings)"/>
                <a:cs typeface="Calibri"/>
              </a:rPr>
            </a:br>
            <a:r>
              <a:rPr lang="en-US" sz="1800" kern="0">
                <a:solidFill>
                  <a:srgbClr val="00417C"/>
                </a:solidFill>
                <a:latin typeface="Arial (Headings)"/>
                <a:cs typeface="Calibri"/>
              </a:rPr>
              <a:t>“Sounds like this has been a tough experience for you.”</a:t>
            </a:r>
          </a:p>
          <a:p>
            <a:pPr lvl="0" defTabSz="913526">
              <a:spcAft>
                <a:spcPts val="1200"/>
              </a:spcAft>
              <a:tabLst>
                <a:tab pos="275353" algn="l"/>
              </a:tabLst>
              <a:defRPr/>
            </a:pPr>
            <a:r>
              <a:rPr lang="en-US" sz="1800" b="1" kern="0">
                <a:solidFill>
                  <a:srgbClr val="00417C"/>
                </a:solidFill>
                <a:latin typeface="Arial (Headings)"/>
                <a:cs typeface="Calibri"/>
              </a:rPr>
              <a:t>Patience:</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417C"/>
                </a:solidFill>
                <a:latin typeface="Arial (Headings)"/>
                <a:cs typeface="Calibri"/>
              </a:rPr>
              <a:t>Avoid interrupting</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417C"/>
                </a:solidFill>
                <a:latin typeface="Arial (Headings)"/>
                <a:cs typeface="Calibri"/>
              </a:rPr>
              <a:t>Leave space for silence</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417C"/>
                </a:solidFill>
                <a:latin typeface="Arial (Headings)"/>
                <a:cs typeface="Calibri"/>
              </a:rPr>
              <a:t>Let them express at their pace</a:t>
            </a: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4486194"/>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9" name="Title 1">
            <a:extLst>
              <a:ext uri="{FF2B5EF4-FFF2-40B4-BE49-F238E27FC236}">
                <a16:creationId xmlns:a16="http://schemas.microsoft.com/office/drawing/2014/main" id="{BCFAEB70-4FFF-216F-08AF-D986B17BBDD0}"/>
              </a:ext>
            </a:extLst>
          </p:cNvPr>
          <p:cNvSpPr txBox="1">
            <a:spLocks/>
          </p:cNvSpPr>
          <p:nvPr/>
        </p:nvSpPr>
        <p:spPr bwMode="gray">
          <a:xfrm>
            <a:off x="526943" y="2066239"/>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Paraphrasing &amp; Summarizing</a:t>
            </a:r>
          </a:p>
        </p:txBody>
      </p:sp>
      <p:sp>
        <p:nvSpPr>
          <p:cNvPr id="10" name="Title 1">
            <a:extLst>
              <a:ext uri="{FF2B5EF4-FFF2-40B4-BE49-F238E27FC236}">
                <a16:creationId xmlns:a16="http://schemas.microsoft.com/office/drawing/2014/main" id="{9BEA4805-8D1E-D99B-9F2B-DFFDAD9D2476}"/>
              </a:ext>
            </a:extLst>
          </p:cNvPr>
          <p:cNvSpPr txBox="1">
            <a:spLocks/>
          </p:cNvSpPr>
          <p:nvPr/>
        </p:nvSpPr>
        <p:spPr bwMode="gray">
          <a:xfrm>
            <a:off x="526943" y="3195903"/>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Asking Clarifying Questions</a:t>
            </a:r>
          </a:p>
        </p:txBody>
      </p:sp>
      <p:sp>
        <p:nvSpPr>
          <p:cNvPr id="19" name="Title 1">
            <a:extLst>
              <a:ext uri="{FF2B5EF4-FFF2-40B4-BE49-F238E27FC236}">
                <a16:creationId xmlns:a16="http://schemas.microsoft.com/office/drawing/2014/main" id="{2EDB17B1-EDD4-65CE-E9A6-CA859C5E3983}"/>
              </a:ext>
            </a:extLst>
          </p:cNvPr>
          <p:cNvSpPr txBox="1">
            <a:spLocks/>
          </p:cNvSpPr>
          <p:nvPr/>
        </p:nvSpPr>
        <p:spPr bwMode="gray">
          <a:xfrm>
            <a:off x="526943" y="4218600"/>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Empathy &amp; Patience in Action</a:t>
            </a:r>
          </a:p>
        </p:txBody>
      </p:sp>
      <p:sp>
        <p:nvSpPr>
          <p:cNvPr id="20" name="Title 1">
            <a:extLst>
              <a:ext uri="{FF2B5EF4-FFF2-40B4-BE49-F238E27FC236}">
                <a16:creationId xmlns:a16="http://schemas.microsoft.com/office/drawing/2014/main" id="{BC4E7B5D-ABF9-7F15-E1FB-F3DAD28FB468}"/>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ACTIVE LISTENING TECHNIQUES</a:t>
            </a:r>
          </a:p>
        </p:txBody>
      </p:sp>
      <p:sp>
        <p:nvSpPr>
          <p:cNvPr id="21" name="TextBox 20">
            <a:extLst>
              <a:ext uri="{FF2B5EF4-FFF2-40B4-BE49-F238E27FC236}">
                <a16:creationId xmlns:a16="http://schemas.microsoft.com/office/drawing/2014/main" id="{82909C8C-4A80-605D-B2D9-987FBB3159C3}"/>
              </a:ext>
            </a:extLst>
          </p:cNvPr>
          <p:cNvSpPr txBox="1"/>
          <p:nvPr/>
        </p:nvSpPr>
        <p:spPr>
          <a:xfrm>
            <a:off x="526943" y="127080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It’s Not Just the Product—It’s How You Make Them Feel</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14" name="Graphic 13" descr="Badge 3 with solid fill">
            <a:extLst>
              <a:ext uri="{FF2B5EF4-FFF2-40B4-BE49-F238E27FC236}">
                <a16:creationId xmlns:a16="http://schemas.microsoft.com/office/drawing/2014/main" id="{26411142-F5F8-AE2C-BAA4-B00E0D5C2E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60" y="4155214"/>
            <a:ext cx="613123" cy="613123"/>
          </a:xfrm>
          <a:prstGeom prst="rect">
            <a:avLst/>
          </a:prstGeom>
        </p:spPr>
      </p:pic>
    </p:spTree>
    <p:custDataLst>
      <p:tags r:id="rId1"/>
    </p:custDataLst>
    <p:extLst>
      <p:ext uri="{BB962C8B-B14F-4D97-AF65-F5344CB8AC3E}">
        <p14:creationId xmlns:p14="http://schemas.microsoft.com/office/powerpoint/2010/main" val="90255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4CFE0-6ABE-98E8-98B3-95B4B040EE01}"/>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E438E065-C0EF-DBDD-FDEB-5FF0F298BA78}"/>
              </a:ext>
            </a:extLst>
          </p:cNvPr>
          <p:cNvGrpSpPr/>
          <p:nvPr/>
        </p:nvGrpSpPr>
        <p:grpSpPr>
          <a:xfrm>
            <a:off x="-159" y="8483"/>
            <a:ext cx="12161838" cy="6559957"/>
            <a:chOff x="0" y="0"/>
            <a:chExt cx="12192000" cy="6622059"/>
          </a:xfrm>
        </p:grpSpPr>
        <p:pic>
          <p:nvPicPr>
            <p:cNvPr id="2" name="Picture 1" descr="image">
              <a:extLst>
                <a:ext uri="{FF2B5EF4-FFF2-40B4-BE49-F238E27FC236}">
                  <a16:creationId xmlns:a16="http://schemas.microsoft.com/office/drawing/2014/main" id="{6028C265-3E83-4070-B4C1-AE7FFC8B9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622059"/>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199AD4-1E18-5988-9D62-EACED27CAD1B}"/>
                </a:ext>
              </a:extLst>
            </p:cNvPr>
            <p:cNvSpPr/>
            <p:nvPr/>
          </p:nvSpPr>
          <p:spPr>
            <a:xfrm>
              <a:off x="0" y="2769833"/>
              <a:ext cx="12192000" cy="3852226"/>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fontAlgn="base">
                <a:spcBef>
                  <a:spcPct val="0"/>
                </a:spcBef>
                <a:spcAft>
                  <a:spcPct val="0"/>
                </a:spcAft>
                <a:defRPr/>
              </a:pPr>
              <a:endParaRPr lang="ar-AE" sz="1796" b="1">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7CFA893B-A806-E441-E682-9A63722952AB}"/>
              </a:ext>
            </a:extLst>
          </p:cNvPr>
          <p:cNvSpPr txBox="1">
            <a:spLocks/>
          </p:cNvSpPr>
          <p:nvPr/>
        </p:nvSpPr>
        <p:spPr>
          <a:xfrm>
            <a:off x="349532" y="1864549"/>
            <a:ext cx="11492936" cy="73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fontAlgn="base">
              <a:lnSpc>
                <a:spcPct val="100000"/>
              </a:lnSpc>
              <a:spcAft>
                <a:spcPct val="0"/>
              </a:spcAft>
              <a:tabLst>
                <a:tab pos="274678" algn="l"/>
              </a:tabLst>
              <a:defRPr/>
            </a:pPr>
            <a:r>
              <a:rPr lang="en-US" sz="2394" b="1">
                <a:solidFill>
                  <a:prstClr val="white"/>
                </a:solidFill>
                <a:latin typeface="Arial (Headings)"/>
              </a:rPr>
              <a:t>ACTIVITY 5:</a:t>
            </a:r>
            <a:br>
              <a:rPr lang="en-US" sz="2394" b="1">
                <a:solidFill>
                  <a:prstClr val="white"/>
                </a:solidFill>
                <a:latin typeface="Arial (Headings)"/>
              </a:rPr>
            </a:br>
            <a:r>
              <a:rPr lang="en-US" sz="2394" b="1">
                <a:solidFill>
                  <a:prstClr val="white"/>
                </a:solidFill>
                <a:latin typeface="Arial (Headings)"/>
              </a:rPr>
              <a:t>Active Listening - Exercise</a:t>
            </a:r>
          </a:p>
        </p:txBody>
      </p:sp>
      <p:sp>
        <p:nvSpPr>
          <p:cNvPr id="6" name="TextBox 5">
            <a:extLst>
              <a:ext uri="{FF2B5EF4-FFF2-40B4-BE49-F238E27FC236}">
                <a16:creationId xmlns:a16="http://schemas.microsoft.com/office/drawing/2014/main" id="{CBE7807A-FD08-6EF5-7B39-2A28EAA666C4}"/>
              </a:ext>
            </a:extLst>
          </p:cNvPr>
          <p:cNvSpPr txBox="1"/>
          <p:nvPr/>
        </p:nvSpPr>
        <p:spPr>
          <a:xfrm>
            <a:off x="1196901" y="3554715"/>
            <a:ext cx="10281358" cy="645048"/>
          </a:xfrm>
          <a:prstGeom prst="rect">
            <a:avLst/>
          </a:prstGeom>
          <a:noFill/>
        </p:spPr>
        <p:txBody>
          <a:bodyPr wrap="square">
            <a:spAutoFit/>
          </a:bodyPr>
          <a:lstStyle/>
          <a:p>
            <a:pPr defTabSz="912160" fontAlgn="base">
              <a:spcBef>
                <a:spcPct val="0"/>
              </a:spcBef>
              <a:spcAft>
                <a:spcPct val="0"/>
              </a:spcAft>
              <a:defRPr/>
            </a:pPr>
            <a:r>
              <a:rPr lang="en-US" sz="1796" dirty="0">
                <a:latin typeface="Calibri" panose="020F0502020204030204"/>
                <a:cs typeface="Arial" charset="0"/>
              </a:rPr>
              <a:t>Take turns to speak on a topic of your choice for two minutes. The person listening should use active listening techniques to demonstrate their interest and understanding. </a:t>
            </a:r>
          </a:p>
        </p:txBody>
      </p:sp>
      <p:sp>
        <p:nvSpPr>
          <p:cNvPr id="8" name="TextBox 7">
            <a:extLst>
              <a:ext uri="{FF2B5EF4-FFF2-40B4-BE49-F238E27FC236}">
                <a16:creationId xmlns:a16="http://schemas.microsoft.com/office/drawing/2014/main" id="{E59CE546-E40E-86D6-BA97-107DE84F10E9}"/>
              </a:ext>
            </a:extLst>
          </p:cNvPr>
          <p:cNvSpPr txBox="1"/>
          <p:nvPr/>
        </p:nvSpPr>
        <p:spPr>
          <a:xfrm>
            <a:off x="1196903" y="5340279"/>
            <a:ext cx="6087891" cy="368691"/>
          </a:xfrm>
          <a:prstGeom prst="rect">
            <a:avLst/>
          </a:prstGeom>
          <a:noFill/>
        </p:spPr>
        <p:txBody>
          <a:bodyPr wrap="square">
            <a:spAutoFit/>
          </a:bodyPr>
          <a:lstStyle/>
          <a:p>
            <a:pPr defTabSz="912160" fontAlgn="base">
              <a:spcBef>
                <a:spcPct val="0"/>
              </a:spcBef>
              <a:spcAft>
                <a:spcPct val="0"/>
              </a:spcAft>
              <a:defRPr/>
            </a:pPr>
            <a:r>
              <a:rPr lang="en-US" sz="1796" b="1">
                <a:solidFill>
                  <a:prstClr val="black">
                    <a:lumMod val="75000"/>
                    <a:lumOff val="25000"/>
                  </a:prstClr>
                </a:solidFill>
                <a:latin typeface="Calibri" panose="020F0502020204030204"/>
                <a:cs typeface="Arial" charset="0"/>
              </a:rPr>
              <a:t>10 minutes</a:t>
            </a:r>
          </a:p>
        </p:txBody>
      </p:sp>
      <p:pic>
        <p:nvPicPr>
          <p:cNvPr id="3" name="Graphic 2" descr="Hourglass 30% with solid fill">
            <a:extLst>
              <a:ext uri="{FF2B5EF4-FFF2-40B4-BE49-F238E27FC236}">
                <a16:creationId xmlns:a16="http://schemas.microsoft.com/office/drawing/2014/main" id="{ABB2CF0F-ADB0-2113-274F-A05C6D38AB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496" y="5382121"/>
            <a:ext cx="284728" cy="284728"/>
          </a:xfrm>
          <a:prstGeom prst="rect">
            <a:avLst/>
          </a:prstGeom>
        </p:spPr>
      </p:pic>
      <p:pic>
        <p:nvPicPr>
          <p:cNvPr id="7" name="Graphic 6" descr="Users with solid fill">
            <a:extLst>
              <a:ext uri="{FF2B5EF4-FFF2-40B4-BE49-F238E27FC236}">
                <a16:creationId xmlns:a16="http://schemas.microsoft.com/office/drawing/2014/main" id="{F63F55D6-0D4A-EAAB-FE46-FF344B96F3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497" y="4531575"/>
            <a:ext cx="357457" cy="357457"/>
          </a:xfrm>
          <a:prstGeom prst="rect">
            <a:avLst/>
          </a:prstGeom>
        </p:spPr>
      </p:pic>
      <p:pic>
        <p:nvPicPr>
          <p:cNvPr id="12" name="Graphic 11" descr="Bullseye with solid fill">
            <a:extLst>
              <a:ext uri="{FF2B5EF4-FFF2-40B4-BE49-F238E27FC236}">
                <a16:creationId xmlns:a16="http://schemas.microsoft.com/office/drawing/2014/main" id="{69E67464-1F57-1DA2-97CB-80222B66A56C}"/>
              </a:ext>
            </a:extLst>
          </p:cNvPr>
          <p:cNvPicPr>
            <a:picLocks noChangeAspect="1"/>
          </p:cNvPicPr>
          <p:nvPr/>
        </p:nvPicPr>
        <p:blipFill>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3613" y="3649140"/>
            <a:ext cx="389343" cy="389343"/>
          </a:xfrm>
          <a:prstGeom prst="rect">
            <a:avLst/>
          </a:prstGeom>
        </p:spPr>
      </p:pic>
      <p:sp>
        <p:nvSpPr>
          <p:cNvPr id="13" name="TextBox 12">
            <a:extLst>
              <a:ext uri="{FF2B5EF4-FFF2-40B4-BE49-F238E27FC236}">
                <a16:creationId xmlns:a16="http://schemas.microsoft.com/office/drawing/2014/main" id="{E9E71F95-6538-0E11-0D93-BCDA2F60A10C}"/>
              </a:ext>
            </a:extLst>
          </p:cNvPr>
          <p:cNvSpPr txBox="1"/>
          <p:nvPr/>
        </p:nvSpPr>
        <p:spPr>
          <a:xfrm>
            <a:off x="1196903" y="4539964"/>
            <a:ext cx="6087891" cy="368691"/>
          </a:xfrm>
          <a:prstGeom prst="rect">
            <a:avLst/>
          </a:prstGeom>
          <a:noFill/>
        </p:spPr>
        <p:txBody>
          <a:bodyPr wrap="square">
            <a:spAutoFit/>
          </a:bodyPr>
          <a:lstStyle/>
          <a:p>
            <a:pPr defTabSz="912160" fontAlgn="base">
              <a:spcBef>
                <a:spcPct val="0"/>
              </a:spcBef>
              <a:spcAft>
                <a:spcPct val="0"/>
              </a:spcAft>
              <a:defRPr/>
            </a:pPr>
            <a:r>
              <a:rPr lang="en-US" sz="1796" b="1">
                <a:solidFill>
                  <a:prstClr val="black">
                    <a:lumMod val="75000"/>
                    <a:lumOff val="25000"/>
                  </a:prstClr>
                </a:solidFill>
                <a:latin typeface="Calibri" panose="020F0502020204030204"/>
                <a:cs typeface="Arial" charset="0"/>
              </a:rPr>
              <a:t>Pairs</a:t>
            </a:r>
          </a:p>
        </p:txBody>
      </p:sp>
      <p:sp>
        <p:nvSpPr>
          <p:cNvPr id="10" name="TextBox 9">
            <a:extLst>
              <a:ext uri="{FF2B5EF4-FFF2-40B4-BE49-F238E27FC236}">
                <a16:creationId xmlns:a16="http://schemas.microsoft.com/office/drawing/2014/main" id="{8E07655E-0DAC-053E-E739-1043BA7EF47F}"/>
              </a:ext>
            </a:extLst>
          </p:cNvPr>
          <p:cNvSpPr txBox="1"/>
          <p:nvPr/>
        </p:nvSpPr>
        <p:spPr>
          <a:xfrm>
            <a:off x="6202681" y="4679964"/>
            <a:ext cx="5135655" cy="1565813"/>
          </a:xfrm>
          <a:prstGeom prst="rect">
            <a:avLst/>
          </a:prstGeom>
          <a:noFill/>
          <a:ln>
            <a:solidFill>
              <a:schemeClr val="bg1">
                <a:lumMod val="85000"/>
              </a:schemeClr>
            </a:solidFill>
          </a:ln>
        </p:spPr>
        <p:txBody>
          <a:bodyPr wrap="square">
            <a:spAutoFit/>
          </a:bodyPr>
          <a:lstStyle/>
          <a:p>
            <a:pPr algn="just" fontAlgn="base">
              <a:spcBef>
                <a:spcPct val="0"/>
              </a:spcBef>
              <a:spcAft>
                <a:spcPct val="0"/>
              </a:spcAft>
              <a:defRPr/>
            </a:pPr>
            <a:r>
              <a:rPr lang="en-GB" sz="1596" b="1">
                <a:solidFill>
                  <a:srgbClr val="0A46A4"/>
                </a:solidFill>
                <a:latin typeface="Arial" panose="020B0604020202020204" pitchFamily="34" charset="0"/>
                <a:ea typeface="Times New Roman" panose="02020603050405020304" pitchFamily="18" charset="0"/>
                <a:cs typeface="Arial" charset="0"/>
              </a:rPr>
              <a:t>Suggested topics…</a:t>
            </a:r>
            <a:endParaRPr lang="en-US" sz="1596" b="1">
              <a:solidFill>
                <a:srgbClr val="0A46A4"/>
              </a:solidFill>
              <a:latin typeface="Arial" panose="020B0604020202020204" pitchFamily="34" charset="0"/>
              <a:ea typeface="Times New Roman" panose="02020603050405020304" pitchFamily="18" charset="0"/>
              <a:cs typeface="Arial" charset="0"/>
            </a:endParaRPr>
          </a:p>
          <a:p>
            <a:pPr algn="just" fontAlgn="base">
              <a:spcBef>
                <a:spcPct val="0"/>
              </a:spcBef>
              <a:spcAft>
                <a:spcPct val="0"/>
              </a:spcAft>
              <a:defRPr/>
            </a:pPr>
            <a:r>
              <a:rPr lang="en-GB" sz="1596" b="1">
                <a:solidFill>
                  <a:srgbClr val="0A46A4"/>
                </a:solidFill>
                <a:latin typeface="Arial" panose="020B0604020202020204" pitchFamily="34" charset="0"/>
                <a:ea typeface="Times New Roman" panose="02020603050405020304" pitchFamily="18" charset="0"/>
                <a:cs typeface="Arial" charset="0"/>
              </a:rPr>
              <a:t> </a:t>
            </a:r>
            <a:endParaRPr lang="en-US" sz="1596" b="1">
              <a:solidFill>
                <a:srgbClr val="0A46A4"/>
              </a:solidFill>
              <a:latin typeface="Arial" panose="020B0604020202020204" pitchFamily="34" charset="0"/>
              <a:ea typeface="Times New Roman" panose="02020603050405020304" pitchFamily="18" charset="0"/>
              <a:cs typeface="Arial" charset="0"/>
            </a:endParaRPr>
          </a:p>
          <a:p>
            <a:pPr marL="171073" indent="-171073" algn="just" fontAlgn="base">
              <a:spcBef>
                <a:spcPct val="0"/>
              </a:spcBef>
              <a:spcAft>
                <a:spcPct val="0"/>
              </a:spcAft>
              <a:buFont typeface="Symbol" panose="05050102010706020507" pitchFamily="18" charset="2"/>
              <a:buChar char=""/>
              <a:defRPr/>
            </a:pPr>
            <a:r>
              <a:rPr lang="en-GB" sz="1596" b="1">
                <a:solidFill>
                  <a:srgbClr val="0A46A4"/>
                </a:solidFill>
                <a:latin typeface="Arial" panose="020B0604020202020204" pitchFamily="34" charset="0"/>
                <a:ea typeface="Times New Roman" panose="02020603050405020304" pitchFamily="18" charset="0"/>
                <a:cs typeface="Arial" charset="0"/>
              </a:rPr>
              <a:t>What you did on your most favourite holiday</a:t>
            </a:r>
            <a:endParaRPr lang="en-US" sz="1596" b="1">
              <a:solidFill>
                <a:srgbClr val="0A46A4"/>
              </a:solidFill>
              <a:latin typeface="Arial" panose="020B0604020202020204" pitchFamily="34" charset="0"/>
              <a:ea typeface="Times New Roman" panose="02020603050405020304" pitchFamily="18" charset="0"/>
              <a:cs typeface="Arial" charset="0"/>
            </a:endParaRPr>
          </a:p>
          <a:p>
            <a:pPr marL="171073" indent="-171073" algn="just" fontAlgn="base">
              <a:spcBef>
                <a:spcPct val="0"/>
              </a:spcBef>
              <a:spcAft>
                <a:spcPct val="0"/>
              </a:spcAft>
              <a:buFont typeface="Symbol" panose="05050102010706020507" pitchFamily="18" charset="2"/>
              <a:buChar char=""/>
              <a:defRPr/>
            </a:pPr>
            <a:r>
              <a:rPr lang="en-GB" sz="1596" b="1">
                <a:solidFill>
                  <a:srgbClr val="0A46A4"/>
                </a:solidFill>
                <a:latin typeface="Arial" panose="020B0604020202020204" pitchFamily="34" charset="0"/>
                <a:ea typeface="Times New Roman" panose="02020603050405020304" pitchFamily="18" charset="0"/>
                <a:cs typeface="Arial" charset="0"/>
              </a:rPr>
              <a:t>Your favourite sport and why you like it</a:t>
            </a:r>
            <a:endParaRPr lang="en-US" sz="1596" b="1">
              <a:solidFill>
                <a:srgbClr val="0A46A4"/>
              </a:solidFill>
              <a:latin typeface="Arial" panose="020B0604020202020204" pitchFamily="34" charset="0"/>
              <a:ea typeface="Times New Roman" panose="02020603050405020304" pitchFamily="18" charset="0"/>
              <a:cs typeface="Arial" charset="0"/>
            </a:endParaRPr>
          </a:p>
          <a:p>
            <a:pPr marL="171073" indent="-171073" algn="just" fontAlgn="base">
              <a:spcBef>
                <a:spcPct val="0"/>
              </a:spcBef>
              <a:spcAft>
                <a:spcPct val="0"/>
              </a:spcAft>
              <a:buFont typeface="Symbol" panose="05050102010706020507" pitchFamily="18" charset="2"/>
              <a:buChar char=""/>
              <a:defRPr/>
            </a:pPr>
            <a:r>
              <a:rPr lang="en-GB" sz="1596" b="1">
                <a:solidFill>
                  <a:srgbClr val="0A46A4"/>
                </a:solidFill>
                <a:latin typeface="Arial" panose="020B0604020202020204" pitchFamily="34" charset="0"/>
                <a:ea typeface="Times New Roman" panose="02020603050405020304" pitchFamily="18" charset="0"/>
                <a:cs typeface="Arial" charset="0"/>
              </a:rPr>
              <a:t>Your pet and why you like it</a:t>
            </a:r>
            <a:endParaRPr lang="en-US" sz="1596" b="1">
              <a:solidFill>
                <a:srgbClr val="0A46A4"/>
              </a:solidFill>
              <a:latin typeface="Arial" panose="020B0604020202020204" pitchFamily="34" charset="0"/>
              <a:ea typeface="Times New Roman" panose="02020603050405020304" pitchFamily="18" charset="0"/>
              <a:cs typeface="Arial" charset="0"/>
            </a:endParaRPr>
          </a:p>
          <a:p>
            <a:pPr marL="171073" indent="-171073" algn="just" fontAlgn="base">
              <a:spcBef>
                <a:spcPct val="0"/>
              </a:spcBef>
              <a:spcAft>
                <a:spcPct val="0"/>
              </a:spcAft>
              <a:buFont typeface="Symbol" panose="05050102010706020507" pitchFamily="18" charset="2"/>
              <a:buChar char=""/>
              <a:defRPr/>
            </a:pPr>
            <a:r>
              <a:rPr lang="en-GB" sz="1596" b="1">
                <a:solidFill>
                  <a:srgbClr val="0A46A4"/>
                </a:solidFill>
                <a:latin typeface="Arial" panose="020B0604020202020204" pitchFamily="34" charset="0"/>
                <a:ea typeface="Times New Roman" panose="02020603050405020304" pitchFamily="18" charset="0"/>
                <a:cs typeface="Arial" charset="0"/>
              </a:rPr>
              <a:t>What you would do if you won the lottery</a:t>
            </a:r>
            <a:endParaRPr lang="en-US" sz="1596" b="1">
              <a:solidFill>
                <a:srgbClr val="0A46A4"/>
              </a:solidFill>
              <a:latin typeface="Arial" panose="020B0604020202020204" pitchFamily="34" charset="0"/>
              <a:ea typeface="Times New Roman" panose="02020603050405020304" pitchFamily="18" charset="0"/>
              <a:cs typeface="Arial" charset="0"/>
            </a:endParaRPr>
          </a:p>
        </p:txBody>
      </p:sp>
    </p:spTree>
    <p:extLst>
      <p:ext uri="{BB962C8B-B14F-4D97-AF65-F5344CB8AC3E}">
        <p14:creationId xmlns:p14="http://schemas.microsoft.com/office/powerpoint/2010/main" val="19677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EDB7-E596-AFC8-DBFE-5A3C86E7266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0A3B034-77E3-407B-1B2D-D3D9B4C285F2}"/>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EFFECTIVE QUESTIONING TECHNIQUES</a:t>
            </a:r>
          </a:p>
        </p:txBody>
      </p:sp>
      <p:sp>
        <p:nvSpPr>
          <p:cNvPr id="6" name="TextBox 5">
            <a:extLst>
              <a:ext uri="{FF2B5EF4-FFF2-40B4-BE49-F238E27FC236}">
                <a16:creationId xmlns:a16="http://schemas.microsoft.com/office/drawing/2014/main" id="{5947DEF0-E6B0-0A9B-3ADC-A1E22266DA2E}"/>
              </a:ext>
            </a:extLst>
          </p:cNvPr>
          <p:cNvSpPr txBox="1"/>
          <p:nvPr/>
        </p:nvSpPr>
        <p:spPr>
          <a:xfrm>
            <a:off x="526943" y="1270801"/>
            <a:ext cx="6564079"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Asking the Right Questions using Funnel Technique </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5647DA5-3A4F-3309-7B09-EE9CD2AC3862}"/>
              </a:ext>
            </a:extLst>
          </p:cNvPr>
          <p:cNvPicPr>
            <a:picLocks noChangeAspect="1"/>
          </p:cNvPicPr>
          <p:nvPr/>
        </p:nvPicPr>
        <p:blipFill>
          <a:blip r:embed="rId4"/>
          <a:stretch>
            <a:fillRect/>
          </a:stretch>
        </p:blipFill>
        <p:spPr>
          <a:xfrm>
            <a:off x="4120276" y="1920546"/>
            <a:ext cx="5114955" cy="4620758"/>
          </a:xfrm>
          <a:prstGeom prst="rect">
            <a:avLst/>
          </a:prstGeom>
        </p:spPr>
      </p:pic>
      <p:sp>
        <p:nvSpPr>
          <p:cNvPr id="4" name="TextBox 3">
            <a:extLst>
              <a:ext uri="{FF2B5EF4-FFF2-40B4-BE49-F238E27FC236}">
                <a16:creationId xmlns:a16="http://schemas.microsoft.com/office/drawing/2014/main" id="{36280F9C-DE2E-B743-15C3-052162614A9A}"/>
              </a:ext>
            </a:extLst>
          </p:cNvPr>
          <p:cNvSpPr txBox="1"/>
          <p:nvPr/>
        </p:nvSpPr>
        <p:spPr>
          <a:xfrm>
            <a:off x="5617760" y="2151325"/>
            <a:ext cx="1399460" cy="400110"/>
          </a:xfrm>
          <a:prstGeom prst="rect">
            <a:avLst/>
          </a:prstGeom>
          <a:noFill/>
        </p:spPr>
        <p:txBody>
          <a:bodyPr wrap="square" rtlCol="0">
            <a:spAutoFit/>
          </a:bodyPr>
          <a:lstStyle/>
          <a:p>
            <a:pPr defTabSz="932962" fontAlgn="base">
              <a:spcBef>
                <a:spcPct val="0"/>
              </a:spcBef>
              <a:spcAft>
                <a:spcPct val="0"/>
              </a:spcAft>
            </a:pPr>
            <a:r>
              <a:rPr lang="en-GB" sz="2000" b="1">
                <a:solidFill>
                  <a:prstClr val="black"/>
                </a:solidFill>
                <a:latin typeface="Arial" panose="020B0604020202020204" pitchFamily="34" charset="0"/>
                <a:ea typeface="Tahoma" panose="020B0604030504040204" pitchFamily="34" charset="0"/>
                <a:cs typeface="Arial" panose="020B0604020202020204" pitchFamily="34" charset="0"/>
              </a:rPr>
              <a:t>Open</a:t>
            </a:r>
          </a:p>
        </p:txBody>
      </p:sp>
      <p:sp>
        <p:nvSpPr>
          <p:cNvPr id="5" name="TextBox 4">
            <a:extLst>
              <a:ext uri="{FF2B5EF4-FFF2-40B4-BE49-F238E27FC236}">
                <a16:creationId xmlns:a16="http://schemas.microsoft.com/office/drawing/2014/main" id="{9CD52CA0-88F6-8B86-109B-4E055A5B67B0}"/>
              </a:ext>
            </a:extLst>
          </p:cNvPr>
          <p:cNvSpPr txBox="1"/>
          <p:nvPr/>
        </p:nvSpPr>
        <p:spPr>
          <a:xfrm>
            <a:off x="5617760" y="2808902"/>
            <a:ext cx="1399460" cy="400110"/>
          </a:xfrm>
          <a:prstGeom prst="rect">
            <a:avLst/>
          </a:prstGeom>
          <a:noFill/>
        </p:spPr>
        <p:txBody>
          <a:bodyPr wrap="square" rtlCol="0">
            <a:spAutoFit/>
          </a:bodyPr>
          <a:lstStyle/>
          <a:p>
            <a:pPr defTabSz="932962" fontAlgn="base">
              <a:spcBef>
                <a:spcPct val="0"/>
              </a:spcBef>
              <a:spcAft>
                <a:spcPct val="0"/>
              </a:spcAft>
            </a:pPr>
            <a:r>
              <a:rPr lang="en-GB" sz="2000" b="1">
                <a:solidFill>
                  <a:schemeClr val="bg1"/>
                </a:solidFill>
                <a:latin typeface="Arial" panose="020B0604020202020204" pitchFamily="34" charset="0"/>
                <a:ea typeface="Tahoma" panose="020B0604030504040204" pitchFamily="34" charset="0"/>
                <a:cs typeface="Arial" panose="020B0604020202020204" pitchFamily="34" charset="0"/>
              </a:rPr>
              <a:t>Probe</a:t>
            </a:r>
          </a:p>
        </p:txBody>
      </p:sp>
      <p:sp>
        <p:nvSpPr>
          <p:cNvPr id="7" name="TextBox 6">
            <a:extLst>
              <a:ext uri="{FF2B5EF4-FFF2-40B4-BE49-F238E27FC236}">
                <a16:creationId xmlns:a16="http://schemas.microsoft.com/office/drawing/2014/main" id="{93CA389A-678C-D37D-9A91-925E0444EC77}"/>
              </a:ext>
            </a:extLst>
          </p:cNvPr>
          <p:cNvSpPr txBox="1"/>
          <p:nvPr/>
        </p:nvSpPr>
        <p:spPr>
          <a:xfrm>
            <a:off x="5621986" y="3440809"/>
            <a:ext cx="1399460" cy="400110"/>
          </a:xfrm>
          <a:prstGeom prst="rect">
            <a:avLst/>
          </a:prstGeom>
          <a:noFill/>
        </p:spPr>
        <p:txBody>
          <a:bodyPr wrap="square" rtlCol="0">
            <a:spAutoFit/>
          </a:bodyPr>
          <a:lstStyle/>
          <a:p>
            <a:pPr defTabSz="932962" fontAlgn="base">
              <a:spcBef>
                <a:spcPct val="0"/>
              </a:spcBef>
              <a:spcAft>
                <a:spcPct val="0"/>
              </a:spcAft>
            </a:pPr>
            <a:r>
              <a:rPr lang="en-GB" sz="2000" b="1">
                <a:solidFill>
                  <a:schemeClr val="bg1"/>
                </a:solidFill>
                <a:latin typeface="Arial" panose="020B0604020202020204" pitchFamily="34" charset="0"/>
                <a:ea typeface="Tahoma" panose="020B0604030504040204" pitchFamily="34" charset="0"/>
                <a:cs typeface="Arial" panose="020B0604020202020204" pitchFamily="34" charset="0"/>
              </a:rPr>
              <a:t>Probe</a:t>
            </a:r>
          </a:p>
        </p:txBody>
      </p:sp>
      <p:sp>
        <p:nvSpPr>
          <p:cNvPr id="8" name="TextBox 7">
            <a:extLst>
              <a:ext uri="{FF2B5EF4-FFF2-40B4-BE49-F238E27FC236}">
                <a16:creationId xmlns:a16="http://schemas.microsoft.com/office/drawing/2014/main" id="{660B0387-5D5D-D514-FA73-12975479E16B}"/>
              </a:ext>
            </a:extLst>
          </p:cNvPr>
          <p:cNvSpPr txBox="1"/>
          <p:nvPr/>
        </p:nvSpPr>
        <p:spPr>
          <a:xfrm>
            <a:off x="5561205" y="4040997"/>
            <a:ext cx="1742464" cy="400110"/>
          </a:xfrm>
          <a:prstGeom prst="rect">
            <a:avLst/>
          </a:prstGeom>
          <a:noFill/>
        </p:spPr>
        <p:txBody>
          <a:bodyPr wrap="square" rtlCol="0">
            <a:spAutoFit/>
          </a:bodyPr>
          <a:lstStyle/>
          <a:p>
            <a:pPr defTabSz="932962" fontAlgn="base">
              <a:spcBef>
                <a:spcPct val="0"/>
              </a:spcBef>
              <a:spcAft>
                <a:spcPct val="0"/>
              </a:spcAft>
            </a:pPr>
            <a:r>
              <a:rPr lang="en-GB" sz="2000" b="1">
                <a:solidFill>
                  <a:prstClr val="black"/>
                </a:solidFill>
                <a:latin typeface="Arial" panose="020B0604020202020204" pitchFamily="34" charset="0"/>
                <a:ea typeface="Tahoma" panose="020B0604030504040204" pitchFamily="34" charset="0"/>
                <a:cs typeface="Arial" panose="020B0604020202020204" pitchFamily="34" charset="0"/>
              </a:rPr>
              <a:t>Closed</a:t>
            </a:r>
          </a:p>
        </p:txBody>
      </p:sp>
      <p:sp>
        <p:nvSpPr>
          <p:cNvPr id="9" name="TextBox 8">
            <a:extLst>
              <a:ext uri="{FF2B5EF4-FFF2-40B4-BE49-F238E27FC236}">
                <a16:creationId xmlns:a16="http://schemas.microsoft.com/office/drawing/2014/main" id="{F6221407-F59B-F72A-7CB8-84C01730BA64}"/>
              </a:ext>
            </a:extLst>
          </p:cNvPr>
          <p:cNvSpPr txBox="1"/>
          <p:nvPr/>
        </p:nvSpPr>
        <p:spPr>
          <a:xfrm>
            <a:off x="5898039" y="4737155"/>
            <a:ext cx="434691" cy="1631216"/>
          </a:xfrm>
          <a:prstGeom prst="rect">
            <a:avLst/>
          </a:prstGeom>
          <a:noFill/>
        </p:spPr>
        <p:txBody>
          <a:bodyPr wrap="square" rtlCol="0">
            <a:spAutoFit/>
          </a:bodyPr>
          <a:lstStyle/>
          <a:p>
            <a:pPr defTabSz="932962" fontAlgn="base">
              <a:spcBef>
                <a:spcPct val="0"/>
              </a:spcBef>
              <a:spcAft>
                <a:spcPct val="0"/>
              </a:spcAft>
            </a:pPr>
            <a:r>
              <a:rPr lang="en-GB" sz="2000" b="1">
                <a:solidFill>
                  <a:prstClr val="white">
                    <a:lumMod val="40000"/>
                    <a:lumOff val="60000"/>
                  </a:prstClr>
                </a:solidFill>
                <a:latin typeface="Arial" panose="020B0604020202020204" pitchFamily="34" charset="0"/>
                <a:ea typeface="Tahoma" panose="020B0604030504040204" pitchFamily="34" charset="0"/>
                <a:cs typeface="Arial" panose="020B0604020202020204" pitchFamily="34" charset="0"/>
              </a:rPr>
              <a:t>C</a:t>
            </a:r>
          </a:p>
          <a:p>
            <a:pPr defTabSz="932962" fontAlgn="base">
              <a:spcBef>
                <a:spcPct val="0"/>
              </a:spcBef>
              <a:spcAft>
                <a:spcPct val="0"/>
              </a:spcAft>
            </a:pPr>
            <a:r>
              <a:rPr lang="en-GB" sz="2000" b="1">
                <a:solidFill>
                  <a:prstClr val="white">
                    <a:lumMod val="40000"/>
                    <a:lumOff val="60000"/>
                  </a:prstClr>
                </a:solidFill>
                <a:latin typeface="Arial" panose="020B0604020202020204" pitchFamily="34" charset="0"/>
                <a:ea typeface="Tahoma" panose="020B0604030504040204" pitchFamily="34" charset="0"/>
                <a:cs typeface="Arial" panose="020B0604020202020204" pitchFamily="34" charset="0"/>
              </a:rPr>
              <a:t>H</a:t>
            </a:r>
          </a:p>
          <a:p>
            <a:pPr defTabSz="932962" fontAlgn="base">
              <a:spcBef>
                <a:spcPct val="0"/>
              </a:spcBef>
              <a:spcAft>
                <a:spcPct val="0"/>
              </a:spcAft>
            </a:pPr>
            <a:r>
              <a:rPr lang="en-GB" sz="2000" b="1">
                <a:solidFill>
                  <a:prstClr val="white">
                    <a:lumMod val="40000"/>
                    <a:lumOff val="60000"/>
                  </a:prstClr>
                </a:solidFill>
                <a:latin typeface="Arial" panose="020B0604020202020204" pitchFamily="34" charset="0"/>
                <a:ea typeface="Tahoma" panose="020B0604030504040204" pitchFamily="34" charset="0"/>
                <a:cs typeface="Arial" panose="020B0604020202020204" pitchFamily="34" charset="0"/>
              </a:rPr>
              <a:t>E</a:t>
            </a:r>
          </a:p>
          <a:p>
            <a:pPr defTabSz="932962" fontAlgn="base">
              <a:spcBef>
                <a:spcPct val="0"/>
              </a:spcBef>
              <a:spcAft>
                <a:spcPct val="0"/>
              </a:spcAft>
            </a:pPr>
            <a:r>
              <a:rPr lang="en-GB" sz="2000" b="1">
                <a:solidFill>
                  <a:prstClr val="white">
                    <a:lumMod val="40000"/>
                    <a:lumOff val="60000"/>
                  </a:prstClr>
                </a:solidFill>
                <a:latin typeface="Arial" panose="020B0604020202020204" pitchFamily="34" charset="0"/>
                <a:ea typeface="Tahoma" panose="020B0604030504040204" pitchFamily="34" charset="0"/>
                <a:cs typeface="Arial" panose="020B0604020202020204" pitchFamily="34" charset="0"/>
              </a:rPr>
              <a:t>C</a:t>
            </a:r>
          </a:p>
          <a:p>
            <a:pPr defTabSz="932962" fontAlgn="base">
              <a:spcBef>
                <a:spcPct val="0"/>
              </a:spcBef>
              <a:spcAft>
                <a:spcPct val="0"/>
              </a:spcAft>
            </a:pPr>
            <a:r>
              <a:rPr lang="en-GB" sz="2000" b="1">
                <a:solidFill>
                  <a:prstClr val="white">
                    <a:lumMod val="40000"/>
                    <a:lumOff val="60000"/>
                  </a:prstClr>
                </a:solidFill>
                <a:latin typeface="Arial" panose="020B0604020202020204" pitchFamily="34" charset="0"/>
                <a:ea typeface="Tahoma" panose="020B0604030504040204" pitchFamily="34" charset="0"/>
                <a:cs typeface="Arial" panose="020B0604020202020204" pitchFamily="34" charset="0"/>
              </a:rPr>
              <a:t>K</a:t>
            </a:r>
          </a:p>
        </p:txBody>
      </p:sp>
      <p:sp>
        <p:nvSpPr>
          <p:cNvPr id="11" name="Right Arrow 19">
            <a:extLst>
              <a:ext uri="{FF2B5EF4-FFF2-40B4-BE49-F238E27FC236}">
                <a16:creationId xmlns:a16="http://schemas.microsoft.com/office/drawing/2014/main" id="{B617FB98-6CC4-A80A-8986-F734EC1977EF}"/>
              </a:ext>
            </a:extLst>
          </p:cNvPr>
          <p:cNvSpPr/>
          <p:nvPr/>
        </p:nvSpPr>
        <p:spPr bwMode="auto">
          <a:xfrm>
            <a:off x="2879202" y="3253963"/>
            <a:ext cx="1716693" cy="276202"/>
          </a:xfrm>
          <a:prstGeom prst="rightArrow">
            <a:avLst/>
          </a:prstGeom>
          <a:solidFill>
            <a:srgbClr val="00417C"/>
          </a:solidFill>
          <a:ln w="9525" cap="flat" cmpd="sng" algn="ctr">
            <a:noFill/>
            <a:prstDash val="solid"/>
            <a:round/>
            <a:headEnd type="none" w="med" len="med"/>
            <a:tailEnd type="none" w="med" len="med"/>
          </a:ln>
          <a:effectLst/>
        </p:spPr>
        <p:txBody>
          <a:bodyPr vert="horz" wrap="square" lIns="93945" tIns="46973" rIns="93945" bIns="46973" numCol="1" rtlCol="0" anchor="t" anchorCtr="0" compatLnSpc="1">
            <a:prstTxWarp prst="textNoShape">
              <a:avLst/>
            </a:prstTxWarp>
          </a:bodyPr>
          <a:lstStyle/>
          <a:p>
            <a:pPr algn="r" defTabSz="932962" eaLnBrk="0" fontAlgn="base" hangingPunct="0">
              <a:lnSpc>
                <a:spcPct val="80000"/>
              </a:lnSpc>
              <a:spcBef>
                <a:spcPct val="20000"/>
              </a:spcBef>
              <a:spcAft>
                <a:spcPct val="0"/>
              </a:spcAft>
              <a:buFontTx/>
              <a:buChar char="•"/>
            </a:pPr>
            <a:endParaRPr kumimoji="1" lang="en-US" sz="1000" b="1">
              <a:solidFill>
                <a:srgbClr val="FFFF99"/>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1F60148-DEF1-3140-0C66-A38927CC82FC}"/>
              </a:ext>
            </a:extLst>
          </p:cNvPr>
          <p:cNvSpPr txBox="1"/>
          <p:nvPr/>
        </p:nvSpPr>
        <p:spPr>
          <a:xfrm>
            <a:off x="12910" y="3163966"/>
            <a:ext cx="2669727" cy="400110"/>
          </a:xfrm>
          <a:prstGeom prst="rect">
            <a:avLst/>
          </a:prstGeom>
          <a:noFill/>
        </p:spPr>
        <p:txBody>
          <a:bodyPr wrap="square" rtlCol="0">
            <a:spAutoFit/>
          </a:bodyPr>
          <a:lstStyle/>
          <a:p>
            <a:pPr algn="r" defTabSz="932962" fontAlgn="base">
              <a:spcBef>
                <a:spcPct val="0"/>
              </a:spcBef>
              <a:spcAft>
                <a:spcPct val="0"/>
              </a:spcAft>
            </a:pPr>
            <a:r>
              <a:rPr lang="en-US" sz="2000" b="1">
                <a:solidFill>
                  <a:srgbClr val="00417C"/>
                </a:solidFill>
                <a:latin typeface="Arial" panose="020B0604020202020204" pitchFamily="34" charset="0"/>
                <a:cs typeface="Arial" panose="020B0604020202020204" pitchFamily="34" charset="0"/>
              </a:rPr>
              <a:t>Clarify</a:t>
            </a:r>
          </a:p>
        </p:txBody>
      </p:sp>
      <p:sp>
        <p:nvSpPr>
          <p:cNvPr id="14" name="TextBox 13">
            <a:extLst>
              <a:ext uri="{FF2B5EF4-FFF2-40B4-BE49-F238E27FC236}">
                <a16:creationId xmlns:a16="http://schemas.microsoft.com/office/drawing/2014/main" id="{2EFC5156-4FA8-3C87-9878-629835BFD1B8}"/>
              </a:ext>
            </a:extLst>
          </p:cNvPr>
          <p:cNvSpPr txBox="1"/>
          <p:nvPr/>
        </p:nvSpPr>
        <p:spPr>
          <a:xfrm>
            <a:off x="45532" y="4961613"/>
            <a:ext cx="2669727" cy="400110"/>
          </a:xfrm>
          <a:prstGeom prst="rect">
            <a:avLst/>
          </a:prstGeom>
          <a:noFill/>
        </p:spPr>
        <p:txBody>
          <a:bodyPr wrap="square" rtlCol="0">
            <a:spAutoFit/>
          </a:bodyPr>
          <a:lstStyle/>
          <a:p>
            <a:pPr algn="r" defTabSz="932962" fontAlgn="base">
              <a:spcBef>
                <a:spcPct val="0"/>
              </a:spcBef>
              <a:spcAft>
                <a:spcPct val="0"/>
              </a:spcAft>
            </a:pPr>
            <a:r>
              <a:rPr lang="en-US" sz="2000" b="1">
                <a:solidFill>
                  <a:srgbClr val="00417C"/>
                </a:solidFill>
                <a:latin typeface="Arial" panose="020B0604020202020204" pitchFamily="34" charset="0"/>
                <a:cs typeface="Arial" panose="020B0604020202020204" pitchFamily="34" charset="0"/>
              </a:rPr>
              <a:t>Understand</a:t>
            </a:r>
          </a:p>
        </p:txBody>
      </p:sp>
      <p:sp>
        <p:nvSpPr>
          <p:cNvPr id="15" name="Right Arrow 19">
            <a:extLst>
              <a:ext uri="{FF2B5EF4-FFF2-40B4-BE49-F238E27FC236}">
                <a16:creationId xmlns:a16="http://schemas.microsoft.com/office/drawing/2014/main" id="{0FB468C8-8359-03FE-BD34-2BFD6026B168}"/>
              </a:ext>
            </a:extLst>
          </p:cNvPr>
          <p:cNvSpPr/>
          <p:nvPr/>
        </p:nvSpPr>
        <p:spPr bwMode="auto">
          <a:xfrm>
            <a:off x="2879202" y="5054344"/>
            <a:ext cx="1716693" cy="276202"/>
          </a:xfrm>
          <a:prstGeom prst="rightArrow">
            <a:avLst/>
          </a:prstGeom>
          <a:solidFill>
            <a:srgbClr val="00417C"/>
          </a:solidFill>
          <a:ln w="9525" cap="flat" cmpd="sng" algn="ctr">
            <a:noFill/>
            <a:prstDash val="solid"/>
            <a:round/>
            <a:headEnd type="none" w="med" len="med"/>
            <a:tailEnd type="none" w="med" len="med"/>
          </a:ln>
          <a:effectLst/>
        </p:spPr>
        <p:txBody>
          <a:bodyPr vert="horz" wrap="square" lIns="93945" tIns="46973" rIns="93945" bIns="46973" numCol="1" rtlCol="0" anchor="t" anchorCtr="0" compatLnSpc="1">
            <a:prstTxWarp prst="textNoShape">
              <a:avLst/>
            </a:prstTxWarp>
          </a:bodyPr>
          <a:lstStyle/>
          <a:p>
            <a:pPr algn="r" defTabSz="932962" eaLnBrk="0" fontAlgn="base" hangingPunct="0">
              <a:lnSpc>
                <a:spcPct val="80000"/>
              </a:lnSpc>
              <a:spcBef>
                <a:spcPct val="20000"/>
              </a:spcBef>
              <a:spcAft>
                <a:spcPct val="0"/>
              </a:spcAft>
              <a:buFontTx/>
              <a:buChar char="•"/>
            </a:pPr>
            <a:endParaRPr kumimoji="1" lang="en-US" sz="1000" b="1">
              <a:solidFill>
                <a:srgbClr val="FFFF99"/>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49461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1" grpId="0" animBg="1"/>
      <p:bldP spid="13" grpId="0"/>
      <p:bldP spid="14" grpId="0"/>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A24B2A-069E-C7AB-7260-FC40B84AA8E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55826C0E-6171-1BE5-2A94-CD52E5A760BD}"/>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3A4809DA-DE5E-00BB-7E72-F3CF20C72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26DB621-238D-B86B-568D-24BE539957B7}"/>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5E059D7F-407D-8260-0E1C-7CE809C4F4E3}"/>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6:</a:t>
            </a:r>
            <a:br>
              <a:rPr lang="en-US" sz="2394">
                <a:solidFill>
                  <a:prstClr val="white"/>
                </a:solidFill>
                <a:latin typeface="Arial (Headings)"/>
              </a:rPr>
            </a:br>
            <a:r>
              <a:rPr lang="en-US" sz="2394">
                <a:solidFill>
                  <a:prstClr val="white"/>
                </a:solidFill>
                <a:latin typeface="Arial (Headings)"/>
              </a:rPr>
              <a:t>Qualification Questions</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90AA041F-C7C0-79C2-10DF-F69A2142CD0F}"/>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2290EF38-E62F-0AC0-EF15-1310EDD60547}"/>
              </a:ext>
            </a:extLst>
          </p:cNvPr>
          <p:cNvSpPr txBox="1">
            <a:spLocks/>
          </p:cNvSpPr>
          <p:nvPr/>
        </p:nvSpPr>
        <p:spPr>
          <a:xfrm>
            <a:off x="1800338" y="296985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In your group on the flipchart write as many questions as you can to qualify and understand the customer</a:t>
            </a:r>
          </a:p>
        </p:txBody>
      </p:sp>
      <p:pic>
        <p:nvPicPr>
          <p:cNvPr id="7" name="Graphic 6" descr="Hourglass 30% with solid fill">
            <a:extLst>
              <a:ext uri="{FF2B5EF4-FFF2-40B4-BE49-F238E27FC236}">
                <a16:creationId xmlns:a16="http://schemas.microsoft.com/office/drawing/2014/main" id="{69D06FCB-8AFE-9367-CA2F-9696875BC6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3915B48A-E675-3683-5DB6-BA728CAD81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1F8C9F04-6111-2BE4-95BD-C21E02EF5035}"/>
              </a:ext>
            </a:extLst>
          </p:cNvPr>
          <p:cNvSpPr txBox="1">
            <a:spLocks/>
          </p:cNvSpPr>
          <p:nvPr/>
        </p:nvSpPr>
        <p:spPr>
          <a:xfrm>
            <a:off x="1690914" y="400410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Group Exercise </a:t>
            </a:r>
          </a:p>
        </p:txBody>
      </p:sp>
      <p:sp>
        <p:nvSpPr>
          <p:cNvPr id="16" name="Text Placeholder 6">
            <a:extLst>
              <a:ext uri="{FF2B5EF4-FFF2-40B4-BE49-F238E27FC236}">
                <a16:creationId xmlns:a16="http://schemas.microsoft.com/office/drawing/2014/main" id="{CEBB54F5-9BE2-7DBE-6FA0-F1EA12DC996B}"/>
              </a:ext>
            </a:extLst>
          </p:cNvPr>
          <p:cNvSpPr txBox="1">
            <a:spLocks/>
          </p:cNvSpPr>
          <p:nvPr/>
        </p:nvSpPr>
        <p:spPr>
          <a:xfrm>
            <a:off x="1690914" y="506843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5 minutes</a:t>
            </a:r>
          </a:p>
        </p:txBody>
      </p:sp>
    </p:spTree>
    <p:extLst>
      <p:ext uri="{BB962C8B-B14F-4D97-AF65-F5344CB8AC3E}">
        <p14:creationId xmlns:p14="http://schemas.microsoft.com/office/powerpoint/2010/main" val="51733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10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2D9BF-8029-E77C-6384-93A6242A90A0}"/>
            </a:ext>
          </a:extLst>
        </p:cNvPr>
        <p:cNvGrpSpPr/>
        <p:nvPr/>
      </p:nvGrpSpPr>
      <p:grpSpPr>
        <a:xfrm>
          <a:off x="0" y="0"/>
          <a:ext cx="0" cy="0"/>
          <a:chOff x="0" y="0"/>
          <a:chExt cx="0" cy="0"/>
        </a:xfrm>
      </p:grpSpPr>
      <p:sp>
        <p:nvSpPr>
          <p:cNvPr id="21" name="Text Box 3">
            <a:extLst>
              <a:ext uri="{FF2B5EF4-FFF2-40B4-BE49-F238E27FC236}">
                <a16:creationId xmlns:a16="http://schemas.microsoft.com/office/drawing/2014/main" id="{30F32FF6-5818-0B79-2B7D-FB693D871127}"/>
              </a:ext>
            </a:extLst>
          </p:cNvPr>
          <p:cNvSpPr txBox="1">
            <a:spLocks noChangeArrowheads="1"/>
          </p:cNvSpPr>
          <p:nvPr/>
        </p:nvSpPr>
        <p:spPr bwMode="auto">
          <a:xfrm>
            <a:off x="3597948" y="2333419"/>
            <a:ext cx="3103897" cy="512192"/>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eaLnBrk="0" hangingPunct="0"/>
            <a:r>
              <a:rPr lang="en-GB" sz="2000" b="1">
                <a:solidFill>
                  <a:srgbClr val="005BAA"/>
                </a:solidFill>
                <a:latin typeface="Encode Sans Expanded Light"/>
              </a:rPr>
              <a:t>HOW      WHAT</a:t>
            </a:r>
          </a:p>
        </p:txBody>
      </p:sp>
      <p:sp>
        <p:nvSpPr>
          <p:cNvPr id="23" name="Text Box 4">
            <a:extLst>
              <a:ext uri="{FF2B5EF4-FFF2-40B4-BE49-F238E27FC236}">
                <a16:creationId xmlns:a16="http://schemas.microsoft.com/office/drawing/2014/main" id="{CA312509-52E8-DACF-67F7-ADADA635FC7E}"/>
              </a:ext>
            </a:extLst>
          </p:cNvPr>
          <p:cNvSpPr txBox="1">
            <a:spLocks noChangeArrowheads="1"/>
          </p:cNvSpPr>
          <p:nvPr/>
        </p:nvSpPr>
        <p:spPr bwMode="auto">
          <a:xfrm>
            <a:off x="4653732" y="4789800"/>
            <a:ext cx="1068464" cy="5842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r>
              <a:rPr lang="en-GB" sz="2000">
                <a:solidFill>
                  <a:srgbClr val="FF8000"/>
                </a:solidFill>
                <a:latin typeface="Encode Sans Expanded Light"/>
              </a:rPr>
              <a:t>WHY</a:t>
            </a:r>
          </a:p>
        </p:txBody>
      </p:sp>
      <p:grpSp>
        <p:nvGrpSpPr>
          <p:cNvPr id="25" name="Group 24">
            <a:extLst>
              <a:ext uri="{FF2B5EF4-FFF2-40B4-BE49-F238E27FC236}">
                <a16:creationId xmlns:a16="http://schemas.microsoft.com/office/drawing/2014/main" id="{8FCE6DF1-FFD9-A8F6-B79F-1FCBCA0E56F0}"/>
              </a:ext>
            </a:extLst>
          </p:cNvPr>
          <p:cNvGrpSpPr/>
          <p:nvPr/>
        </p:nvGrpSpPr>
        <p:grpSpPr>
          <a:xfrm>
            <a:off x="3277867" y="3643290"/>
            <a:ext cx="3715544" cy="616517"/>
            <a:chOff x="2656656" y="5149056"/>
            <a:chExt cx="3715544" cy="616517"/>
          </a:xfrm>
        </p:grpSpPr>
        <p:sp>
          <p:nvSpPr>
            <p:cNvPr id="26" name="Text Box 6">
              <a:extLst>
                <a:ext uri="{FF2B5EF4-FFF2-40B4-BE49-F238E27FC236}">
                  <a16:creationId xmlns:a16="http://schemas.microsoft.com/office/drawing/2014/main" id="{CE12B717-6175-0125-27E6-16216EDA2455}"/>
                </a:ext>
              </a:extLst>
            </p:cNvPr>
            <p:cNvSpPr txBox="1">
              <a:spLocks noChangeArrowheads="1"/>
            </p:cNvSpPr>
            <p:nvPr/>
          </p:nvSpPr>
          <p:spPr bwMode="auto">
            <a:xfrm>
              <a:off x="2656656" y="5149056"/>
              <a:ext cx="1058863" cy="5842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eaLnBrk="0" hangingPunct="0"/>
              <a:r>
                <a:rPr lang="en-GB" sz="2000" b="1">
                  <a:solidFill>
                    <a:srgbClr val="FFC000"/>
                  </a:solidFill>
                  <a:latin typeface="Encode Sans Expanded Light"/>
                </a:rPr>
                <a:t>WHO</a:t>
              </a:r>
            </a:p>
            <a:p>
              <a:pPr eaLnBrk="0" hangingPunct="0"/>
              <a:endParaRPr lang="en-GB" sz="2400" b="1">
                <a:solidFill>
                  <a:srgbClr val="FFC000"/>
                </a:solidFill>
                <a:latin typeface="Encode Sans Expanded Light"/>
              </a:endParaRPr>
            </a:p>
          </p:txBody>
        </p:sp>
        <p:sp>
          <p:nvSpPr>
            <p:cNvPr id="27" name="Text Box 7">
              <a:extLst>
                <a:ext uri="{FF2B5EF4-FFF2-40B4-BE49-F238E27FC236}">
                  <a16:creationId xmlns:a16="http://schemas.microsoft.com/office/drawing/2014/main" id="{2CEAF28C-2891-E720-C669-475F0BE0CF86}"/>
                </a:ext>
              </a:extLst>
            </p:cNvPr>
            <p:cNvSpPr txBox="1">
              <a:spLocks noChangeArrowheads="1"/>
            </p:cNvSpPr>
            <p:nvPr/>
          </p:nvSpPr>
          <p:spPr bwMode="auto">
            <a:xfrm>
              <a:off x="3840387" y="5181373"/>
              <a:ext cx="1235075" cy="5842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eaLnBrk="0" hangingPunct="0"/>
              <a:r>
                <a:rPr lang="en-GB" sz="2000" b="1">
                  <a:solidFill>
                    <a:srgbClr val="FFC000"/>
                  </a:solidFill>
                  <a:latin typeface="Encode Sans Expanded Light"/>
                </a:rPr>
                <a:t>WHEN</a:t>
              </a:r>
            </a:p>
          </p:txBody>
        </p:sp>
        <p:sp>
          <p:nvSpPr>
            <p:cNvPr id="28" name="Text Box 8">
              <a:extLst>
                <a:ext uri="{FF2B5EF4-FFF2-40B4-BE49-F238E27FC236}">
                  <a16:creationId xmlns:a16="http://schemas.microsoft.com/office/drawing/2014/main" id="{87001A13-E9C0-D661-F658-C98890B12CDD}"/>
                </a:ext>
              </a:extLst>
            </p:cNvPr>
            <p:cNvSpPr txBox="1">
              <a:spLocks noChangeArrowheads="1"/>
            </p:cNvSpPr>
            <p:nvPr/>
          </p:nvSpPr>
          <p:spPr bwMode="auto">
            <a:xfrm>
              <a:off x="4960912" y="5149056"/>
              <a:ext cx="1411288" cy="5842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eaLnBrk="0" hangingPunct="0"/>
              <a:r>
                <a:rPr lang="en-GB" sz="2000" b="1">
                  <a:solidFill>
                    <a:srgbClr val="FFC000"/>
                  </a:solidFill>
                  <a:latin typeface="Encode Sans Expanded Light"/>
                </a:rPr>
                <a:t>WHERE</a:t>
              </a:r>
            </a:p>
          </p:txBody>
        </p:sp>
      </p:grpSp>
      <p:sp>
        <p:nvSpPr>
          <p:cNvPr id="29" name="Text Box 9">
            <a:extLst>
              <a:ext uri="{FF2B5EF4-FFF2-40B4-BE49-F238E27FC236}">
                <a16:creationId xmlns:a16="http://schemas.microsoft.com/office/drawing/2014/main" id="{45971386-7D8D-0D49-8860-8CE14178CDAE}"/>
              </a:ext>
            </a:extLst>
          </p:cNvPr>
          <p:cNvSpPr txBox="1">
            <a:spLocks noChangeArrowheads="1"/>
          </p:cNvSpPr>
          <p:nvPr/>
        </p:nvSpPr>
        <p:spPr bwMode="auto">
          <a:xfrm>
            <a:off x="326579" y="3581251"/>
            <a:ext cx="2952328" cy="38893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r>
              <a:rPr lang="en-US"/>
              <a:t>🟡 </a:t>
            </a:r>
            <a:r>
              <a:rPr lang="en-US" b="1"/>
              <a:t>Middle Tier: </a:t>
            </a:r>
          </a:p>
          <a:p>
            <a:pPr eaLnBrk="0" hangingPunct="0"/>
            <a:r>
              <a:rPr lang="en-US" b="1"/>
              <a:t>Clarify Facts</a:t>
            </a:r>
            <a:endParaRPr lang="en-GB">
              <a:solidFill>
                <a:srgbClr val="000000"/>
              </a:solidFill>
              <a:latin typeface="Encode Sans Expanded Light"/>
            </a:endParaRPr>
          </a:p>
        </p:txBody>
      </p:sp>
      <p:sp>
        <p:nvSpPr>
          <p:cNvPr id="30" name="Text Box 10">
            <a:extLst>
              <a:ext uri="{FF2B5EF4-FFF2-40B4-BE49-F238E27FC236}">
                <a16:creationId xmlns:a16="http://schemas.microsoft.com/office/drawing/2014/main" id="{7CE15FE8-1E74-D89F-FE16-F3B8A6906D14}"/>
              </a:ext>
            </a:extLst>
          </p:cNvPr>
          <p:cNvSpPr txBox="1">
            <a:spLocks noChangeArrowheads="1"/>
          </p:cNvSpPr>
          <p:nvPr/>
        </p:nvSpPr>
        <p:spPr bwMode="auto">
          <a:xfrm>
            <a:off x="7288018" y="3329222"/>
            <a:ext cx="4383747" cy="88274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r>
              <a:rPr lang="en-US" b="1"/>
              <a:t>Who</a:t>
            </a:r>
            <a:r>
              <a:rPr lang="en-US"/>
              <a:t> – Stakeholders</a:t>
            </a:r>
            <a:br>
              <a:rPr lang="en-US"/>
            </a:br>
            <a:r>
              <a:rPr lang="en-US" b="1"/>
              <a:t>When</a:t>
            </a:r>
            <a:r>
              <a:rPr lang="en-US"/>
              <a:t> – Timing</a:t>
            </a:r>
            <a:br>
              <a:rPr lang="en-US"/>
            </a:br>
            <a:r>
              <a:rPr lang="en-US" b="1"/>
              <a:t>Where</a:t>
            </a:r>
            <a:r>
              <a:rPr lang="en-US"/>
              <a:t> – Usage context</a:t>
            </a:r>
            <a:endParaRPr lang="en-GB" sz="3600">
              <a:solidFill>
                <a:srgbClr val="000000"/>
              </a:solidFill>
              <a:latin typeface="Encode Sans Expanded Light"/>
            </a:endParaRPr>
          </a:p>
        </p:txBody>
      </p:sp>
      <p:sp>
        <p:nvSpPr>
          <p:cNvPr id="32" name="Line 12">
            <a:extLst>
              <a:ext uri="{FF2B5EF4-FFF2-40B4-BE49-F238E27FC236}">
                <a16:creationId xmlns:a16="http://schemas.microsoft.com/office/drawing/2014/main" id="{42B36183-9413-66E8-F831-4334EA5F666F}"/>
              </a:ext>
            </a:extLst>
          </p:cNvPr>
          <p:cNvSpPr>
            <a:spLocks noChangeShapeType="1"/>
          </p:cNvSpPr>
          <p:nvPr/>
        </p:nvSpPr>
        <p:spPr bwMode="auto">
          <a:xfrm>
            <a:off x="326579" y="3087797"/>
            <a:ext cx="11546974" cy="35684"/>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hangingPunct="0"/>
            <a:endParaRPr lang="en-US">
              <a:solidFill>
                <a:srgbClr val="000000"/>
              </a:solidFill>
              <a:latin typeface="Encode Sans Expanded Light"/>
            </a:endParaRPr>
          </a:p>
        </p:txBody>
      </p:sp>
      <p:sp>
        <p:nvSpPr>
          <p:cNvPr id="7" name="Title 1">
            <a:extLst>
              <a:ext uri="{FF2B5EF4-FFF2-40B4-BE49-F238E27FC236}">
                <a16:creationId xmlns:a16="http://schemas.microsoft.com/office/drawing/2014/main" id="{311E197C-B9FA-0A98-9C64-7FD4EB255633}"/>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EFFECTIVE QUESTIONING TECHNIQUES</a:t>
            </a:r>
          </a:p>
        </p:txBody>
      </p:sp>
      <p:sp>
        <p:nvSpPr>
          <p:cNvPr id="8" name="TextBox 7">
            <a:extLst>
              <a:ext uri="{FF2B5EF4-FFF2-40B4-BE49-F238E27FC236}">
                <a16:creationId xmlns:a16="http://schemas.microsoft.com/office/drawing/2014/main" id="{14CF0F6D-1770-CB72-9243-C50122DE8CEF}"/>
              </a:ext>
            </a:extLst>
          </p:cNvPr>
          <p:cNvSpPr txBox="1"/>
          <p:nvPr/>
        </p:nvSpPr>
        <p:spPr>
          <a:xfrm>
            <a:off x="326579" y="1386647"/>
            <a:ext cx="6564079"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Open Questions </a:t>
            </a: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C0F51E5-47A2-851B-8B2A-4FE0E806F1EC}"/>
              </a:ext>
            </a:extLst>
          </p:cNvPr>
          <p:cNvSpPr txBox="1"/>
          <p:nvPr/>
        </p:nvSpPr>
        <p:spPr>
          <a:xfrm>
            <a:off x="326579" y="2213534"/>
            <a:ext cx="4053353" cy="646331"/>
          </a:xfrm>
          <a:prstGeom prst="rect">
            <a:avLst/>
          </a:prstGeom>
          <a:noFill/>
        </p:spPr>
        <p:txBody>
          <a:bodyPr wrap="square">
            <a:spAutoFit/>
          </a:bodyPr>
          <a:lstStyle/>
          <a:p>
            <a:r>
              <a:rPr lang="en-US"/>
              <a:t>🔵 </a:t>
            </a:r>
            <a:r>
              <a:rPr lang="en-US" b="1"/>
              <a:t>Top Tier: </a:t>
            </a:r>
          </a:p>
          <a:p>
            <a:r>
              <a:rPr lang="en-US" b="1"/>
              <a:t>Build Trust and Insight</a:t>
            </a:r>
            <a:endParaRPr lang="en-US"/>
          </a:p>
        </p:txBody>
      </p:sp>
      <p:sp>
        <p:nvSpPr>
          <p:cNvPr id="14" name="TextBox 13">
            <a:extLst>
              <a:ext uri="{FF2B5EF4-FFF2-40B4-BE49-F238E27FC236}">
                <a16:creationId xmlns:a16="http://schemas.microsoft.com/office/drawing/2014/main" id="{6244F2E7-9530-4DA4-D192-5F0BBF388672}"/>
              </a:ext>
            </a:extLst>
          </p:cNvPr>
          <p:cNvSpPr txBox="1"/>
          <p:nvPr/>
        </p:nvSpPr>
        <p:spPr>
          <a:xfrm>
            <a:off x="7288018" y="2115857"/>
            <a:ext cx="5278272" cy="646331"/>
          </a:xfrm>
          <a:prstGeom prst="rect">
            <a:avLst/>
          </a:prstGeom>
          <a:noFill/>
        </p:spPr>
        <p:txBody>
          <a:bodyPr wrap="square">
            <a:spAutoFit/>
          </a:bodyPr>
          <a:lstStyle/>
          <a:p>
            <a:r>
              <a:rPr lang="en-US" b="1"/>
              <a:t>How</a:t>
            </a:r>
            <a:r>
              <a:rPr lang="en-US"/>
              <a:t> – Process, feeling, experience</a:t>
            </a:r>
            <a:br>
              <a:rPr lang="en-US"/>
            </a:br>
            <a:r>
              <a:rPr lang="en-US" b="1"/>
              <a:t>What</a:t>
            </a:r>
            <a:r>
              <a:rPr lang="en-US"/>
              <a:t> – Preferences, motivations, expectations</a:t>
            </a:r>
          </a:p>
        </p:txBody>
      </p:sp>
      <p:sp>
        <p:nvSpPr>
          <p:cNvPr id="16" name="TextBox 15">
            <a:extLst>
              <a:ext uri="{FF2B5EF4-FFF2-40B4-BE49-F238E27FC236}">
                <a16:creationId xmlns:a16="http://schemas.microsoft.com/office/drawing/2014/main" id="{A88FA073-3DC7-2C40-6376-631C34E43949}"/>
              </a:ext>
            </a:extLst>
          </p:cNvPr>
          <p:cNvSpPr txBox="1"/>
          <p:nvPr/>
        </p:nvSpPr>
        <p:spPr>
          <a:xfrm>
            <a:off x="326579" y="4712568"/>
            <a:ext cx="3358317" cy="646331"/>
          </a:xfrm>
          <a:prstGeom prst="rect">
            <a:avLst/>
          </a:prstGeom>
          <a:noFill/>
        </p:spPr>
        <p:txBody>
          <a:bodyPr wrap="square">
            <a:spAutoFit/>
          </a:bodyPr>
          <a:lstStyle/>
          <a:p>
            <a:r>
              <a:rPr lang="en-US"/>
              <a:t>🔴 </a:t>
            </a:r>
            <a:r>
              <a:rPr lang="en-US" b="1"/>
              <a:t>Caution Tier:</a:t>
            </a:r>
          </a:p>
          <a:p>
            <a:r>
              <a:rPr lang="en-US" b="1"/>
              <a:t> Can Trigger Defensiveness</a:t>
            </a:r>
            <a:endParaRPr lang="en-US"/>
          </a:p>
        </p:txBody>
      </p:sp>
      <p:sp>
        <p:nvSpPr>
          <p:cNvPr id="18" name="TextBox 17">
            <a:extLst>
              <a:ext uri="{FF2B5EF4-FFF2-40B4-BE49-F238E27FC236}">
                <a16:creationId xmlns:a16="http://schemas.microsoft.com/office/drawing/2014/main" id="{0C37A9EB-6356-88F2-9688-A60DDCF053F5}"/>
              </a:ext>
            </a:extLst>
          </p:cNvPr>
          <p:cNvSpPr txBox="1"/>
          <p:nvPr/>
        </p:nvSpPr>
        <p:spPr>
          <a:xfrm>
            <a:off x="7342720" y="4789800"/>
            <a:ext cx="4219264" cy="369332"/>
          </a:xfrm>
          <a:prstGeom prst="rect">
            <a:avLst/>
          </a:prstGeom>
          <a:noFill/>
        </p:spPr>
        <p:txBody>
          <a:bodyPr wrap="square">
            <a:spAutoFit/>
          </a:bodyPr>
          <a:lstStyle/>
          <a:p>
            <a:r>
              <a:rPr lang="en-US" b="1"/>
              <a:t>Why</a:t>
            </a:r>
            <a:r>
              <a:rPr lang="en-US"/>
              <a:t> – Use sparingly</a:t>
            </a:r>
          </a:p>
        </p:txBody>
      </p:sp>
      <p:sp>
        <p:nvSpPr>
          <p:cNvPr id="19" name="Line 12">
            <a:extLst>
              <a:ext uri="{FF2B5EF4-FFF2-40B4-BE49-F238E27FC236}">
                <a16:creationId xmlns:a16="http://schemas.microsoft.com/office/drawing/2014/main" id="{06DEB532-6A7C-1A67-89D4-9CEF596F139A}"/>
              </a:ext>
            </a:extLst>
          </p:cNvPr>
          <p:cNvSpPr>
            <a:spLocks noChangeShapeType="1"/>
          </p:cNvSpPr>
          <p:nvPr/>
        </p:nvSpPr>
        <p:spPr bwMode="auto">
          <a:xfrm>
            <a:off x="326579" y="4514656"/>
            <a:ext cx="11546974" cy="35684"/>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hangingPunct="0"/>
            <a:endParaRPr lang="en-US">
              <a:solidFill>
                <a:srgbClr val="000000"/>
              </a:solidFill>
              <a:latin typeface="Encode Sans Expanded Light"/>
            </a:endParaRPr>
          </a:p>
        </p:txBody>
      </p:sp>
      <p:sp>
        <p:nvSpPr>
          <p:cNvPr id="34" name="Line 12">
            <a:extLst>
              <a:ext uri="{FF2B5EF4-FFF2-40B4-BE49-F238E27FC236}">
                <a16:creationId xmlns:a16="http://schemas.microsoft.com/office/drawing/2014/main" id="{90B1F231-9247-C6EF-67F4-B21E274B8FAE}"/>
              </a:ext>
            </a:extLst>
          </p:cNvPr>
          <p:cNvSpPr>
            <a:spLocks noChangeShapeType="1"/>
          </p:cNvSpPr>
          <p:nvPr/>
        </p:nvSpPr>
        <p:spPr bwMode="auto">
          <a:xfrm flipH="1" flipV="1">
            <a:off x="3260129" y="2146853"/>
            <a:ext cx="17737" cy="3368974"/>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hangingPunct="0"/>
            <a:endParaRPr lang="en-US">
              <a:solidFill>
                <a:srgbClr val="000000"/>
              </a:solidFill>
              <a:latin typeface="Encode Sans Expanded Light"/>
            </a:endParaRPr>
          </a:p>
        </p:txBody>
      </p:sp>
      <p:sp>
        <p:nvSpPr>
          <p:cNvPr id="35" name="Line 12">
            <a:extLst>
              <a:ext uri="{FF2B5EF4-FFF2-40B4-BE49-F238E27FC236}">
                <a16:creationId xmlns:a16="http://schemas.microsoft.com/office/drawing/2014/main" id="{53D97C6B-1652-6435-A502-D87552622BD3}"/>
              </a:ext>
            </a:extLst>
          </p:cNvPr>
          <p:cNvSpPr>
            <a:spLocks noChangeShapeType="1"/>
          </p:cNvSpPr>
          <p:nvPr/>
        </p:nvSpPr>
        <p:spPr bwMode="auto">
          <a:xfrm flipH="1" flipV="1">
            <a:off x="7013414" y="2091232"/>
            <a:ext cx="17737" cy="3368974"/>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hangingPunct="0"/>
            <a:endParaRPr lang="en-US">
              <a:solidFill>
                <a:srgbClr val="000000"/>
              </a:solidFill>
              <a:latin typeface="Encode Sans Expanded Light"/>
            </a:endParaRPr>
          </a:p>
        </p:txBody>
      </p:sp>
    </p:spTree>
    <p:extLst>
      <p:ext uri="{BB962C8B-B14F-4D97-AF65-F5344CB8AC3E}">
        <p14:creationId xmlns:p14="http://schemas.microsoft.com/office/powerpoint/2010/main" val="342666398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2BF7E-943A-FCEA-AC5C-1C6FEA0BDC2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272B5D6-6DE0-CB1E-AA65-59B1B1963E50}"/>
              </a:ext>
            </a:extLst>
          </p:cNvPr>
          <p:cNvSpPr txBox="1">
            <a:spLocks/>
          </p:cNvSpPr>
          <p:nvPr/>
        </p:nvSpPr>
        <p:spPr>
          <a:xfrm>
            <a:off x="4982515" y="2936557"/>
            <a:ext cx="585909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WELCOME &amp; INTRODUCTION</a:t>
            </a:r>
          </a:p>
        </p:txBody>
      </p:sp>
      <p:pic>
        <p:nvPicPr>
          <p:cNvPr id="8" name="Picture 7" descr="image">
            <a:extLst>
              <a:ext uri="{FF2B5EF4-FFF2-40B4-BE49-F238E27FC236}">
                <a16:creationId xmlns:a16="http://schemas.microsoft.com/office/drawing/2014/main" id="{B4A6119C-0EB2-257F-7801-BB64FF01AB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211"/>
          <a:stretch/>
        </p:blipFill>
        <p:spPr bwMode="auto">
          <a:xfrm>
            <a:off x="0" y="0"/>
            <a:ext cx="3544570" cy="6569242"/>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8AB3A14-AF3F-344D-28E8-CFD87BFDB386}"/>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1</a:t>
            </a:r>
          </a:p>
        </p:txBody>
      </p:sp>
      <p:sp>
        <p:nvSpPr>
          <p:cNvPr id="2" name="TextBox 1">
            <a:extLst>
              <a:ext uri="{FF2B5EF4-FFF2-40B4-BE49-F238E27FC236}">
                <a16:creationId xmlns:a16="http://schemas.microsoft.com/office/drawing/2014/main" id="{0A8B76DC-F270-39BC-31C9-611E90336483}"/>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244147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8A878-F1AD-C6FD-40C7-1275052D53E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4A32ED9-777C-98ED-3368-18A5D60A7FFE}"/>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EFFECTIVE QUESTIONING TECHNIQUES</a:t>
            </a:r>
          </a:p>
        </p:txBody>
      </p:sp>
      <p:sp>
        <p:nvSpPr>
          <p:cNvPr id="5" name="TextBox 4">
            <a:extLst>
              <a:ext uri="{FF2B5EF4-FFF2-40B4-BE49-F238E27FC236}">
                <a16:creationId xmlns:a16="http://schemas.microsoft.com/office/drawing/2014/main" id="{ABD84F15-C2BC-6627-AD91-F9C997DA93F5}"/>
              </a:ext>
            </a:extLst>
          </p:cNvPr>
          <p:cNvSpPr txBox="1"/>
          <p:nvPr/>
        </p:nvSpPr>
        <p:spPr>
          <a:xfrm>
            <a:off x="526943" y="1270801"/>
            <a:ext cx="11537678" cy="196303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Reframing “Why” Questions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Avoid putting customers on the defensive. Reword “Why” into “How” or “What” for more trust and insight.</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b="1">
                <a:solidFill>
                  <a:srgbClr val="00417C"/>
                </a:solidFill>
                <a:latin typeface="Arial" panose="020B0604020202020204" pitchFamily="34" charset="0"/>
                <a:ea typeface="Verdana" panose="020B0604030504040204" pitchFamily="34" charset="0"/>
                <a:cs typeface="Arial" panose="020B0604020202020204" pitchFamily="34" charset="0"/>
              </a:rPr>
              <a:t>Examples:</a:t>
            </a:r>
          </a:p>
        </p:txBody>
      </p:sp>
      <p:sp>
        <p:nvSpPr>
          <p:cNvPr id="3" name="TextBox 2">
            <a:extLst>
              <a:ext uri="{FF2B5EF4-FFF2-40B4-BE49-F238E27FC236}">
                <a16:creationId xmlns:a16="http://schemas.microsoft.com/office/drawing/2014/main" id="{6AF819CC-8918-EC10-94B0-09574CF8B43D}"/>
              </a:ext>
            </a:extLst>
          </p:cNvPr>
          <p:cNvSpPr txBox="1"/>
          <p:nvPr/>
        </p:nvSpPr>
        <p:spPr>
          <a:xfrm>
            <a:off x="1141092" y="3446060"/>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 </a:t>
            </a:r>
            <a:r>
              <a:rPr lang="en-US" i="1">
                <a:solidFill>
                  <a:srgbClr val="00417C"/>
                </a:solidFill>
                <a:latin typeface="Arial" panose="020B0604020202020204" pitchFamily="34" charset="0"/>
                <a:cs typeface="Arial" panose="020B0604020202020204" pitchFamily="34" charset="0"/>
              </a:rPr>
              <a:t>Why didn’t you go for the higher trim?</a:t>
            </a:r>
            <a:endParaRPr lang="en-US">
              <a:solidFill>
                <a:srgbClr val="00417C"/>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9F8A797-AE6B-89A9-4E67-C4D65B89C70B}"/>
              </a:ext>
            </a:extLst>
          </p:cNvPr>
          <p:cNvSpPr txBox="1"/>
          <p:nvPr/>
        </p:nvSpPr>
        <p:spPr>
          <a:xfrm>
            <a:off x="1141092" y="3792499"/>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 </a:t>
            </a:r>
            <a:r>
              <a:rPr lang="en-US" i="1">
                <a:solidFill>
                  <a:srgbClr val="00417C"/>
                </a:solidFill>
                <a:latin typeface="Arial" panose="020B0604020202020204" pitchFamily="34" charset="0"/>
                <a:cs typeface="Arial" panose="020B0604020202020204" pitchFamily="34" charset="0"/>
              </a:rPr>
              <a:t>What made you choose this specific grade?</a:t>
            </a:r>
            <a:endParaRPr lang="en-US">
              <a:solidFill>
                <a:srgbClr val="00417C"/>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1794A89-3DFA-5BE5-91EC-026C01C1B7CB}"/>
              </a:ext>
            </a:extLst>
          </p:cNvPr>
          <p:cNvSpPr txBox="1"/>
          <p:nvPr/>
        </p:nvSpPr>
        <p:spPr>
          <a:xfrm>
            <a:off x="1141092" y="4488027"/>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a:t>
            </a:r>
            <a:r>
              <a:rPr lang="en-US" i="1">
                <a:solidFill>
                  <a:srgbClr val="00417C"/>
                </a:solidFill>
                <a:latin typeface="Arial" panose="020B0604020202020204" pitchFamily="34" charset="0"/>
                <a:cs typeface="Arial" panose="020B0604020202020204" pitchFamily="34" charset="0"/>
              </a:rPr>
              <a:t> Why do you want to change your current car?</a:t>
            </a:r>
            <a:endParaRPr lang="en-US">
              <a:solidFill>
                <a:srgbClr val="00417C"/>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C88EA59-97D9-14CA-E406-0F349874EE16}"/>
              </a:ext>
            </a:extLst>
          </p:cNvPr>
          <p:cNvSpPr txBox="1"/>
          <p:nvPr/>
        </p:nvSpPr>
        <p:spPr>
          <a:xfrm>
            <a:off x="1141092" y="4834466"/>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a:t>
            </a:r>
            <a:r>
              <a:rPr lang="en-US" i="1">
                <a:solidFill>
                  <a:srgbClr val="00417C"/>
                </a:solidFill>
                <a:latin typeface="Arial" panose="020B0604020202020204" pitchFamily="34" charset="0"/>
                <a:cs typeface="Arial" panose="020B0604020202020204" pitchFamily="34" charset="0"/>
              </a:rPr>
              <a:t> What are you looking for that your current car doesn’t provide?</a:t>
            </a:r>
            <a:endParaRPr lang="en-US">
              <a:solidFill>
                <a:srgbClr val="00417C"/>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813C0B1-072C-FFA5-C71D-9B5265624389}"/>
              </a:ext>
            </a:extLst>
          </p:cNvPr>
          <p:cNvSpPr txBox="1"/>
          <p:nvPr/>
        </p:nvSpPr>
        <p:spPr>
          <a:xfrm>
            <a:off x="1141092" y="5587199"/>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 </a:t>
            </a:r>
            <a:r>
              <a:rPr lang="en-US" i="1">
                <a:solidFill>
                  <a:srgbClr val="00417C"/>
                </a:solidFill>
                <a:latin typeface="Arial" panose="020B0604020202020204" pitchFamily="34" charset="0"/>
                <a:cs typeface="Arial" panose="020B0604020202020204" pitchFamily="34" charset="0"/>
              </a:rPr>
              <a:t>Why is that important to you?</a:t>
            </a:r>
            <a:endParaRPr lang="en-US">
              <a:solidFill>
                <a:srgbClr val="00417C"/>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FD7FA8D-F6C0-6828-71F1-B4B64B1F8DB6}"/>
              </a:ext>
            </a:extLst>
          </p:cNvPr>
          <p:cNvSpPr txBox="1"/>
          <p:nvPr/>
        </p:nvSpPr>
        <p:spPr>
          <a:xfrm>
            <a:off x="1141092" y="5956531"/>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 </a:t>
            </a:r>
            <a:r>
              <a:rPr lang="en-US" i="1">
                <a:solidFill>
                  <a:srgbClr val="00417C"/>
                </a:solidFill>
                <a:latin typeface="Arial" panose="020B0604020202020204" pitchFamily="34" charset="0"/>
                <a:cs typeface="Arial" panose="020B0604020202020204" pitchFamily="34" charset="0"/>
              </a:rPr>
              <a:t>How does that feature support your daily driving needs?</a:t>
            </a:r>
            <a:endParaRPr lang="en-US">
              <a:solidFill>
                <a:srgbClr val="00417C"/>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71765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p:bldP spid="13" grpId="0"/>
      <p:bldP spid="14"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997E8-95BB-0044-797F-83503D0C7B4D}"/>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2EC67C6-4625-E8A4-B3CD-5C4980041FA9}"/>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EFFECTIVE QUESTIONING TECHNIQUES</a:t>
            </a:r>
          </a:p>
        </p:txBody>
      </p:sp>
      <p:sp>
        <p:nvSpPr>
          <p:cNvPr id="5" name="TextBox 4">
            <a:extLst>
              <a:ext uri="{FF2B5EF4-FFF2-40B4-BE49-F238E27FC236}">
                <a16:creationId xmlns:a16="http://schemas.microsoft.com/office/drawing/2014/main" id="{F794623A-752D-FB65-DB8C-D884657D2E34}"/>
              </a:ext>
            </a:extLst>
          </p:cNvPr>
          <p:cNvSpPr txBox="1"/>
          <p:nvPr/>
        </p:nvSpPr>
        <p:spPr>
          <a:xfrm>
            <a:off x="526943" y="1270801"/>
            <a:ext cx="7794097" cy="398468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Techniques to Uncover What’s Not Said</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Listen for hesitation, vague answers, or contradictions</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Ask follow-up questions like “Can you tell me more?”</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Use reflective listening: “It sounds like you’re unsure about…”</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Watch non-verbal cues for discomfort or interest</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Summarize and check: “So what matters most is…”</a:t>
            </a:r>
          </a:p>
        </p:txBody>
      </p:sp>
      <p:pic>
        <p:nvPicPr>
          <p:cNvPr id="3" name="Graphic 2" descr="Comment Important with solid fill">
            <a:extLst>
              <a:ext uri="{FF2B5EF4-FFF2-40B4-BE49-F238E27FC236}">
                <a16:creationId xmlns:a16="http://schemas.microsoft.com/office/drawing/2014/main" id="{1F4ED00F-B642-5D65-4E81-C514842975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528560" y="983491"/>
            <a:ext cx="3246120" cy="3246120"/>
          </a:xfrm>
          <a:prstGeom prst="rect">
            <a:avLst/>
          </a:prstGeom>
        </p:spPr>
      </p:pic>
    </p:spTree>
    <p:custDataLst>
      <p:tags r:id="rId1"/>
    </p:custDataLst>
    <p:extLst>
      <p:ext uri="{BB962C8B-B14F-4D97-AF65-F5344CB8AC3E}">
        <p14:creationId xmlns:p14="http://schemas.microsoft.com/office/powerpoint/2010/main" val="370832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318C9A6-DCF9-3DF4-3A2D-4B22882D29C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EEAF64-52C5-9712-E204-38CEECF6ADD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E26326F3-A020-875D-C957-9FE4B2928D69}"/>
              </a:ext>
            </a:extLst>
          </p:cNvPr>
          <p:cNvSpPr txBox="1"/>
          <p:nvPr/>
        </p:nvSpPr>
        <p:spPr>
          <a:xfrm>
            <a:off x="526943" y="1270801"/>
            <a:ext cx="11332961" cy="385522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Present-day communication</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You and your customers can easily share conversations, pictures, images, graphics, maps and thousands of things thanks for the development of electronic communication.</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They are streamlined for the busy world of work.</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They give information quickly.</a:t>
            </a:r>
          </a:p>
        </p:txBody>
      </p:sp>
      <p:grpSp>
        <p:nvGrpSpPr>
          <p:cNvPr id="2" name="Group 1">
            <a:extLst>
              <a:ext uri="{FF2B5EF4-FFF2-40B4-BE49-F238E27FC236}">
                <a16:creationId xmlns:a16="http://schemas.microsoft.com/office/drawing/2014/main" id="{43283676-114F-9B9E-FF05-19E735BB42BE}"/>
              </a:ext>
            </a:extLst>
          </p:cNvPr>
          <p:cNvGrpSpPr>
            <a:grpSpLocks noChangeAspect="1"/>
          </p:cNvGrpSpPr>
          <p:nvPr/>
        </p:nvGrpSpPr>
        <p:grpSpPr>
          <a:xfrm>
            <a:off x="1594087" y="1945827"/>
            <a:ext cx="6143934" cy="1125255"/>
            <a:chOff x="752475" y="1641475"/>
            <a:chExt cx="4474327" cy="819468"/>
          </a:xfrm>
        </p:grpSpPr>
        <p:pic>
          <p:nvPicPr>
            <p:cNvPr id="6" name="Picture 5" descr="Image result for emails png">
              <a:extLst>
                <a:ext uri="{FF2B5EF4-FFF2-40B4-BE49-F238E27FC236}">
                  <a16:creationId xmlns:a16="http://schemas.microsoft.com/office/drawing/2014/main" id="{2B0C13B7-04B1-4553-2F2E-069249E0948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3569" y="1641475"/>
              <a:ext cx="821690" cy="798195"/>
            </a:xfrm>
            <a:prstGeom prst="rect">
              <a:avLst/>
            </a:prstGeom>
            <a:noFill/>
          </p:spPr>
        </p:pic>
        <p:pic>
          <p:nvPicPr>
            <p:cNvPr id="7" name="Picture 6" descr="Image result for instant messaging png">
              <a:extLst>
                <a:ext uri="{FF2B5EF4-FFF2-40B4-BE49-F238E27FC236}">
                  <a16:creationId xmlns:a16="http://schemas.microsoft.com/office/drawing/2014/main" id="{C1EDE835-9B07-7E3B-EB64-BB6CB50B78E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226677" y="1690687"/>
              <a:ext cx="1000125" cy="699770"/>
            </a:xfrm>
            <a:prstGeom prst="rect">
              <a:avLst/>
            </a:prstGeom>
            <a:noFill/>
          </p:spPr>
        </p:pic>
        <p:pic>
          <p:nvPicPr>
            <p:cNvPr id="8" name="Picture 7" descr="Image result for phone icon blue">
              <a:extLst>
                <a:ext uri="{FF2B5EF4-FFF2-40B4-BE49-F238E27FC236}">
                  <a16:creationId xmlns:a16="http://schemas.microsoft.com/office/drawing/2014/main" id="{3451843D-30D5-B20C-F16C-4985E8D9C87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75" y="1689418"/>
              <a:ext cx="850265" cy="771525"/>
            </a:xfrm>
            <a:prstGeom prst="rect">
              <a:avLst/>
            </a:prstGeom>
            <a:noFill/>
            <a:ln>
              <a:noFill/>
            </a:ln>
          </p:spPr>
        </p:pic>
      </p:grpSp>
    </p:spTree>
    <p:custDataLst>
      <p:tags r:id="rId1"/>
    </p:custDataLst>
    <p:extLst>
      <p:ext uri="{BB962C8B-B14F-4D97-AF65-F5344CB8AC3E}">
        <p14:creationId xmlns:p14="http://schemas.microsoft.com/office/powerpoint/2010/main" val="270311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64B200-7B58-4630-4A1C-A71AD74A5EB3}"/>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1CB5A3A-2559-84F6-94FE-096E9A1340B1}"/>
              </a:ext>
            </a:extLst>
          </p:cNvPr>
          <p:cNvGrpSpPr/>
          <p:nvPr/>
        </p:nvGrpSpPr>
        <p:grpSpPr>
          <a:xfrm>
            <a:off x="2918733" y="1823356"/>
            <a:ext cx="5962650" cy="3733800"/>
            <a:chOff x="3114675" y="1464128"/>
            <a:chExt cx="5962650" cy="3733800"/>
          </a:xfrm>
        </p:grpSpPr>
        <p:pic>
          <p:nvPicPr>
            <p:cNvPr id="1026" name="Picture 2" descr="Positive vs negative positive and negative | Premium Vector">
              <a:extLst>
                <a:ext uri="{FF2B5EF4-FFF2-40B4-BE49-F238E27FC236}">
                  <a16:creationId xmlns:a16="http://schemas.microsoft.com/office/drawing/2014/main" id="{F9186AFB-54EF-4165-A493-0CC1F51DE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4675" y="1464128"/>
              <a:ext cx="5962650"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3735DB4-EDCC-BF75-63B4-CD1757AB26C0}"/>
                </a:ext>
              </a:extLst>
            </p:cNvPr>
            <p:cNvSpPr/>
            <p:nvPr/>
          </p:nvSpPr>
          <p:spPr>
            <a:xfrm>
              <a:off x="4784271" y="2523299"/>
              <a:ext cx="2432957" cy="505919"/>
            </a:xfrm>
            <a:prstGeom prst="rect">
              <a:avLst/>
            </a:prstGeom>
            <a:solidFill>
              <a:srgbClr val="1FC61E"/>
            </a:solidFill>
            <a:ln>
              <a:solidFill>
                <a:srgbClr val="1FC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ADVANTAGE</a:t>
              </a:r>
            </a:p>
          </p:txBody>
        </p:sp>
        <p:sp>
          <p:nvSpPr>
            <p:cNvPr id="6" name="Rectangle 5">
              <a:extLst>
                <a:ext uri="{FF2B5EF4-FFF2-40B4-BE49-F238E27FC236}">
                  <a16:creationId xmlns:a16="http://schemas.microsoft.com/office/drawing/2014/main" id="{A65E6D1C-2A0E-A40C-E2D2-23EC6F7F985A}"/>
                </a:ext>
              </a:extLst>
            </p:cNvPr>
            <p:cNvSpPr/>
            <p:nvPr/>
          </p:nvSpPr>
          <p:spPr>
            <a:xfrm>
              <a:off x="5050972" y="3691884"/>
              <a:ext cx="2623457" cy="505919"/>
            </a:xfrm>
            <a:prstGeom prst="rect">
              <a:avLst/>
            </a:prstGeom>
            <a:solidFill>
              <a:srgbClr val="D10B0C"/>
            </a:solidFill>
            <a:ln>
              <a:solidFill>
                <a:srgbClr val="D10B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DISADVANTAGE</a:t>
              </a:r>
            </a:p>
          </p:txBody>
        </p:sp>
      </p:grpSp>
      <p:sp>
        <p:nvSpPr>
          <p:cNvPr id="10" name="Title 1">
            <a:extLst>
              <a:ext uri="{FF2B5EF4-FFF2-40B4-BE49-F238E27FC236}">
                <a16:creationId xmlns:a16="http://schemas.microsoft.com/office/drawing/2014/main" id="{CFA93636-F5D8-C856-5815-8A219D72FA97}"/>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91384B15-FBFF-C853-A5FA-979130846302}"/>
              </a:ext>
            </a:extLst>
          </p:cNvPr>
          <p:cNvSpPr txBox="1"/>
          <p:nvPr/>
        </p:nvSpPr>
        <p:spPr>
          <a:xfrm>
            <a:off x="526944" y="902955"/>
            <a:ext cx="9441649"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 are the advantages &amp; disadvantage of digital communication?</a:t>
            </a:r>
          </a:p>
        </p:txBody>
      </p:sp>
      <p:sp>
        <p:nvSpPr>
          <p:cNvPr id="2" name="TextBox 1">
            <a:extLst>
              <a:ext uri="{FF2B5EF4-FFF2-40B4-BE49-F238E27FC236}">
                <a16:creationId xmlns:a16="http://schemas.microsoft.com/office/drawing/2014/main" id="{B9574747-5CE5-2164-EA06-63065714CD0E}"/>
              </a:ext>
            </a:extLst>
          </p:cNvPr>
          <p:cNvSpPr txBox="1"/>
          <p:nvPr/>
        </p:nvSpPr>
        <p:spPr>
          <a:xfrm>
            <a:off x="331002" y="2191638"/>
            <a:ext cx="3236794" cy="1887696"/>
          </a:xfrm>
          <a:prstGeom prst="rect">
            <a:avLst/>
          </a:prstGeom>
          <a:noFill/>
        </p:spPr>
        <p:txBody>
          <a:bodyPr wrap="square">
            <a:spAutoFit/>
          </a:bodyPr>
          <a:lstStyle/>
          <a:p>
            <a:pPr marR="0" lvl="0" algn="r" defTabSz="914400" rtl="0" eaLnBrk="1" fontAlgn="auto" latinLnBrk="0" hangingPunct="1">
              <a:spcBef>
                <a:spcPts val="0"/>
              </a:spcBef>
              <a:spcAft>
                <a:spcPts val="800"/>
              </a:spcAft>
              <a:buClrTx/>
              <a:buSzTx/>
              <a:tabLst/>
              <a:defRPr/>
            </a:pPr>
            <a:r>
              <a:rPr lang="en-US" kern="100" dirty="0">
                <a:solidFill>
                  <a:srgbClr val="00417C"/>
                </a:solidFill>
                <a:latin typeface="Arial" panose="020B0604020202020204" pitchFamily="34" charset="0"/>
                <a:ea typeface="Verdana" panose="020B0604030504040204" pitchFamily="34" charset="0"/>
                <a:cs typeface="Arial" panose="020B0604020202020204" pitchFamily="34" charset="0"/>
              </a:rPr>
              <a:t>Speedy transmission</a:t>
            </a:r>
          </a:p>
          <a:p>
            <a:pPr marR="0" lvl="0" algn="r" defTabSz="914400" rtl="0" eaLnBrk="1" fontAlgn="auto" latinLnBrk="0" hangingPunct="1">
              <a:spcBef>
                <a:spcPts val="0"/>
              </a:spcBef>
              <a:spcAft>
                <a:spcPts val="800"/>
              </a:spcAft>
              <a:buClrTx/>
              <a:buSzTx/>
              <a:tabLst/>
              <a:defRPr/>
            </a:pPr>
            <a:r>
              <a:rPr lang="en-US" kern="100" dirty="0">
                <a:solidFill>
                  <a:srgbClr val="00417C"/>
                </a:solidFill>
                <a:latin typeface="Arial" panose="020B0604020202020204" pitchFamily="34" charset="0"/>
                <a:ea typeface="Verdana" panose="020B0604030504040204" pitchFamily="34" charset="0"/>
                <a:cs typeface="Arial" panose="020B0604020202020204" pitchFamily="34" charset="0"/>
              </a:rPr>
              <a:t>Wide coverage </a:t>
            </a:r>
          </a:p>
          <a:p>
            <a:pPr marR="0" lvl="0" algn="r" defTabSz="914400" rtl="0" eaLnBrk="1" fontAlgn="auto" latinLnBrk="0" hangingPunct="1">
              <a:spcBef>
                <a:spcPts val="0"/>
              </a:spcBef>
              <a:spcAft>
                <a:spcPts val="800"/>
              </a:spcAft>
              <a:buClrTx/>
              <a:buSzTx/>
              <a:tabLst/>
              <a:defRPr/>
            </a:pPr>
            <a:r>
              <a:rPr lang="en-US" kern="100" dirty="0">
                <a:solidFill>
                  <a:srgbClr val="00417C"/>
                </a:solidFill>
                <a:latin typeface="Arial" panose="020B0604020202020204" pitchFamily="34" charset="0"/>
                <a:ea typeface="Verdana" panose="020B0604030504040204" pitchFamily="34" charset="0"/>
                <a:cs typeface="Arial" panose="020B0604020202020204" pitchFamily="34" charset="0"/>
              </a:rPr>
              <a:t>Flexibility </a:t>
            </a:r>
          </a:p>
          <a:p>
            <a:pPr marR="0" lvl="0" algn="r" defTabSz="914400" rtl="0" eaLnBrk="1" fontAlgn="auto" latinLnBrk="0" hangingPunct="1">
              <a:spcBef>
                <a:spcPts val="0"/>
              </a:spcBef>
              <a:spcAft>
                <a:spcPts val="800"/>
              </a:spcAft>
              <a:buClrTx/>
              <a:buSzTx/>
              <a:tabLst/>
              <a:defRPr/>
            </a:pPr>
            <a:r>
              <a:rPr lang="en-US" kern="100" dirty="0">
                <a:solidFill>
                  <a:srgbClr val="00417C"/>
                </a:solidFill>
                <a:latin typeface="Arial" panose="020B0604020202020204" pitchFamily="34" charset="0"/>
                <a:ea typeface="Verdana" panose="020B0604030504040204" pitchFamily="34" charset="0"/>
                <a:cs typeface="Arial" panose="020B0604020202020204" pitchFamily="34" charset="0"/>
              </a:rPr>
              <a:t>Low cost </a:t>
            </a:r>
          </a:p>
          <a:p>
            <a:pPr marR="0" lvl="0" algn="r" defTabSz="914400" rtl="0" eaLnBrk="1" fontAlgn="auto" latinLnBrk="0" hangingPunct="1">
              <a:spcBef>
                <a:spcPts val="0"/>
              </a:spcBef>
              <a:spcAft>
                <a:spcPts val="800"/>
              </a:spcAft>
              <a:buClrTx/>
              <a:buSzTx/>
              <a:tabLst/>
              <a:defRPr/>
            </a:pPr>
            <a:r>
              <a:rPr lang="en-US" kern="100" dirty="0">
                <a:solidFill>
                  <a:srgbClr val="00417C"/>
                </a:solidFill>
                <a:latin typeface="Arial" panose="020B0604020202020204" pitchFamily="34" charset="0"/>
                <a:ea typeface="Verdana" panose="020B0604030504040204" pitchFamily="34" charset="0"/>
                <a:cs typeface="Arial" panose="020B0604020202020204" pitchFamily="34" charset="0"/>
              </a:rPr>
              <a:t>Exchange of feedback</a:t>
            </a:r>
          </a:p>
        </p:txBody>
      </p:sp>
      <p:sp>
        <p:nvSpPr>
          <p:cNvPr id="7" name="TextBox 6">
            <a:extLst>
              <a:ext uri="{FF2B5EF4-FFF2-40B4-BE49-F238E27FC236}">
                <a16:creationId xmlns:a16="http://schemas.microsoft.com/office/drawing/2014/main" id="{E74801D5-E195-0130-D0E9-315C8968A53D}"/>
              </a:ext>
            </a:extLst>
          </p:cNvPr>
          <p:cNvSpPr txBox="1"/>
          <p:nvPr/>
        </p:nvSpPr>
        <p:spPr>
          <a:xfrm>
            <a:off x="8303079" y="3466226"/>
            <a:ext cx="3236794" cy="1887696"/>
          </a:xfrm>
          <a:prstGeom prst="rect">
            <a:avLst/>
          </a:prstGeom>
          <a:noFill/>
        </p:spPr>
        <p:txBody>
          <a:bodyPr wrap="square">
            <a:spAutoFit/>
          </a:bodyPr>
          <a:lstStyle/>
          <a:p>
            <a:pPr marR="0" lvl="0" defTabSz="914400" rtl="0" eaLnBrk="1" fontAlgn="auto" latinLnBrk="0" hangingPunct="1">
              <a:spcBef>
                <a:spcPts val="0"/>
              </a:spcBef>
              <a:spcAft>
                <a:spcPts val="800"/>
              </a:spcAft>
              <a:buClrTx/>
              <a:buSzTx/>
              <a:tabLst/>
              <a:defRPr/>
            </a:pPr>
            <a:r>
              <a:rPr lang="en-US" kern="100" dirty="0">
                <a:solidFill>
                  <a:srgbClr val="00417C"/>
                </a:solidFill>
                <a:latin typeface="Arial" panose="020B0604020202020204" pitchFamily="34" charset="0"/>
                <a:ea typeface="Verdana" panose="020B0604030504040204" pitchFamily="34" charset="0"/>
                <a:cs typeface="Arial" panose="020B0604020202020204" pitchFamily="34" charset="0"/>
              </a:rPr>
              <a:t>No body language</a:t>
            </a:r>
          </a:p>
          <a:p>
            <a:pPr marR="0" lvl="0" defTabSz="914400" rtl="0" eaLnBrk="1" fontAlgn="auto" latinLnBrk="0" hangingPunct="1">
              <a:spcBef>
                <a:spcPts val="0"/>
              </a:spcBef>
              <a:spcAft>
                <a:spcPts val="800"/>
              </a:spcAft>
              <a:buClrTx/>
              <a:buSzTx/>
              <a:tabLst/>
              <a:defRPr/>
            </a:pPr>
            <a:r>
              <a:rPr lang="en-US" kern="100" dirty="0">
                <a:solidFill>
                  <a:srgbClr val="00417C"/>
                </a:solidFill>
                <a:latin typeface="Arial" panose="020B0604020202020204" pitchFamily="34" charset="0"/>
                <a:ea typeface="Verdana" panose="020B0604030504040204" pitchFamily="34" charset="0"/>
                <a:cs typeface="Arial" panose="020B0604020202020204" pitchFamily="34" charset="0"/>
              </a:rPr>
              <a:t>Information overload</a:t>
            </a:r>
          </a:p>
          <a:p>
            <a:pPr marR="0" lvl="0" defTabSz="914400" rtl="0" eaLnBrk="1" fontAlgn="auto" latinLnBrk="0" hangingPunct="1">
              <a:spcBef>
                <a:spcPts val="0"/>
              </a:spcBef>
              <a:spcAft>
                <a:spcPts val="800"/>
              </a:spcAft>
              <a:buClrTx/>
              <a:buSzTx/>
              <a:tabLst/>
              <a:defRPr/>
            </a:pPr>
            <a:r>
              <a:rPr lang="en-US" kern="100" dirty="0">
                <a:solidFill>
                  <a:srgbClr val="00417C"/>
                </a:solidFill>
                <a:latin typeface="Arial" panose="020B0604020202020204" pitchFamily="34" charset="0"/>
                <a:ea typeface="Verdana" panose="020B0604030504040204" pitchFamily="34" charset="0"/>
                <a:cs typeface="Arial" panose="020B0604020202020204" pitchFamily="34" charset="0"/>
              </a:rPr>
              <a:t>Time lag </a:t>
            </a:r>
          </a:p>
          <a:p>
            <a:pPr marR="0" lvl="0" defTabSz="914400" rtl="0" eaLnBrk="1" fontAlgn="auto" latinLnBrk="0" hangingPunct="1">
              <a:spcBef>
                <a:spcPts val="0"/>
              </a:spcBef>
              <a:spcAft>
                <a:spcPts val="800"/>
              </a:spcAft>
              <a:buClrTx/>
              <a:buSzTx/>
              <a:tabLst/>
              <a:defRPr/>
            </a:pPr>
            <a:r>
              <a:rPr lang="en-US" kern="100" dirty="0">
                <a:solidFill>
                  <a:srgbClr val="00417C"/>
                </a:solidFill>
                <a:latin typeface="Arial" panose="020B0604020202020204" pitchFamily="34" charset="0"/>
                <a:ea typeface="Verdana" panose="020B0604030504040204" pitchFamily="34" charset="0"/>
                <a:cs typeface="Arial" panose="020B0604020202020204" pitchFamily="34" charset="0"/>
              </a:rPr>
              <a:t>Undelivered data</a:t>
            </a:r>
          </a:p>
          <a:p>
            <a:pPr marR="0" lvl="0" defTabSz="914400" rtl="0" eaLnBrk="1" fontAlgn="auto" latinLnBrk="0" hangingPunct="1">
              <a:spcBef>
                <a:spcPts val="0"/>
              </a:spcBef>
              <a:spcAft>
                <a:spcPts val="800"/>
              </a:spcAft>
              <a:buClrTx/>
              <a:buSzTx/>
              <a:tabLst/>
              <a:defRPr/>
            </a:pPr>
            <a:r>
              <a:rPr lang="en-US" kern="100" dirty="0">
                <a:solidFill>
                  <a:srgbClr val="00417C"/>
                </a:solidFill>
                <a:latin typeface="Arial" panose="020B0604020202020204" pitchFamily="34" charset="0"/>
                <a:ea typeface="Verdana" panose="020B0604030504040204" pitchFamily="34" charset="0"/>
                <a:cs typeface="Arial" panose="020B0604020202020204" pitchFamily="34" charset="0"/>
              </a:rPr>
              <a:t>Dependency </a:t>
            </a:r>
          </a:p>
        </p:txBody>
      </p:sp>
    </p:spTree>
    <p:custDataLst>
      <p:tags r:id="rId1"/>
    </p:custDataLst>
    <p:extLst>
      <p:ext uri="{BB962C8B-B14F-4D97-AF65-F5344CB8AC3E}">
        <p14:creationId xmlns:p14="http://schemas.microsoft.com/office/powerpoint/2010/main" val="49964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7310B7-5B9E-86B9-703C-DA3499B6D9BD}"/>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A03AE06-2785-E8A2-0480-E87F15F02FCB}"/>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F88A3A84-8645-ACC6-BD99-CF8E53E09E83}"/>
              </a:ext>
            </a:extLst>
          </p:cNvPr>
          <p:cNvSpPr txBox="1"/>
          <p:nvPr/>
        </p:nvSpPr>
        <p:spPr>
          <a:xfrm>
            <a:off x="526943" y="1270801"/>
            <a:ext cx="6446297" cy="505208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Email Etiquette </a:t>
            </a:r>
          </a:p>
          <a:p>
            <a:pPr marR="0" lvl="0" algn="l" defTabSz="914400" rtl="0" eaLnBrk="1" fontAlgn="auto" latinLnBrk="0" hangingPunct="1">
              <a:lnSpc>
                <a:spcPct val="107000"/>
              </a:lnSpc>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Used when:</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Customer messages via email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Communication is more formal, includes offers, follow-ups, test drive confirmation, etc.</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Be clear &amp; concise</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Answer all questions</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Double-check for grammar/spelling</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Personalize your response (not robotic)</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Use templates</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Answer promptly within 2 hours max</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No unnecessary attachments</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Avoid jargon or abbreviations (unless agreed)</a:t>
            </a:r>
          </a:p>
        </p:txBody>
      </p:sp>
      <p:pic>
        <p:nvPicPr>
          <p:cNvPr id="9" name="Picture 5" descr="Poor written communication and its crippling effects on business">
            <a:extLst>
              <a:ext uri="{FF2B5EF4-FFF2-40B4-BE49-F238E27FC236}">
                <a16:creationId xmlns:a16="http://schemas.microsoft.com/office/drawing/2014/main" id="{6DDC6335-AB7F-2203-EF01-5534639D6E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1" r="28540"/>
          <a:stretch/>
        </p:blipFill>
        <p:spPr bwMode="auto">
          <a:xfrm>
            <a:off x="7606353" y="0"/>
            <a:ext cx="4585647" cy="656866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3964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D6150-B2B2-08D3-1C7F-78A1FE7780E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2D5226E-EA16-DF15-8557-D57565738147}"/>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561A08CE-8CAB-DA1D-3154-536E7EDF07FB}"/>
              </a:ext>
            </a:extLst>
          </p:cNvPr>
          <p:cNvSpPr txBox="1"/>
          <p:nvPr/>
        </p:nvSpPr>
        <p:spPr>
          <a:xfrm>
            <a:off x="526943" y="1270801"/>
            <a:ext cx="6446297" cy="385522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fr-FR"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Email Structure (</a:t>
            </a:r>
            <a:r>
              <a:rPr kumimoji="0" lang="fr-FR" sz="1800" b="1" i="0" u="none" strike="noStrike" kern="100" cap="none" spc="0" normalizeH="0" baseline="0" noProof="0" err="1">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Formal</a:t>
            </a:r>
            <a:r>
              <a:rPr kumimoji="0" lang="fr-FR"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 Semi-</a:t>
            </a:r>
            <a:r>
              <a:rPr kumimoji="0" lang="fr-FR" sz="1800" b="1" i="0" u="none" strike="noStrike" kern="100" cap="none" spc="0" normalizeH="0" baseline="0" noProof="0" err="1">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Formal</a:t>
            </a:r>
            <a:r>
              <a:rPr kumimoji="0" lang="fr-FR"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fr-FR"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Subject Line – Clear and specific </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Greeting – Use customer's name</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Opening Line – Acknowledge the inquiry or thank them</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Body – Provide clear, structured information. Use bullet points if needed.</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Closing Line – Reassure, invite questions, and offer help</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Sign-off – Use a polite closing</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7" name="Picture 5" descr="Poor written communication and its crippling effects on business">
            <a:extLst>
              <a:ext uri="{FF2B5EF4-FFF2-40B4-BE49-F238E27FC236}">
                <a16:creationId xmlns:a16="http://schemas.microsoft.com/office/drawing/2014/main" id="{F5385934-EE68-61AD-FFFB-0ACDA8F05D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1" r="28540"/>
          <a:stretch/>
        </p:blipFill>
        <p:spPr bwMode="auto">
          <a:xfrm>
            <a:off x="7606353" y="0"/>
            <a:ext cx="4585647" cy="656866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718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BD7150-FBBC-4AAF-7F04-8696D7D2C131}"/>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EEA4D21E-9764-BDA5-5607-5CBD5F25A243}"/>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EF02CFE0-F567-BE05-6F19-223AFC951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88488F-59C1-C9AF-D86B-2DAE5CAA7F74}"/>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14ABBC66-8B57-EC04-13B7-64402F99FF6E}"/>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7:</a:t>
            </a:r>
            <a:br>
              <a:rPr lang="en-US" sz="2394">
                <a:solidFill>
                  <a:prstClr val="white"/>
                </a:solidFill>
                <a:latin typeface="Arial (Headings)"/>
              </a:rPr>
            </a:br>
            <a:r>
              <a:rPr lang="en-US" sz="2394">
                <a:solidFill>
                  <a:prstClr val="white"/>
                </a:solidFill>
                <a:latin typeface="Arial (Headings)"/>
              </a:rPr>
              <a:t>Email Etiquette</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B51124B6-948C-B807-40A0-E0B3596155F6}"/>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85853D72-3E51-3192-203B-20FCEC788E0A}"/>
              </a:ext>
            </a:extLst>
          </p:cNvPr>
          <p:cNvSpPr txBox="1">
            <a:spLocks/>
          </p:cNvSpPr>
          <p:nvPr/>
        </p:nvSpPr>
        <p:spPr>
          <a:xfrm>
            <a:off x="1800338" y="296985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Provide a professional and informative reply to customer email scenario provided.</a:t>
            </a:r>
          </a:p>
        </p:txBody>
      </p:sp>
      <p:pic>
        <p:nvPicPr>
          <p:cNvPr id="7" name="Graphic 6" descr="Hourglass 30% with solid fill">
            <a:extLst>
              <a:ext uri="{FF2B5EF4-FFF2-40B4-BE49-F238E27FC236}">
                <a16:creationId xmlns:a16="http://schemas.microsoft.com/office/drawing/2014/main" id="{7F223753-F1A3-B2CA-AD6D-68E78C682B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D55B66E4-39A8-0FEF-D8A7-4E65B298F4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4721369E-EA39-5F65-C000-C657CE894F64}"/>
              </a:ext>
            </a:extLst>
          </p:cNvPr>
          <p:cNvSpPr txBox="1">
            <a:spLocks/>
          </p:cNvSpPr>
          <p:nvPr/>
        </p:nvSpPr>
        <p:spPr>
          <a:xfrm>
            <a:off x="1690914" y="400410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Individual </a:t>
            </a:r>
          </a:p>
        </p:txBody>
      </p:sp>
      <p:sp>
        <p:nvSpPr>
          <p:cNvPr id="16" name="Text Placeholder 6">
            <a:extLst>
              <a:ext uri="{FF2B5EF4-FFF2-40B4-BE49-F238E27FC236}">
                <a16:creationId xmlns:a16="http://schemas.microsoft.com/office/drawing/2014/main" id="{356B458D-1069-7CA8-3A14-51CCFEC54810}"/>
              </a:ext>
            </a:extLst>
          </p:cNvPr>
          <p:cNvSpPr txBox="1">
            <a:spLocks/>
          </p:cNvSpPr>
          <p:nvPr/>
        </p:nvSpPr>
        <p:spPr>
          <a:xfrm>
            <a:off x="1690914" y="506843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5 minutes</a:t>
            </a:r>
          </a:p>
        </p:txBody>
      </p:sp>
    </p:spTree>
    <p:extLst>
      <p:ext uri="{BB962C8B-B14F-4D97-AF65-F5344CB8AC3E}">
        <p14:creationId xmlns:p14="http://schemas.microsoft.com/office/powerpoint/2010/main" val="308915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6BB50EB-A79D-9854-B0E5-E1CC866D2E1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034878B-AFFF-36FD-50B0-5EB5119E9C4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DC92E8F6-F4FB-EAFF-0613-FA403244C42F}"/>
              </a:ext>
            </a:extLst>
          </p:cNvPr>
          <p:cNvSpPr txBox="1"/>
          <p:nvPr/>
        </p:nvSpPr>
        <p:spPr>
          <a:xfrm>
            <a:off x="526944" y="1270801"/>
            <a:ext cx="6659669" cy="455054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Message</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Used when:</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Customer reached out through WhatsApp</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Conversation tone is more casual but still professional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You're following up, confirming appointments, or sharing quick info</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WhatsApp can be formal or informal </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Clarity is more important than length.</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Never skip the customer’s name, even in casual WhatsApp.</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Emojis on WhatsApp: Use selectively </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Always check tone and read before sending</a:t>
            </a:r>
          </a:p>
        </p:txBody>
      </p:sp>
      <p:pic>
        <p:nvPicPr>
          <p:cNvPr id="8199" name="Picture 7" descr="WhatsApp's Upcoming Reverse Image Search Lets You Quickly Check Suspicious  Photos">
            <a:extLst>
              <a:ext uri="{FF2B5EF4-FFF2-40B4-BE49-F238E27FC236}">
                <a16:creationId xmlns:a16="http://schemas.microsoft.com/office/drawing/2014/main" id="{0521D61E-0145-1748-0943-3386DF6659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940" r="14011"/>
          <a:stretch/>
        </p:blipFill>
        <p:spPr bwMode="auto">
          <a:xfrm>
            <a:off x="7000240" y="-92601"/>
            <a:ext cx="5191760" cy="66497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226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B82E6-669A-3CA8-0006-F72280C8F06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39CB6C51-F520-F630-8E2E-F90CF672EA19}"/>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2B5925D5-53A4-0C22-D016-B9636643A1B7}"/>
              </a:ext>
            </a:extLst>
          </p:cNvPr>
          <p:cNvSpPr txBox="1"/>
          <p:nvPr/>
        </p:nvSpPr>
        <p:spPr>
          <a:xfrm>
            <a:off x="526943" y="1270801"/>
            <a:ext cx="6402177" cy="355885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Message Structure (Semi-Formal / Friendly)</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Greet by name + Introduce yourself</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State the purpose clearly upfront</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Key Info (keep it short, 1–2 lines max)</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Use emojis sparingly to keep tone warm, not casual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Offer a way to reach out or ask questions</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Sign off with your name and brand</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6" name="Picture 7" descr="WhatsApp's Upcoming Reverse Image Search Lets You Quickly Check Suspicious  Photos">
            <a:extLst>
              <a:ext uri="{FF2B5EF4-FFF2-40B4-BE49-F238E27FC236}">
                <a16:creationId xmlns:a16="http://schemas.microsoft.com/office/drawing/2014/main" id="{19F70F6C-84B6-FD85-3F9F-A52C63806C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940" r="14011"/>
          <a:stretch/>
        </p:blipFill>
        <p:spPr bwMode="auto">
          <a:xfrm>
            <a:off x="7000240" y="-92601"/>
            <a:ext cx="5191760" cy="66497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7381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92B5EF-DEEA-A235-23CA-24720AB85D2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CA302BD-9C45-1396-E54C-17825AD449C0}"/>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331488EF-91F6-B49A-8260-B46C1E804D7F}"/>
              </a:ext>
            </a:extLst>
          </p:cNvPr>
          <p:cNvSpPr txBox="1"/>
          <p:nvPr/>
        </p:nvSpPr>
        <p:spPr>
          <a:xfrm>
            <a:off x="526943" y="1270801"/>
            <a:ext cx="6402177" cy="394640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Always ask permission before starting to use </a:t>
            </a:r>
            <a:r>
              <a:rPr lang="en-US" kern="100" err="1">
                <a:solidFill>
                  <a:srgbClr val="00417C"/>
                </a:solidFill>
                <a:latin typeface="Arial" panose="020B0604020202020204" pitchFamily="34" charset="0"/>
                <a:ea typeface="Verdana" panose="020B0604030504040204" pitchFamily="34" charset="0"/>
                <a:cs typeface="Arial" panose="020B0604020202020204" pitchFamily="34" charset="0"/>
              </a:rPr>
              <a:t>Whatsapp</a:t>
            </a: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 with customers.</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Never send a text to a customer after working hours unless he started to text first. You can always reply.</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Be very aware of sending </a:t>
            </a:r>
            <a:r>
              <a:rPr lang="en-US" kern="100" err="1">
                <a:solidFill>
                  <a:srgbClr val="00417C"/>
                </a:solidFill>
                <a:latin typeface="Arial" panose="020B0604020202020204" pitchFamily="34" charset="0"/>
                <a:ea typeface="Verdana" panose="020B0604030504040204" pitchFamily="34" charset="0"/>
                <a:cs typeface="Arial" panose="020B0604020202020204" pitchFamily="34" charset="0"/>
              </a:rPr>
              <a:t>Whatsapp</a:t>
            </a: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 messages to ladies. It is treated personal.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Do not treat a </a:t>
            </a:r>
            <a:r>
              <a:rPr lang="en-US" kern="100" err="1">
                <a:solidFill>
                  <a:srgbClr val="00417C"/>
                </a:solidFill>
                <a:latin typeface="Arial" panose="020B0604020202020204" pitchFamily="34" charset="0"/>
                <a:ea typeface="Verdana" panose="020B0604030504040204" pitchFamily="34" charset="0"/>
                <a:cs typeface="Arial" panose="020B0604020202020204" pitchFamily="34" charset="0"/>
              </a:rPr>
              <a:t>Whatsapp</a:t>
            </a: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 message like an email, yet you need to be professional and polite.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2" name="Picture 4" descr="https://cdn01.vulcanpost.com/wp-uploads/2017/04/whatsapp-fail-1.png">
            <a:extLst>
              <a:ext uri="{FF2B5EF4-FFF2-40B4-BE49-F238E27FC236}">
                <a16:creationId xmlns:a16="http://schemas.microsoft.com/office/drawing/2014/main" id="{DC044AC0-5F2C-ED6D-CF31-DB1A43390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0550" b="10550"/>
          <a:stretch>
            <a:fillRect/>
          </a:stretch>
        </p:blipFill>
        <p:spPr bwMode="auto">
          <a:xfrm>
            <a:off x="7490079" y="199540"/>
            <a:ext cx="4031361" cy="59421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5401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50AF7-B4C5-485B-25F4-479DAEFFA43C}"/>
            </a:ext>
          </a:extLst>
        </p:cNvPr>
        <p:cNvGrpSpPr/>
        <p:nvPr/>
      </p:nvGrpSpPr>
      <p:grpSpPr>
        <a:xfrm>
          <a:off x="0" y="0"/>
          <a:ext cx="0" cy="0"/>
          <a:chOff x="0" y="0"/>
          <a:chExt cx="0" cy="0"/>
        </a:xfrm>
      </p:grpSpPr>
      <p:sp>
        <p:nvSpPr>
          <p:cNvPr id="46" name="Text Placeholder 1">
            <a:extLst>
              <a:ext uri="{FF2B5EF4-FFF2-40B4-BE49-F238E27FC236}">
                <a16:creationId xmlns:a16="http://schemas.microsoft.com/office/drawing/2014/main" id="{07D4EC2C-0537-F514-B192-E9B5B649192B}"/>
              </a:ext>
            </a:extLst>
          </p:cNvPr>
          <p:cNvSpPr txBox="1">
            <a:spLocks/>
          </p:cNvSpPr>
          <p:nvPr/>
        </p:nvSpPr>
        <p:spPr>
          <a:xfrm flipH="1">
            <a:off x="527594" y="796600"/>
            <a:ext cx="8094812" cy="380476"/>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2400" kern="1200">
                <a:solidFill>
                  <a:srgbClr val="464D6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464D6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464D6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464D6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464D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What are </a:t>
            </a:r>
            <a:r>
              <a:rPr kumimoji="0" lang="en-US" sz="1800" b="1" i="0" u="sng"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your</a:t>
            </a:r>
            <a:r>
              <a:rPr kumimoji="0" lang="en-US" sz="1800" b="1" i="0" u="none"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 course objectives? </a:t>
            </a:r>
          </a:p>
        </p:txBody>
      </p:sp>
      <p:sp>
        <p:nvSpPr>
          <p:cNvPr id="12" name="TextBox 11">
            <a:extLst>
              <a:ext uri="{FF2B5EF4-FFF2-40B4-BE49-F238E27FC236}">
                <a16:creationId xmlns:a16="http://schemas.microsoft.com/office/drawing/2014/main" id="{8B685AD1-1D13-BF99-0362-90BC13F7AD41}"/>
              </a:ext>
            </a:extLst>
          </p:cNvPr>
          <p:cNvSpPr txBox="1"/>
          <p:nvPr/>
        </p:nvSpPr>
        <p:spPr>
          <a:xfrm>
            <a:off x="527597" y="1934297"/>
            <a:ext cx="5568404" cy="4591948"/>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B6CB3"/>
              </a:solidFill>
              <a:effectLst/>
              <a:uLnTx/>
              <a:uFillTx/>
              <a:latin typeface="Arial MT"/>
              <a:cs typeface="Arial" panose="020B0604020202020204" pitchFamily="34" charset="0"/>
            </a:endParaRPr>
          </a:p>
        </p:txBody>
      </p:sp>
      <p:sp>
        <p:nvSpPr>
          <p:cNvPr id="3" name="Text Placeholder 1">
            <a:extLst>
              <a:ext uri="{FF2B5EF4-FFF2-40B4-BE49-F238E27FC236}">
                <a16:creationId xmlns:a16="http://schemas.microsoft.com/office/drawing/2014/main" id="{76603607-DC24-A283-B5B8-A47E305C555C}"/>
              </a:ext>
            </a:extLst>
          </p:cNvPr>
          <p:cNvSpPr txBox="1">
            <a:spLocks/>
          </p:cNvSpPr>
          <p:nvPr/>
        </p:nvSpPr>
        <p:spPr>
          <a:xfrm>
            <a:off x="527594" y="147061"/>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marL="0" marR="0" lvl="0" indent="0" algn="l" defTabSz="913526" rtl="0" eaLnBrk="1" fontAlgn="base" latinLnBrk="0" hangingPunct="1">
              <a:lnSpc>
                <a:spcPct val="100000"/>
              </a:lnSpc>
              <a:spcBef>
                <a:spcPct val="0"/>
              </a:spcBef>
              <a:spcAft>
                <a:spcPct val="0"/>
              </a:spcAft>
              <a:buClr>
                <a:srgbClr val="005BAA"/>
              </a:buClr>
              <a:buSzPct val="100000"/>
              <a:buFontTx/>
              <a:buNone/>
              <a:tabLst/>
              <a:defRPr/>
            </a:pPr>
            <a:r>
              <a:rPr kumimoji="0" lang="en-US" sz="2000" b="1" i="0" u="none" strike="noStrike" kern="0" cap="none" spc="0" normalizeH="0" baseline="0" noProof="0">
                <a:ln>
                  <a:noFill/>
                </a:ln>
                <a:solidFill>
                  <a:srgbClr val="1B6CB3"/>
                </a:solidFill>
                <a:effectLst/>
                <a:uLnTx/>
                <a:uFillTx/>
                <a:latin typeface="Arial (Headings)"/>
                <a:ea typeface="+mn-ea"/>
                <a:cs typeface="+mn-cs"/>
              </a:rPr>
              <a:t>COURSE OBJECTIVES</a:t>
            </a:r>
          </a:p>
        </p:txBody>
      </p:sp>
      <p:pic>
        <p:nvPicPr>
          <p:cNvPr id="2" name="Picture 1">
            <a:extLst>
              <a:ext uri="{FF2B5EF4-FFF2-40B4-BE49-F238E27FC236}">
                <a16:creationId xmlns:a16="http://schemas.microsoft.com/office/drawing/2014/main" id="{B34D228A-0CEF-487E-C36A-1B637FA65476}"/>
              </a:ext>
            </a:extLst>
          </p:cNvPr>
          <p:cNvPicPr preferRelativeResize="0">
            <a:picLocks/>
          </p:cNvPicPr>
          <p:nvPr/>
        </p:nvPicPr>
        <p:blipFill rotWithShape="1">
          <a:blip r:embed="rId4"/>
          <a:srcRect l="18400" t="440" r="5811" b="5902"/>
          <a:stretch/>
        </p:blipFill>
        <p:spPr>
          <a:xfrm>
            <a:off x="7636930" y="0"/>
            <a:ext cx="4555069" cy="6565900"/>
          </a:xfrm>
          <a:prstGeom prst="rect">
            <a:avLst/>
          </a:prstGeom>
          <a:effectLst/>
        </p:spPr>
      </p:pic>
      <p:sp>
        <p:nvSpPr>
          <p:cNvPr id="9" name="TextBox 8">
            <a:extLst>
              <a:ext uri="{FF2B5EF4-FFF2-40B4-BE49-F238E27FC236}">
                <a16:creationId xmlns:a16="http://schemas.microsoft.com/office/drawing/2014/main" id="{E8888FBC-C279-F8B5-B2F5-9135F4F12CC0}"/>
              </a:ext>
            </a:extLst>
          </p:cNvPr>
          <p:cNvSpPr txBox="1"/>
          <p:nvPr/>
        </p:nvSpPr>
        <p:spPr>
          <a:xfrm>
            <a:off x="527595" y="1301473"/>
            <a:ext cx="62756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What are </a:t>
            </a:r>
            <a:r>
              <a:rPr kumimoji="0" lang="en-US" sz="1800" b="1" i="0" u="sng"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our</a:t>
            </a:r>
            <a:r>
              <a:rPr kumimoji="0" lang="en-US" sz="1800" b="1" i="0" u="none"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 course objectives? </a:t>
            </a:r>
          </a:p>
        </p:txBody>
      </p:sp>
      <p:sp>
        <p:nvSpPr>
          <p:cNvPr id="6" name="TextBox 5">
            <a:extLst>
              <a:ext uri="{FF2B5EF4-FFF2-40B4-BE49-F238E27FC236}">
                <a16:creationId xmlns:a16="http://schemas.microsoft.com/office/drawing/2014/main" id="{61D990C9-4A75-7EDD-B943-C4BC62191C77}"/>
              </a:ext>
            </a:extLst>
          </p:cNvPr>
          <p:cNvSpPr txBox="1"/>
          <p:nvPr/>
        </p:nvSpPr>
        <p:spPr>
          <a:xfrm>
            <a:off x="552226" y="1776644"/>
            <a:ext cx="6796352" cy="466281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417C"/>
                </a:solidFill>
                <a:effectLst/>
                <a:uLnTx/>
                <a:uFillTx/>
                <a:latin typeface="Calibri" panose="020F0502020204030204"/>
                <a:ea typeface="+mn-ea"/>
                <a:cs typeface="+mn-cs"/>
              </a:rPr>
              <a:t>By the end of this course, you will be able to:</a:t>
            </a:r>
          </a:p>
          <a:p>
            <a:pPr marL="285750" indent="-285750">
              <a:spcAft>
                <a:spcPts val="600"/>
              </a:spcAft>
              <a:buFont typeface="Arial" panose="020B0604020202020204" pitchFamily="34" charset="0"/>
              <a:buChar char="•"/>
            </a:pPr>
            <a:endParaRPr lang="en-US" dirty="0">
              <a:solidFill>
                <a:srgbClr val="00417C"/>
              </a:solidFill>
            </a:endParaRPr>
          </a:p>
          <a:p>
            <a:pPr marL="285750" indent="-285750">
              <a:spcAft>
                <a:spcPts val="600"/>
              </a:spcAft>
              <a:buFont typeface="Arial" panose="020B0604020202020204" pitchFamily="34" charset="0"/>
              <a:buChar char="•"/>
            </a:pPr>
            <a:r>
              <a:rPr lang="en-US" dirty="0">
                <a:solidFill>
                  <a:srgbClr val="00417C"/>
                </a:solidFill>
              </a:rPr>
              <a:t>Explain the communication process and its key stages.</a:t>
            </a:r>
          </a:p>
          <a:p>
            <a:pPr marL="285750" indent="-285750">
              <a:spcAft>
                <a:spcPts val="600"/>
              </a:spcAft>
              <a:buFont typeface="Arial" panose="020B0604020202020204" pitchFamily="34" charset="0"/>
              <a:buChar char="•"/>
            </a:pPr>
            <a:r>
              <a:rPr lang="en-US" dirty="0">
                <a:solidFill>
                  <a:srgbClr val="00417C"/>
                </a:solidFill>
              </a:rPr>
              <a:t>Identify and address communication barriers that affect clarity and understanding.</a:t>
            </a:r>
          </a:p>
          <a:p>
            <a:pPr marL="285750" indent="-285750">
              <a:spcAft>
                <a:spcPts val="600"/>
              </a:spcAft>
              <a:buFont typeface="Arial" panose="020B0604020202020204" pitchFamily="34" charset="0"/>
              <a:buChar char="•"/>
            </a:pPr>
            <a:r>
              <a:rPr lang="en-US" dirty="0">
                <a:solidFill>
                  <a:srgbClr val="00417C"/>
                </a:solidFill>
              </a:rPr>
              <a:t>Communicate confidently and professionally across various channels.</a:t>
            </a:r>
          </a:p>
          <a:p>
            <a:pPr marL="285750" indent="-285750">
              <a:spcAft>
                <a:spcPts val="600"/>
              </a:spcAft>
              <a:buFont typeface="Arial" panose="020B0604020202020204" pitchFamily="34" charset="0"/>
              <a:buChar char="•"/>
            </a:pPr>
            <a:r>
              <a:rPr lang="en-US" dirty="0">
                <a:solidFill>
                  <a:srgbClr val="00417C"/>
                </a:solidFill>
              </a:rPr>
              <a:t>Use active listening and questioning to identify customer needs.</a:t>
            </a:r>
          </a:p>
          <a:p>
            <a:pPr marL="285750" indent="-285750">
              <a:spcAft>
                <a:spcPts val="600"/>
              </a:spcAft>
              <a:buFont typeface="Arial" panose="020B0604020202020204" pitchFamily="34" charset="0"/>
              <a:buChar char="•"/>
            </a:pPr>
            <a:r>
              <a:rPr lang="en-US" dirty="0">
                <a:solidFill>
                  <a:srgbClr val="00417C"/>
                </a:solidFill>
              </a:rPr>
              <a:t>Apply DISC profiling to adapt to customer communication styles.</a:t>
            </a:r>
          </a:p>
          <a:p>
            <a:pPr marL="285750" indent="-285750">
              <a:spcAft>
                <a:spcPts val="600"/>
              </a:spcAft>
              <a:buFont typeface="Arial" panose="020B0604020202020204" pitchFamily="34" charset="0"/>
              <a:buChar char="•"/>
            </a:pPr>
            <a:r>
              <a:rPr lang="en-US" dirty="0">
                <a:solidFill>
                  <a:srgbClr val="00417C"/>
                </a:solidFill>
              </a:rPr>
              <a:t>Tailor communication to different customer personas for better satisfaction.</a:t>
            </a:r>
          </a:p>
          <a:p>
            <a:pPr marL="285750" indent="-285750">
              <a:spcAft>
                <a:spcPts val="600"/>
              </a:spcAft>
              <a:buFont typeface="Arial" panose="020B0604020202020204" pitchFamily="34" charset="0"/>
              <a:buChar char="•"/>
            </a:pPr>
            <a:r>
              <a:rPr lang="en-US" dirty="0">
                <a:solidFill>
                  <a:srgbClr val="00417C"/>
                </a:solidFill>
              </a:rPr>
              <a:t>Use emotional intelligence to manage self and customer interactions.</a:t>
            </a:r>
          </a:p>
          <a:p>
            <a:pPr marL="285750" indent="-285750">
              <a:spcAft>
                <a:spcPts val="600"/>
              </a:spcAft>
              <a:buFont typeface="Arial" panose="020B0604020202020204" pitchFamily="34" charset="0"/>
              <a:buChar char="•"/>
            </a:pPr>
            <a:r>
              <a:rPr lang="en-US" dirty="0">
                <a:solidFill>
                  <a:srgbClr val="00417C"/>
                </a:solidFill>
              </a:rPr>
              <a:t>Handle difficult conversations with empathy and composure.</a:t>
            </a:r>
          </a:p>
        </p:txBody>
      </p:sp>
    </p:spTree>
    <p:custDataLst>
      <p:tags r:id="rId1"/>
    </p:custDataLst>
    <p:extLst>
      <p:ext uri="{BB962C8B-B14F-4D97-AF65-F5344CB8AC3E}">
        <p14:creationId xmlns:p14="http://schemas.microsoft.com/office/powerpoint/2010/main" val="96696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2" grpId="0"/>
      <p:bldP spid="9"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7CE3F1-F749-62A2-7BEC-8F85451E62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A8456B3-DAB7-61E4-977C-8E79E788EDEA}"/>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80351022-9845-897B-B25C-DA2B341ED68E}"/>
              </a:ext>
            </a:extLst>
          </p:cNvPr>
          <p:cNvSpPr txBox="1"/>
          <p:nvPr/>
        </p:nvSpPr>
        <p:spPr>
          <a:xfrm>
            <a:off x="526943" y="1270801"/>
            <a:ext cx="6402177" cy="2555764"/>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Never use unrecognizable short forms. It is very unprofessional.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Do not use emoji. It can be misunderstood (If used - use selectively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4" name="Picture 2" descr="https://cdn01.vulcanpost.com/wp-uploads/2017/04/whatsapp-text-acronym.png">
            <a:extLst>
              <a:ext uri="{FF2B5EF4-FFF2-40B4-BE49-F238E27FC236}">
                <a16:creationId xmlns:a16="http://schemas.microsoft.com/office/drawing/2014/main" id="{313752C9-F7DE-78F9-C255-DE53C626D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9359" b="9359"/>
          <a:stretch>
            <a:fillRect/>
          </a:stretch>
        </p:blipFill>
        <p:spPr bwMode="auto">
          <a:xfrm>
            <a:off x="7720282" y="316696"/>
            <a:ext cx="3944774" cy="58145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089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12301A-F732-7347-1C0E-634C0117491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BF77FFE-6C8E-E470-6C71-7DA04CB1D472}"/>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2335F75B-3A6A-FEC0-BF43-EA8024BDEE0D}"/>
              </a:ext>
            </a:extLst>
          </p:cNvPr>
          <p:cNvSpPr txBox="1"/>
          <p:nvPr/>
        </p:nvSpPr>
        <p:spPr>
          <a:xfrm>
            <a:off x="526943" y="1270801"/>
            <a:ext cx="6402177" cy="265835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Do not send pictures or files to customers without prior notification. It is considered spam.</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2" name="Picture 2" descr="https://cdn01.vulcanpost.com/wp-uploads/2017/04/whatsapp-image-monster.png">
            <a:extLst>
              <a:ext uri="{FF2B5EF4-FFF2-40B4-BE49-F238E27FC236}">
                <a16:creationId xmlns:a16="http://schemas.microsoft.com/office/drawing/2014/main" id="{A3C3B3CF-92CB-F577-5E42-6D8F1E136C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06" t="14610" r="-583" b="11342"/>
          <a:stretch/>
        </p:blipFill>
        <p:spPr bwMode="auto">
          <a:xfrm>
            <a:off x="7091023" y="303666"/>
            <a:ext cx="4018937" cy="592386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8849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6A0A2CE-A862-9E8B-3B1E-102E7ADA3C9D}"/>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D4923CC-F40E-F6C4-12B8-E8CC70683201}"/>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CAF97A5A-D846-656A-C5C8-75DBC3C91280}"/>
              </a:ext>
            </a:extLst>
          </p:cNvPr>
          <p:cNvSpPr txBox="1"/>
          <p:nvPr/>
        </p:nvSpPr>
        <p:spPr>
          <a:xfrm>
            <a:off x="526943" y="1270801"/>
            <a:ext cx="6402177" cy="265835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Never add your customers into groups with strangers without prior permission.</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3" name="Picture 2" descr="https://cdn01.vulcanpost.com/wp-uploads/2017/04/17903689_10155010731533787_3083765716113566703_n-e1492064060333.jpg">
            <a:extLst>
              <a:ext uri="{FF2B5EF4-FFF2-40B4-BE49-F238E27FC236}">
                <a16:creationId xmlns:a16="http://schemas.microsoft.com/office/drawing/2014/main" id="{DAFFDF38-40F9-06A0-CA1C-1F845935E4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2" t="1060" b="7063"/>
          <a:stretch/>
        </p:blipFill>
        <p:spPr bwMode="auto">
          <a:xfrm>
            <a:off x="7091023" y="252973"/>
            <a:ext cx="4181670" cy="61637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2561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AEE2EE-8181-A1F1-C090-D28F3377573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322C4BB-606E-84C3-210F-12AB04C4972C}"/>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6884EF9D-DAB0-0BDB-36EE-15C2E61DC9DC}"/>
              </a:ext>
            </a:extLst>
          </p:cNvPr>
          <p:cNvSpPr txBox="1"/>
          <p:nvPr/>
        </p:nvSpPr>
        <p:spPr>
          <a:xfrm>
            <a:off x="526943" y="1270801"/>
            <a:ext cx="6402177" cy="305731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Respond as soon as possible. Always give a promise date to manage the expectations of the customer.</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Always meet your promise dates/time.</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3" name="Picture 2" descr="https://cdn01.vulcanpost.com/wp-uploads/2017/04/texting-slow-pains.png">
            <a:extLst>
              <a:ext uri="{FF2B5EF4-FFF2-40B4-BE49-F238E27FC236}">
                <a16:creationId xmlns:a16="http://schemas.microsoft.com/office/drawing/2014/main" id="{C4F8E86B-5C18-F2D4-112F-F46B46C76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675" b="12675"/>
          <a:stretch>
            <a:fillRect/>
          </a:stretch>
        </p:blipFill>
        <p:spPr bwMode="auto">
          <a:xfrm>
            <a:off x="7047337" y="455195"/>
            <a:ext cx="4617719" cy="56554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2963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379268-0ED5-CE65-4943-97594E77941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E2C21DD-8B7E-A628-65B6-F7E164C8185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B71701EB-C199-C28E-D3BA-C99336BD856E}"/>
              </a:ext>
            </a:extLst>
          </p:cNvPr>
          <p:cNvSpPr txBox="1"/>
          <p:nvPr/>
        </p:nvSpPr>
        <p:spPr>
          <a:xfrm>
            <a:off x="526943" y="1270801"/>
            <a:ext cx="6402177" cy="305731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Avoid very long messages. It is perceived as impersonalized way of communication and also as spam.</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Instead, use </a:t>
            </a:r>
            <a:r>
              <a:rPr lang="en-US" kern="100" err="1">
                <a:solidFill>
                  <a:srgbClr val="00417C"/>
                </a:solidFill>
                <a:latin typeface="Arial" panose="020B0604020202020204" pitchFamily="34" charset="0"/>
                <a:ea typeface="Verdana" panose="020B0604030504040204" pitchFamily="34" charset="0"/>
                <a:cs typeface="Arial" panose="020B0604020202020204" pitchFamily="34" charset="0"/>
              </a:rPr>
              <a:t>Whatsapp</a:t>
            </a: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 to ask if they are free for a call.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3" name="Picture 2" descr="https://cdn01.vulcanpost.com/wp-uploads/2017/04/download-1-361x1024.png">
            <a:extLst>
              <a:ext uri="{FF2B5EF4-FFF2-40B4-BE49-F238E27FC236}">
                <a16:creationId xmlns:a16="http://schemas.microsoft.com/office/drawing/2014/main" id="{548987A3-4E9E-A35B-149B-C2119065C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020" b="24020"/>
          <a:stretch>
            <a:fillRect/>
          </a:stretch>
        </p:blipFill>
        <p:spPr bwMode="auto">
          <a:xfrm>
            <a:off x="6729767" y="593695"/>
            <a:ext cx="4935289" cy="545591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7916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B9BE28-9823-63C8-C6A9-0D679DF97E2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61D6C2B-A7C6-B548-D13B-CA99EE4C1778}"/>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C9BBD0B9-EFC7-5880-123B-43E3ABA1080F}"/>
              </a:ext>
            </a:extLst>
          </p:cNvPr>
          <p:cNvSpPr txBox="1"/>
          <p:nvPr/>
        </p:nvSpPr>
        <p:spPr>
          <a:xfrm>
            <a:off x="526943" y="1270801"/>
            <a:ext cx="6402177" cy="236199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Never use long chainmail “</a:t>
            </a:r>
            <a:r>
              <a:rPr lang="en-US" kern="100" err="1">
                <a:solidFill>
                  <a:srgbClr val="00417C"/>
                </a:solidFill>
                <a:latin typeface="Arial" panose="020B0604020202020204" pitchFamily="34" charset="0"/>
                <a:ea typeface="Verdana" panose="020B0604030504040204" pitchFamily="34" charset="0"/>
                <a:cs typeface="Arial" panose="020B0604020202020204" pitchFamily="34" charset="0"/>
              </a:rPr>
              <a:t>copypastas</a:t>
            </a: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2" name="Picture 2" descr="https://cdn01.vulcanpost.com/wp-uploads/2017/04/whatsapp_embed_real_thumb.jpg">
            <a:extLst>
              <a:ext uri="{FF2B5EF4-FFF2-40B4-BE49-F238E27FC236}">
                <a16:creationId xmlns:a16="http://schemas.microsoft.com/office/drawing/2014/main" id="{DD4FD267-72E4-8416-433A-2DD3E96607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00" t="5807" r="14866"/>
          <a:stretch/>
        </p:blipFill>
        <p:spPr bwMode="auto">
          <a:xfrm>
            <a:off x="7383440" y="1022786"/>
            <a:ext cx="3252458" cy="48124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4170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74873-7D77-2F35-E2F0-8B430637730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FCCB242-4C31-FD37-7778-5D737CD66A5B}"/>
              </a:ext>
            </a:extLst>
          </p:cNvPr>
          <p:cNvSpPr txBox="1">
            <a:spLocks/>
          </p:cNvSpPr>
          <p:nvPr/>
        </p:nvSpPr>
        <p:spPr>
          <a:xfrm>
            <a:off x="4458985" y="2936557"/>
            <a:ext cx="638262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CUSTOMER PROFILING</a:t>
            </a:r>
          </a:p>
        </p:txBody>
      </p:sp>
      <p:pic>
        <p:nvPicPr>
          <p:cNvPr id="8" name="Picture 7" descr="image">
            <a:extLst>
              <a:ext uri="{FF2B5EF4-FFF2-40B4-BE49-F238E27FC236}">
                <a16:creationId xmlns:a16="http://schemas.microsoft.com/office/drawing/2014/main" id="{AC2F64CD-2F65-2A7A-ACEF-C0066345B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387"/>
          <a:stretch/>
        </p:blipFill>
        <p:spPr bwMode="auto">
          <a:xfrm>
            <a:off x="0" y="0"/>
            <a:ext cx="3544570" cy="6557211"/>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16120B9-8EE2-A2E2-6063-314EF12C7F51}"/>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3</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7CB1CD78-1D15-7572-C24B-3742FF436FAA}"/>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21534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E7EB-23AA-C074-6D7A-CC97E2F4993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784DADE-740B-40EB-4646-65CD88D99B1D}"/>
              </a:ext>
            </a:extLst>
          </p:cNvPr>
          <p:cNvSpPr txBox="1"/>
          <p:nvPr/>
        </p:nvSpPr>
        <p:spPr>
          <a:xfrm>
            <a:off x="526943" y="1270801"/>
            <a:ext cx="6191525" cy="215328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Customer Types</a:t>
            </a:r>
          </a:p>
          <a:p>
            <a:endParaRPr lang="en-US" sz="1800" dirty="0">
              <a:solidFill>
                <a:srgbClr val="00417C"/>
              </a:solidFill>
              <a:latin typeface="Arial" panose="020B0604020202020204" pitchFamily="34" charset="0"/>
              <a:cs typeface="Arial" panose="020B0604020202020204" pitchFamily="34" charset="0"/>
            </a:endParaRPr>
          </a:p>
          <a:p>
            <a:r>
              <a:rPr lang="en-US" sz="1800" dirty="0">
                <a:solidFill>
                  <a:srgbClr val="00417C"/>
                </a:solidFill>
                <a:latin typeface="Arial" panose="020B0604020202020204" pitchFamily="34" charset="0"/>
                <a:cs typeface="Arial" panose="020B0604020202020204" pitchFamily="34" charset="0"/>
              </a:rPr>
              <a:t>Qualification isn’t just about finding out the needs and wants of the customer.</a:t>
            </a:r>
          </a:p>
          <a:p>
            <a:endParaRPr lang="en-US" sz="1800" dirty="0">
              <a:solidFill>
                <a:srgbClr val="00417C"/>
              </a:solidFill>
              <a:latin typeface="Arial" panose="020B0604020202020204" pitchFamily="34" charset="0"/>
              <a:cs typeface="Arial" panose="020B0604020202020204" pitchFamily="34" charset="0"/>
            </a:endParaRPr>
          </a:p>
          <a:p>
            <a:r>
              <a:rPr lang="en-US" sz="1800" dirty="0">
                <a:solidFill>
                  <a:srgbClr val="00417C"/>
                </a:solidFill>
                <a:latin typeface="Arial" panose="020B0604020202020204" pitchFamily="34" charset="0"/>
                <a:cs typeface="Arial" panose="020B0604020202020204" pitchFamily="34" charset="0"/>
              </a:rPr>
              <a:t>It is also about discovering what </a:t>
            </a:r>
            <a:r>
              <a:rPr lang="en-US" sz="1800" dirty="0" err="1">
                <a:solidFill>
                  <a:srgbClr val="00417C"/>
                </a:solidFill>
                <a:latin typeface="Arial" panose="020B0604020202020204" pitchFamily="34" charset="0"/>
                <a:cs typeface="Arial" panose="020B0604020202020204" pitchFamily="34" charset="0"/>
              </a:rPr>
              <a:t>behavioural</a:t>
            </a:r>
            <a:r>
              <a:rPr lang="en-US" sz="1800" dirty="0">
                <a:solidFill>
                  <a:srgbClr val="00417C"/>
                </a:solidFill>
                <a:latin typeface="Arial" panose="020B0604020202020204" pitchFamily="34" charset="0"/>
                <a:cs typeface="Arial" panose="020B0604020202020204" pitchFamily="34" charset="0"/>
              </a:rPr>
              <a:t> ‘Type’ the customer is.</a:t>
            </a:r>
          </a:p>
        </p:txBody>
      </p:sp>
      <p:sp>
        <p:nvSpPr>
          <p:cNvPr id="10" name="Title 1">
            <a:extLst>
              <a:ext uri="{FF2B5EF4-FFF2-40B4-BE49-F238E27FC236}">
                <a16:creationId xmlns:a16="http://schemas.microsoft.com/office/drawing/2014/main" id="{95915D61-7A99-B3D3-9FEB-46DD60FF4C0D}"/>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dirty="0">
                <a:solidFill>
                  <a:srgbClr val="005BAA"/>
                </a:solidFill>
                <a:latin typeface="Arial (Headings)"/>
              </a:rPr>
              <a:t>CUSTOMER PROFILING</a:t>
            </a:r>
            <a:endParaRPr kumimoji="0" lang="en-US" sz="1800" b="1" i="0" u="none" strike="noStrike" kern="1200" cap="none" spc="0" normalizeH="0" baseline="0" noProof="0" dirty="0">
              <a:ln>
                <a:noFill/>
              </a:ln>
              <a:solidFill>
                <a:srgbClr val="005BAA"/>
              </a:solidFill>
              <a:effectLst/>
              <a:uLnTx/>
              <a:uFillTx/>
              <a:latin typeface="Arial (Headings)"/>
              <a:ea typeface="+mj-ea"/>
              <a:cs typeface="+mj-cs"/>
            </a:endParaRPr>
          </a:p>
        </p:txBody>
      </p:sp>
      <p:pic>
        <p:nvPicPr>
          <p:cNvPr id="2" name="Picture Placeholder 2">
            <a:extLst>
              <a:ext uri="{FF2B5EF4-FFF2-40B4-BE49-F238E27FC236}">
                <a16:creationId xmlns:a16="http://schemas.microsoft.com/office/drawing/2014/main" id="{84A66891-794E-C165-B95B-218BC6BF7444}"/>
              </a:ext>
            </a:extLst>
          </p:cNvPr>
          <p:cNvPicPr>
            <a:picLocks noChangeAspect="1"/>
          </p:cNvPicPr>
          <p:nvPr/>
        </p:nvPicPr>
        <p:blipFill rotWithShape="1">
          <a:blip r:embed="rId4">
            <a:extLst>
              <a:ext uri="{28A0092B-C50C-407E-A947-70E740481C1C}">
                <a14:useLocalDpi xmlns:a14="http://schemas.microsoft.com/office/drawing/2010/main" val="0"/>
              </a:ext>
            </a:extLst>
          </a:blip>
          <a:srcRect l="18315" r="25839"/>
          <a:stretch/>
        </p:blipFill>
        <p:spPr>
          <a:xfrm>
            <a:off x="6718468" y="0"/>
            <a:ext cx="5473532" cy="6541304"/>
          </a:xfrm>
          <a:prstGeom prst="rect">
            <a:avLst/>
          </a:prstGeom>
        </p:spPr>
      </p:pic>
    </p:spTree>
    <p:custDataLst>
      <p:tags r:id="rId1"/>
    </p:custDataLst>
    <p:extLst>
      <p:ext uri="{BB962C8B-B14F-4D97-AF65-F5344CB8AC3E}">
        <p14:creationId xmlns:p14="http://schemas.microsoft.com/office/powerpoint/2010/main" val="77470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7D474-BEF3-8CF2-5F9B-8901AE37768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FD7139B-BAFE-551D-267A-B1619A16A5CF}"/>
              </a:ext>
            </a:extLst>
          </p:cNvPr>
          <p:cNvSpPr txBox="1"/>
          <p:nvPr/>
        </p:nvSpPr>
        <p:spPr>
          <a:xfrm>
            <a:off x="526943" y="1903348"/>
            <a:ext cx="5569057" cy="33706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1" dirty="0">
                <a:solidFill>
                  <a:srgbClr val="00417C"/>
                </a:solidFill>
                <a:latin typeface="Arial" panose="020B0604020202020204" pitchFamily="34" charset="0"/>
                <a:cs typeface="Arial" panose="020B0604020202020204" pitchFamily="34" charset="0"/>
              </a:rPr>
              <a:t>Improve Business Relationships:</a:t>
            </a:r>
            <a:br>
              <a:rPr lang="en-US" sz="1600" b="1" dirty="0">
                <a:solidFill>
                  <a:srgbClr val="00417C"/>
                </a:solidFill>
                <a:latin typeface="Arial" panose="020B0604020202020204" pitchFamily="34" charset="0"/>
                <a:cs typeface="Arial" panose="020B0604020202020204" pitchFamily="34" charset="0"/>
              </a:rPr>
            </a:br>
            <a:r>
              <a:rPr lang="en-US" sz="1600" dirty="0">
                <a:solidFill>
                  <a:srgbClr val="00417C"/>
                </a:solidFill>
                <a:latin typeface="Arial" panose="020B0604020202020204" pitchFamily="34" charset="0"/>
                <a:cs typeface="Arial" panose="020B0604020202020204" pitchFamily="34" charset="0"/>
              </a:rPr>
              <a:t>by recognizing the communication needs of customers</a:t>
            </a:r>
          </a:p>
          <a:p>
            <a:pPr marL="285750" indent="-285750">
              <a:lnSpc>
                <a:spcPct val="150000"/>
              </a:lnSpc>
              <a:buFont typeface="Arial" panose="020B0604020202020204" pitchFamily="34" charset="0"/>
              <a:buChar char="•"/>
            </a:pPr>
            <a:endParaRPr lang="en-US" sz="1600" dirty="0">
              <a:solidFill>
                <a:srgbClr val="00417C"/>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b="1" dirty="0">
                <a:solidFill>
                  <a:srgbClr val="00417C"/>
                </a:solidFill>
                <a:latin typeface="Arial" panose="020B0604020202020204" pitchFamily="34" charset="0"/>
                <a:cs typeface="Arial" panose="020B0604020202020204" pitchFamily="34" charset="0"/>
              </a:rPr>
              <a:t>Develop stronger Sales and Service skills:</a:t>
            </a:r>
            <a:br>
              <a:rPr lang="en-US" sz="1600" b="1" dirty="0">
                <a:solidFill>
                  <a:srgbClr val="00417C"/>
                </a:solidFill>
                <a:latin typeface="Arial" panose="020B0604020202020204" pitchFamily="34" charset="0"/>
                <a:cs typeface="Arial" panose="020B0604020202020204" pitchFamily="34" charset="0"/>
              </a:rPr>
            </a:br>
            <a:r>
              <a:rPr lang="en-US" sz="1600" dirty="0">
                <a:solidFill>
                  <a:srgbClr val="00417C"/>
                </a:solidFill>
                <a:latin typeface="Arial" panose="020B0604020202020204" pitchFamily="34" charset="0"/>
                <a:cs typeface="Arial" panose="020B0604020202020204" pitchFamily="34" charset="0"/>
              </a:rPr>
              <a:t>by identifying and responding to customer styles</a:t>
            </a:r>
          </a:p>
          <a:p>
            <a:pPr marL="285750" indent="-285750">
              <a:lnSpc>
                <a:spcPct val="150000"/>
              </a:lnSpc>
              <a:buFont typeface="Arial" panose="020B0604020202020204" pitchFamily="34" charset="0"/>
              <a:buChar char="•"/>
            </a:pPr>
            <a:endParaRPr lang="en-US" sz="1600" dirty="0">
              <a:solidFill>
                <a:srgbClr val="00417C"/>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b="1" dirty="0">
                <a:solidFill>
                  <a:srgbClr val="00417C"/>
                </a:solidFill>
                <a:latin typeface="Arial" panose="020B0604020202020204" pitchFamily="34" charset="0"/>
                <a:cs typeface="Arial" panose="020B0604020202020204" pitchFamily="34" charset="0"/>
              </a:rPr>
              <a:t>Manage more effectively:</a:t>
            </a:r>
            <a:br>
              <a:rPr lang="en-US" sz="1600" b="1" dirty="0">
                <a:solidFill>
                  <a:srgbClr val="00417C"/>
                </a:solidFill>
                <a:latin typeface="Arial" panose="020B0604020202020204" pitchFamily="34" charset="0"/>
                <a:cs typeface="Arial" panose="020B0604020202020204" pitchFamily="34" charset="0"/>
              </a:rPr>
            </a:br>
            <a:r>
              <a:rPr lang="en-US" sz="1600" dirty="0">
                <a:solidFill>
                  <a:srgbClr val="00417C"/>
                </a:solidFill>
                <a:latin typeface="Arial" panose="020B0604020202020204" pitchFamily="34" charset="0"/>
                <a:cs typeface="Arial" panose="020B0604020202020204" pitchFamily="34" charset="0"/>
              </a:rPr>
              <a:t>by understanding the characters and priorities of customers</a:t>
            </a:r>
            <a:endParaRPr kumimoji="0" lang="en-US" sz="16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660090F9-4862-44D0-961B-4782FCA10A6E}"/>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dirty="0">
                <a:solidFill>
                  <a:srgbClr val="005BAA"/>
                </a:solidFill>
                <a:latin typeface="Arial (Headings)"/>
              </a:rPr>
              <a:t>CUSTOMER PROFILING</a:t>
            </a:r>
          </a:p>
        </p:txBody>
      </p:sp>
      <p:pic>
        <p:nvPicPr>
          <p:cNvPr id="2" name="Picture Placeholder 2">
            <a:extLst>
              <a:ext uri="{FF2B5EF4-FFF2-40B4-BE49-F238E27FC236}">
                <a16:creationId xmlns:a16="http://schemas.microsoft.com/office/drawing/2014/main" id="{80BCA12C-44A5-8631-070B-101B7AEBA23B}"/>
              </a:ext>
            </a:extLst>
          </p:cNvPr>
          <p:cNvPicPr>
            <a:picLocks noChangeAspect="1"/>
          </p:cNvPicPr>
          <p:nvPr/>
        </p:nvPicPr>
        <p:blipFill rotWithShape="1">
          <a:blip r:embed="rId4">
            <a:extLst>
              <a:ext uri="{28A0092B-C50C-407E-A947-70E740481C1C}">
                <a14:useLocalDpi xmlns:a14="http://schemas.microsoft.com/office/drawing/2010/main" val="0"/>
              </a:ext>
            </a:extLst>
          </a:blip>
          <a:srcRect l="18315" r="25839"/>
          <a:stretch/>
        </p:blipFill>
        <p:spPr>
          <a:xfrm>
            <a:off x="6718468" y="0"/>
            <a:ext cx="5473532" cy="6541304"/>
          </a:xfrm>
          <a:prstGeom prst="rect">
            <a:avLst/>
          </a:prstGeom>
        </p:spPr>
      </p:pic>
      <p:sp>
        <p:nvSpPr>
          <p:cNvPr id="3" name="TextBox 2">
            <a:extLst>
              <a:ext uri="{FF2B5EF4-FFF2-40B4-BE49-F238E27FC236}">
                <a16:creationId xmlns:a16="http://schemas.microsoft.com/office/drawing/2014/main" id="{6A80D785-D36B-0717-78FF-296D66D340CD}"/>
              </a:ext>
            </a:extLst>
          </p:cNvPr>
          <p:cNvSpPr txBox="1"/>
          <p:nvPr/>
        </p:nvSpPr>
        <p:spPr>
          <a:xfrm>
            <a:off x="526941" y="819043"/>
            <a:ext cx="6191527" cy="872034"/>
          </a:xfrm>
          <a:prstGeom prst="rect">
            <a:avLst/>
          </a:prstGeom>
          <a:noFill/>
        </p:spPr>
        <p:txBody>
          <a:bodyPr wrap="square">
            <a:spAutoFit/>
          </a:bodyPr>
          <a:lstStyle/>
          <a:p>
            <a:pPr>
              <a:lnSpc>
                <a:spcPct val="150000"/>
              </a:lnSpc>
            </a:pPr>
            <a:r>
              <a:rPr lang="en-US" sz="1800" b="1" dirty="0">
                <a:solidFill>
                  <a:srgbClr val="00417C"/>
                </a:solidFill>
                <a:latin typeface="Arial" panose="020B0604020202020204" pitchFamily="34" charset="0"/>
                <a:cs typeface="Arial" panose="020B0604020202020204" pitchFamily="34" charset="0"/>
              </a:rPr>
              <a:t>Why is discovering what </a:t>
            </a:r>
            <a:r>
              <a:rPr lang="en-US" sz="1800" b="1" dirty="0" err="1">
                <a:solidFill>
                  <a:srgbClr val="00417C"/>
                </a:solidFill>
                <a:latin typeface="Arial" panose="020B0604020202020204" pitchFamily="34" charset="0"/>
                <a:cs typeface="Arial" panose="020B0604020202020204" pitchFamily="34" charset="0"/>
              </a:rPr>
              <a:t>behavioural</a:t>
            </a:r>
            <a:r>
              <a:rPr lang="en-US" sz="1800" b="1" dirty="0">
                <a:solidFill>
                  <a:srgbClr val="00417C"/>
                </a:solidFill>
                <a:latin typeface="Arial" panose="020B0604020202020204" pitchFamily="34" charset="0"/>
                <a:cs typeface="Arial" panose="020B0604020202020204" pitchFamily="34" charset="0"/>
              </a:rPr>
              <a:t> ‘Type’ the customer is important?</a:t>
            </a: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D47FFE6-3636-7F67-C154-3C1E7624A306}"/>
              </a:ext>
            </a:extLst>
          </p:cNvPr>
          <p:cNvSpPr txBox="1"/>
          <p:nvPr/>
        </p:nvSpPr>
        <p:spPr>
          <a:xfrm>
            <a:off x="419075" y="5486285"/>
            <a:ext cx="6407259" cy="872034"/>
          </a:xfrm>
          <a:prstGeom prst="rect">
            <a:avLst/>
          </a:prstGeom>
          <a:noFill/>
        </p:spPr>
        <p:txBody>
          <a:bodyPr wrap="square">
            <a:spAutoFit/>
          </a:bodyPr>
          <a:lstStyle/>
          <a:p>
            <a:pPr>
              <a:lnSpc>
                <a:spcPct val="150000"/>
              </a:lnSpc>
            </a:pPr>
            <a:r>
              <a:rPr lang="en-US" sz="1800" b="1" dirty="0">
                <a:solidFill>
                  <a:srgbClr val="00417C"/>
                </a:solidFill>
                <a:latin typeface="Arial" panose="020B0604020202020204" pitchFamily="34" charset="0"/>
                <a:cs typeface="Arial" panose="020B0604020202020204" pitchFamily="34" charset="0"/>
              </a:rPr>
              <a:t>We want to create positive relationships &amp; experience!</a:t>
            </a:r>
          </a:p>
          <a:p>
            <a:pPr>
              <a:lnSpc>
                <a:spcPct val="150000"/>
              </a:lnSpc>
            </a:pPr>
            <a:endParaRPr kumimoji="0" lang="en-US" sz="1800" b="0"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48853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CB79B-33A7-91CB-954B-8ACBFA97C79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EE1B00B-EAE5-F791-694D-D974E8FE95D5}"/>
              </a:ext>
            </a:extLst>
          </p:cNvPr>
          <p:cNvSpPr txBox="1"/>
          <p:nvPr/>
        </p:nvSpPr>
        <p:spPr>
          <a:xfrm>
            <a:off x="526943" y="1270801"/>
            <a:ext cx="5351034" cy="384380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 IS D</a:t>
            </a:r>
            <a:r>
              <a:rPr lang="en-US" b="1" kern="100" err="1">
                <a:solidFill>
                  <a:srgbClr val="00417C"/>
                </a:solidFill>
                <a:latin typeface="Arial" panose="020B0604020202020204" pitchFamily="34" charset="0"/>
                <a:ea typeface="Aptos" panose="020B0004020202020204" pitchFamily="34" charset="0"/>
                <a:cs typeface="Arial" panose="020B0604020202020204" pitchFamily="34" charset="0"/>
              </a:rPr>
              <a:t>iSC</a:t>
            </a: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The </a:t>
            </a:r>
            <a:r>
              <a:rPr kumimoji="0" lang="en-US" sz="1800" b="0" i="0" u="none" strike="noStrike" kern="100" cap="none" spc="0" normalizeH="0" baseline="0" noProof="0" err="1">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DiSC</a:t>
            </a: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profile, is a non-judgmental tool used for discussion of people's behavioral differences.</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If you participate in a </a:t>
            </a:r>
            <a:r>
              <a:rPr kumimoji="0" lang="en-US" sz="1800" b="0" i="0" u="none" strike="noStrike" kern="100" cap="none" spc="0" normalizeH="0" baseline="0" noProof="0" err="1">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DiSC</a:t>
            </a: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program, you'll be asked to complete a series of questions that produce a detailed report about your personality and behavior.</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497224B1-19F4-8D98-A219-DB8FC856130A}"/>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rgbClr val="005BAA"/>
                </a:solidFill>
                <a:latin typeface="Arial (Headings)"/>
              </a:rPr>
              <a:t>CUSTOMER PROFILING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2" name="Picture 4" descr="Everything DiSC authorized partner logo">
            <a:extLst>
              <a:ext uri="{FF2B5EF4-FFF2-40B4-BE49-F238E27FC236}">
                <a16:creationId xmlns:a16="http://schemas.microsoft.com/office/drawing/2014/main" id="{E035D0C3-1826-CC58-1006-22D36A3E0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984" y="2310859"/>
            <a:ext cx="5291073" cy="176369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9861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74873-7D77-2F35-E2F0-8B430637730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FCCB242-4C31-FD37-7778-5D737CD66A5B}"/>
              </a:ext>
            </a:extLst>
          </p:cNvPr>
          <p:cNvSpPr txBox="1">
            <a:spLocks/>
          </p:cNvSpPr>
          <p:nvPr/>
        </p:nvSpPr>
        <p:spPr>
          <a:xfrm>
            <a:off x="4458985" y="2936557"/>
            <a:ext cx="638262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EFFECTIVE COMMUNICATION</a:t>
            </a:r>
          </a:p>
        </p:txBody>
      </p:sp>
      <p:pic>
        <p:nvPicPr>
          <p:cNvPr id="8" name="Picture 7" descr="image">
            <a:extLst>
              <a:ext uri="{FF2B5EF4-FFF2-40B4-BE49-F238E27FC236}">
                <a16:creationId xmlns:a16="http://schemas.microsoft.com/office/drawing/2014/main" id="{AC2F64CD-2F65-2A7A-ACEF-C0066345B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387"/>
          <a:stretch/>
        </p:blipFill>
        <p:spPr bwMode="auto">
          <a:xfrm>
            <a:off x="0" y="0"/>
            <a:ext cx="3551948" cy="6570859"/>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16120B9-8EE2-A2E2-6063-314EF12C7F51}"/>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2</a:t>
            </a:r>
          </a:p>
        </p:txBody>
      </p:sp>
      <p:sp>
        <p:nvSpPr>
          <p:cNvPr id="2" name="TextBox 1">
            <a:extLst>
              <a:ext uri="{FF2B5EF4-FFF2-40B4-BE49-F238E27FC236}">
                <a16:creationId xmlns:a16="http://schemas.microsoft.com/office/drawing/2014/main" id="{7CB1CD78-1D15-7572-C24B-3742FF436FAA}"/>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332230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71BB1-1D0E-F2B3-40D1-B2F8A118D5B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D72DF16-0991-BBE4-6508-525CC79CA99E}"/>
              </a:ext>
            </a:extLst>
          </p:cNvPr>
          <p:cNvSpPr txBox="1"/>
          <p:nvPr/>
        </p:nvSpPr>
        <p:spPr>
          <a:xfrm>
            <a:off x="526943" y="1270801"/>
            <a:ext cx="5351034" cy="215680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Why </a:t>
            </a:r>
            <a:r>
              <a:rPr kumimoji="0" lang="en-US" sz="1800" b="1" i="0" u="none" strike="noStrike" kern="100" cap="none" spc="0" normalizeH="0" baseline="0" noProof="0" err="1">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DiSC</a:t>
            </a: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By learning to read your customers’ behavioral styles — and by knowing your own — you can adapt your style to form a stronger connection</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A77FECD4-7DAA-E9C5-35DB-27DD86502E4F}"/>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rgbClr val="005BAA"/>
                </a:solidFill>
                <a:latin typeface="Arial (Headings)"/>
              </a:rPr>
              <a:t>CUSTOMER PROFILING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5" name="Picture 4" descr="Image result for disc profile">
            <a:extLst>
              <a:ext uri="{FF2B5EF4-FFF2-40B4-BE49-F238E27FC236}">
                <a16:creationId xmlns:a16="http://schemas.microsoft.com/office/drawing/2014/main" id="{1481C3AB-F323-5F7B-3B7E-7DF40FA957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01"/>
          <a:stretch/>
        </p:blipFill>
        <p:spPr bwMode="auto">
          <a:xfrm>
            <a:off x="6570697" y="843823"/>
            <a:ext cx="5094360" cy="51675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24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26227-2018-B706-8BB6-6C0E80C2818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B8D9A9F7-F20B-945D-8477-64178B4EB1FA}"/>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BB61E0EE-B464-B252-7EF8-F06BBA3AD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577EA99-8BEB-2CAD-2669-0C1930128256}"/>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5A355C29-3036-EA1E-5CEC-2DB0C200CF0D}"/>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8:</a:t>
            </a:r>
            <a:br>
              <a:rPr lang="en-US" sz="2394">
                <a:solidFill>
                  <a:prstClr val="white"/>
                </a:solidFill>
                <a:latin typeface="Arial (Headings)"/>
              </a:rPr>
            </a:br>
            <a:r>
              <a:rPr lang="en-US" sz="2394" err="1">
                <a:solidFill>
                  <a:prstClr val="white"/>
                </a:solidFill>
                <a:latin typeface="Arial (Headings)"/>
              </a:rPr>
              <a:t>DiSC</a:t>
            </a:r>
            <a:r>
              <a:rPr lang="en-US" sz="2394">
                <a:solidFill>
                  <a:prstClr val="white"/>
                </a:solidFill>
                <a:latin typeface="Arial (Headings)"/>
              </a:rPr>
              <a:t> mini assessment</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746BFF86-435B-839F-5AF1-2305BEEF4729}"/>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07982B72-000E-3913-48AE-BBF8D1BB5B5A}"/>
              </a:ext>
            </a:extLst>
          </p:cNvPr>
          <p:cNvSpPr txBox="1">
            <a:spLocks/>
          </p:cNvSpPr>
          <p:nvPr/>
        </p:nvSpPr>
        <p:spPr>
          <a:xfrm>
            <a:off x="1800338" y="3028218"/>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dirty="0">
                <a:solidFill>
                  <a:sysClr val="windowText" lastClr="000000"/>
                </a:solidFill>
                <a:latin typeface="Encode Sans Expanded Light" pitchFamily="2" charset="0"/>
                <a:sym typeface="Arial"/>
              </a:rPr>
              <a:t>Participants to realize their primary and secondary personality styles. As each question is presented, select and circle the letter (a, b, c, or d) that best reflects your response. </a:t>
            </a:r>
          </a:p>
        </p:txBody>
      </p:sp>
      <p:pic>
        <p:nvPicPr>
          <p:cNvPr id="7" name="Graphic 6" descr="Hourglass 30% with solid fill">
            <a:extLst>
              <a:ext uri="{FF2B5EF4-FFF2-40B4-BE49-F238E27FC236}">
                <a16:creationId xmlns:a16="http://schemas.microsoft.com/office/drawing/2014/main" id="{C5904D45-7DF7-316B-2866-06D5EC331E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61D85764-1B52-0199-4205-0E70688A09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C59A3101-C1E3-CC9F-D05A-8EB134350D12}"/>
              </a:ext>
            </a:extLst>
          </p:cNvPr>
          <p:cNvSpPr txBox="1">
            <a:spLocks/>
          </p:cNvSpPr>
          <p:nvPr/>
        </p:nvSpPr>
        <p:spPr>
          <a:xfrm>
            <a:off x="1690914" y="400410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Individual</a:t>
            </a:r>
          </a:p>
        </p:txBody>
      </p:sp>
      <p:sp>
        <p:nvSpPr>
          <p:cNvPr id="16" name="Text Placeholder 6">
            <a:extLst>
              <a:ext uri="{FF2B5EF4-FFF2-40B4-BE49-F238E27FC236}">
                <a16:creationId xmlns:a16="http://schemas.microsoft.com/office/drawing/2014/main" id="{4D2B8BCB-1384-909A-899B-01BAD9641097}"/>
              </a:ext>
            </a:extLst>
          </p:cNvPr>
          <p:cNvSpPr txBox="1">
            <a:spLocks/>
          </p:cNvSpPr>
          <p:nvPr/>
        </p:nvSpPr>
        <p:spPr>
          <a:xfrm>
            <a:off x="1690914" y="506843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10 minutes</a:t>
            </a:r>
          </a:p>
        </p:txBody>
      </p:sp>
      <p:pic>
        <p:nvPicPr>
          <p:cNvPr id="3" name="Picture 2" descr="Image result for DISC ASSESSMENT">
            <a:extLst>
              <a:ext uri="{FF2B5EF4-FFF2-40B4-BE49-F238E27FC236}">
                <a16:creationId xmlns:a16="http://schemas.microsoft.com/office/drawing/2014/main" id="{F3F0788E-2B2B-C5C7-927D-1CB54B661C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10762" y="3781972"/>
            <a:ext cx="2716860" cy="2716860"/>
          </a:xfrm>
          <a:prstGeom prst="rect">
            <a:avLst/>
          </a:prstGeom>
          <a:noFill/>
          <a:effectLst>
            <a:outerShdw sx="107000" sy="107000" algn="ctr" rotWithShape="0">
              <a:schemeClr val="bg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1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endParaRPr lang="en-US"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Daring </a:t>
            </a:r>
            <a:r>
              <a:rPr lang="ar-EG" dirty="0">
                <a:solidFill>
                  <a:srgbClr val="00417C"/>
                </a:solidFill>
                <a:ea typeface="Times New Roman" panose="02020603050405020304" pitchFamily="18" charset="0"/>
                <a:cs typeface="Tahoma" panose="020B0604030504040204" pitchFamily="34" charset="0"/>
              </a:rPr>
              <a:t>جريء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Satisfied  </a:t>
            </a:r>
            <a:r>
              <a:rPr lang="ar-EG" dirty="0">
                <a:solidFill>
                  <a:srgbClr val="00417C"/>
                </a:solidFill>
                <a:ea typeface="Times New Roman" panose="02020603050405020304" pitchFamily="18" charset="0"/>
                <a:cs typeface="Tahoma" panose="020B0604030504040204" pitchFamily="34" charset="0"/>
              </a:rPr>
              <a:t>راضي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Enthusiastic</a:t>
            </a:r>
            <a:r>
              <a:rPr lang="ar-EG" dirty="0">
                <a:solidFill>
                  <a:srgbClr val="00417C"/>
                </a:solidFill>
                <a:ea typeface="Times New Roman" panose="02020603050405020304" pitchFamily="18" charset="0"/>
                <a:cs typeface="Tahoma" panose="020B0604030504040204" pitchFamily="34" charset="0"/>
              </a:rPr>
              <a:t>متحمس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Diplomatic </a:t>
            </a:r>
            <a:r>
              <a:rPr lang="ar-EG" dirty="0">
                <a:solidFill>
                  <a:srgbClr val="00417C"/>
                </a:solidFill>
                <a:ea typeface="Times New Roman" panose="02020603050405020304" pitchFamily="18" charset="0"/>
                <a:cs typeface="Tahoma" panose="020B0604030504040204" pitchFamily="34" charset="0"/>
              </a:rPr>
              <a:t>دبلوماسي </a:t>
            </a:r>
          </a:p>
          <a:p>
            <a:pPr marL="0" indent="0" algn="just">
              <a:lnSpc>
                <a:spcPct val="115000"/>
              </a:lnSpc>
              <a:spcBef>
                <a:spcPts val="500"/>
              </a:spcBef>
              <a:spcAft>
                <a:spcPts val="1000"/>
              </a:spcAft>
              <a:buNone/>
            </a:pPr>
            <a:endParaRPr lang="en-US" dirty="0">
              <a:solidFill>
                <a:srgbClr val="00417C"/>
              </a:solidFill>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175986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Q2</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Decisive </a:t>
            </a:r>
            <a:r>
              <a:rPr lang="ar-EG" dirty="0">
                <a:solidFill>
                  <a:srgbClr val="00417C"/>
                </a:solidFill>
                <a:ea typeface="Times New Roman" panose="02020603050405020304" pitchFamily="18" charset="0"/>
                <a:cs typeface="Tahoma" panose="020B0604030504040204" pitchFamily="34" charset="0"/>
              </a:rPr>
              <a:t>حاسم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Controlled </a:t>
            </a:r>
            <a:r>
              <a:rPr lang="ar-EG" dirty="0">
                <a:solidFill>
                  <a:srgbClr val="00417C"/>
                </a:solidFill>
                <a:ea typeface="Times New Roman" panose="02020603050405020304" pitchFamily="18" charset="0"/>
                <a:cs typeface="Tahoma" panose="020B0604030504040204" pitchFamily="34" charset="0"/>
              </a:rPr>
              <a:t>متزن</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Conventional </a:t>
            </a:r>
            <a:r>
              <a:rPr lang="ar-EG" dirty="0">
                <a:solidFill>
                  <a:srgbClr val="00417C"/>
                </a:solidFill>
                <a:ea typeface="Times New Roman" panose="02020603050405020304" pitchFamily="18" charset="0"/>
                <a:cs typeface="Tahoma" panose="020B0604030504040204" pitchFamily="34" charset="0"/>
              </a:rPr>
              <a:t>تقليدي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Talkative </a:t>
            </a:r>
            <a:r>
              <a:rPr lang="ar-EG" dirty="0">
                <a:solidFill>
                  <a:srgbClr val="00417C"/>
                </a:solidFill>
                <a:ea typeface="Times New Roman" panose="02020603050405020304" pitchFamily="18" charset="0"/>
                <a:cs typeface="Tahoma" panose="020B0604030504040204" pitchFamily="34" charset="0"/>
              </a:rPr>
              <a:t>كثير الكلام </a:t>
            </a:r>
          </a:p>
          <a:p>
            <a:pPr marL="0" indent="0" algn="just">
              <a:lnSpc>
                <a:spcPct val="115000"/>
              </a:lnSpc>
              <a:spcBef>
                <a:spcPts val="500"/>
              </a:spcBef>
              <a:spcAft>
                <a:spcPts val="1000"/>
              </a:spcAft>
              <a:buNone/>
            </a:pPr>
            <a:endParaRPr lang="en-US" dirty="0">
              <a:solidFill>
                <a:srgbClr val="00417C"/>
              </a:solidFill>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324718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Q3</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endParaRPr lang="en-US" dirty="0">
              <a:solidFill>
                <a:srgbClr val="00417C"/>
              </a:solidFill>
              <a:latin typeface="Corbel" panose="020B0503020204020204" pitchFamily="34" charset="0"/>
              <a:ea typeface="Times New Roman" panose="02020603050405020304" pitchFamily="18" charset="0"/>
              <a:cs typeface="Tahoma" panose="020B0604030504040204" pitchFamily="34" charset="0"/>
            </a:endParaRPr>
          </a:p>
          <a:p>
            <a:pPr marL="1143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Moderate </a:t>
            </a:r>
            <a:r>
              <a:rPr lang="ar-EG" dirty="0">
                <a:solidFill>
                  <a:srgbClr val="00417C"/>
                </a:solidFill>
                <a:ea typeface="Times New Roman" panose="02020603050405020304" pitchFamily="18" charset="0"/>
                <a:cs typeface="Tahoma" panose="020B0604030504040204" pitchFamily="34" charset="0"/>
              </a:rPr>
              <a:t>وسطي \ معتدل </a:t>
            </a:r>
          </a:p>
          <a:p>
            <a:pPr marL="1143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Insightful </a:t>
            </a:r>
            <a:r>
              <a:rPr lang="ar-EG" dirty="0">
                <a:solidFill>
                  <a:srgbClr val="00417C"/>
                </a:solidFill>
                <a:ea typeface="Times New Roman" panose="02020603050405020304" pitchFamily="18" charset="0"/>
                <a:cs typeface="Tahoma" panose="020B0604030504040204" pitchFamily="34" charset="0"/>
              </a:rPr>
              <a:t>يمتلك البصيرة </a:t>
            </a:r>
          </a:p>
          <a:p>
            <a:pPr marL="1143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Adventurous </a:t>
            </a:r>
            <a:r>
              <a:rPr lang="ar-EG" dirty="0">
                <a:solidFill>
                  <a:srgbClr val="00417C"/>
                </a:solidFill>
                <a:ea typeface="Times New Roman" panose="02020603050405020304" pitchFamily="18" charset="0"/>
                <a:cs typeface="Tahoma" panose="020B0604030504040204" pitchFamily="34" charset="0"/>
              </a:rPr>
              <a:t>مغامر </a:t>
            </a:r>
          </a:p>
          <a:p>
            <a:pPr marL="1143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Outgoing </a:t>
            </a:r>
            <a:r>
              <a:rPr lang="ar-EG" dirty="0">
                <a:solidFill>
                  <a:srgbClr val="00417C"/>
                </a:solidFill>
                <a:ea typeface="Times New Roman" panose="02020603050405020304" pitchFamily="18" charset="0"/>
                <a:cs typeface="Tahoma" panose="020B0604030504040204" pitchFamily="34" charset="0"/>
              </a:rPr>
              <a:t>ودود </a:t>
            </a:r>
          </a:p>
          <a:p>
            <a:pPr marL="0" algn="just">
              <a:lnSpc>
                <a:spcPct val="115000"/>
              </a:lnSpc>
              <a:spcBef>
                <a:spcPts val="500"/>
              </a:spcBef>
              <a:spcAft>
                <a:spcPts val="1000"/>
              </a:spcAft>
            </a:pPr>
            <a:endParaRPr lang="en-US" dirty="0">
              <a:solidFill>
                <a:srgbClr val="00417C"/>
              </a:solidFill>
              <a:effectLst/>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252367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Q4</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Insistent </a:t>
            </a:r>
            <a:r>
              <a:rPr lang="ar-EG" dirty="0">
                <a:solidFill>
                  <a:srgbClr val="00417C"/>
                </a:solidFill>
                <a:ea typeface="Times New Roman" panose="02020603050405020304" pitchFamily="18" charset="0"/>
                <a:cs typeface="Tahoma" panose="020B0604030504040204" pitchFamily="34" charset="0"/>
              </a:rPr>
              <a:t>كثير الإلحاح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Magnetic </a:t>
            </a:r>
            <a:r>
              <a:rPr lang="ar-EG" dirty="0">
                <a:solidFill>
                  <a:srgbClr val="00417C"/>
                </a:solidFill>
                <a:ea typeface="Times New Roman" panose="02020603050405020304" pitchFamily="18" charset="0"/>
                <a:cs typeface="Tahoma" panose="020B0604030504040204" pitchFamily="34" charset="0"/>
              </a:rPr>
              <a:t>جذاب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Agreeable </a:t>
            </a:r>
            <a:r>
              <a:rPr lang="ar-EG" dirty="0">
                <a:solidFill>
                  <a:srgbClr val="00417C"/>
                </a:solidFill>
                <a:ea typeface="Times New Roman" panose="02020603050405020304" pitchFamily="18" charset="0"/>
                <a:cs typeface="Tahoma" panose="020B0604030504040204" pitchFamily="34" charset="0"/>
              </a:rPr>
              <a:t>مستعد للموافقة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Tactful </a:t>
            </a:r>
            <a:r>
              <a:rPr lang="ar-EG" dirty="0">
                <a:solidFill>
                  <a:srgbClr val="00417C"/>
                </a:solidFill>
                <a:ea typeface="Times New Roman" panose="02020603050405020304" pitchFamily="18" charset="0"/>
                <a:cs typeface="Tahoma" panose="020B0604030504040204" pitchFamily="34" charset="0"/>
              </a:rPr>
              <a:t>لبق </a:t>
            </a:r>
          </a:p>
          <a:p>
            <a:pPr marL="0" indent="0" algn="just">
              <a:lnSpc>
                <a:spcPct val="115000"/>
              </a:lnSpc>
              <a:spcBef>
                <a:spcPts val="500"/>
              </a:spcBef>
              <a:spcAft>
                <a:spcPts val="1000"/>
              </a:spcAft>
              <a:buNone/>
            </a:pPr>
            <a:endParaRPr lang="en-US" dirty="0">
              <a:solidFill>
                <a:srgbClr val="00417C"/>
              </a:solidFill>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259884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Q5</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Strong willed </a:t>
            </a:r>
            <a:r>
              <a:rPr lang="ar-EG" dirty="0">
                <a:solidFill>
                  <a:srgbClr val="00417C"/>
                </a:solidFill>
                <a:ea typeface="Times New Roman" panose="02020603050405020304" pitchFamily="18" charset="0"/>
                <a:cs typeface="Tahoma" panose="020B0604030504040204" pitchFamily="34" charset="0"/>
              </a:rPr>
              <a:t>قوي الإرادة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Cheerful </a:t>
            </a:r>
            <a:r>
              <a:rPr lang="ar-EG" dirty="0">
                <a:solidFill>
                  <a:srgbClr val="00417C"/>
                </a:solidFill>
                <a:ea typeface="Times New Roman" panose="02020603050405020304" pitchFamily="18" charset="0"/>
                <a:cs typeface="Tahoma" panose="020B0604030504040204" pitchFamily="34" charset="0"/>
              </a:rPr>
              <a:t>مبهج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Obliging </a:t>
            </a:r>
            <a:r>
              <a:rPr lang="ar-EG" dirty="0">
                <a:solidFill>
                  <a:srgbClr val="00417C"/>
                </a:solidFill>
                <a:ea typeface="Times New Roman" panose="02020603050405020304" pitchFamily="18" charset="0"/>
                <a:cs typeface="Tahoma" panose="020B0604030504040204" pitchFamily="34" charset="0"/>
              </a:rPr>
              <a:t>خدوم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Reserved </a:t>
            </a:r>
            <a:r>
              <a:rPr lang="ar-EG" dirty="0">
                <a:solidFill>
                  <a:srgbClr val="00417C"/>
                </a:solidFill>
                <a:ea typeface="Times New Roman" panose="02020603050405020304" pitchFamily="18" charset="0"/>
                <a:cs typeface="Tahoma" panose="020B0604030504040204" pitchFamily="34" charset="0"/>
              </a:rPr>
              <a:t>متحفظ \ كتوم </a:t>
            </a:r>
          </a:p>
          <a:p>
            <a:pPr marL="342900" indent="-342900" algn="just">
              <a:lnSpc>
                <a:spcPct val="115000"/>
              </a:lnSpc>
              <a:spcBef>
                <a:spcPts val="500"/>
              </a:spcBef>
              <a:spcAft>
                <a:spcPts val="1000"/>
              </a:spcAft>
              <a:buFont typeface="+mj-lt"/>
              <a:buAutoNum type="alphaLcPeriod"/>
            </a:pPr>
            <a:endParaRPr lang="en-US" dirty="0">
              <a:solidFill>
                <a:srgbClr val="00417C"/>
              </a:solidFill>
              <a:effectLst/>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72872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Q6</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Stimulating </a:t>
            </a:r>
            <a:r>
              <a:rPr lang="ar-EG" dirty="0">
                <a:solidFill>
                  <a:srgbClr val="00417C"/>
                </a:solidFill>
                <a:ea typeface="Times New Roman" panose="02020603050405020304" pitchFamily="18" charset="0"/>
                <a:cs typeface="Tahoma" panose="020B0604030504040204" pitchFamily="34" charset="0"/>
              </a:rPr>
              <a:t>محمس \ محفز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Independent </a:t>
            </a:r>
            <a:r>
              <a:rPr lang="ar-EG" dirty="0">
                <a:solidFill>
                  <a:srgbClr val="00417C"/>
                </a:solidFill>
                <a:ea typeface="Times New Roman" panose="02020603050405020304" pitchFamily="18" charset="0"/>
                <a:cs typeface="Tahoma" panose="020B0604030504040204" pitchFamily="34" charset="0"/>
              </a:rPr>
              <a:t>مستقل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Perceptive</a:t>
            </a:r>
            <a:r>
              <a:rPr lang="ar-EG" dirty="0">
                <a:solidFill>
                  <a:srgbClr val="00417C"/>
                </a:solidFill>
                <a:ea typeface="Times New Roman" panose="02020603050405020304" pitchFamily="18" charset="0"/>
                <a:cs typeface="Tahoma" panose="020B0604030504040204" pitchFamily="34" charset="0"/>
              </a:rPr>
              <a:t>مدرك \ مميز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Kind </a:t>
            </a:r>
            <a:r>
              <a:rPr lang="ar-EG" dirty="0">
                <a:solidFill>
                  <a:srgbClr val="00417C"/>
                </a:solidFill>
                <a:ea typeface="Times New Roman" panose="02020603050405020304" pitchFamily="18" charset="0"/>
                <a:cs typeface="Tahoma" panose="020B0604030504040204" pitchFamily="34" charset="0"/>
              </a:rPr>
              <a:t>طيب القلب </a:t>
            </a:r>
          </a:p>
          <a:p>
            <a:pPr marL="0" indent="0" algn="just">
              <a:lnSpc>
                <a:spcPct val="115000"/>
              </a:lnSpc>
              <a:spcBef>
                <a:spcPts val="500"/>
              </a:spcBef>
              <a:spcAft>
                <a:spcPts val="1000"/>
              </a:spcAft>
              <a:buNone/>
            </a:pPr>
            <a:endParaRPr lang="ar-EG" dirty="0">
              <a:solidFill>
                <a:srgbClr val="00417C"/>
              </a:solidFill>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324249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Q7</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Playful </a:t>
            </a:r>
            <a:r>
              <a:rPr lang="ar-EG" dirty="0">
                <a:solidFill>
                  <a:srgbClr val="00417C"/>
                </a:solidFill>
                <a:ea typeface="Times New Roman" panose="02020603050405020304" pitchFamily="18" charset="0"/>
                <a:cs typeface="Tahoma" panose="020B0604030504040204" pitchFamily="34" charset="0"/>
              </a:rPr>
              <a:t>لعوب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Obedient </a:t>
            </a:r>
            <a:r>
              <a:rPr lang="ar-EG" dirty="0">
                <a:solidFill>
                  <a:srgbClr val="00417C"/>
                </a:solidFill>
                <a:ea typeface="Times New Roman" panose="02020603050405020304" pitchFamily="18" charset="0"/>
                <a:cs typeface="Tahoma" panose="020B0604030504040204" pitchFamily="34" charset="0"/>
              </a:rPr>
              <a:t>مطيع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Fussy </a:t>
            </a:r>
            <a:r>
              <a:rPr lang="ar-EG" dirty="0">
                <a:solidFill>
                  <a:srgbClr val="00417C"/>
                </a:solidFill>
                <a:ea typeface="Times New Roman" panose="02020603050405020304" pitchFamily="18" charset="0"/>
                <a:cs typeface="Tahoma" panose="020B0604030504040204" pitchFamily="34" charset="0"/>
              </a:rPr>
              <a:t>متطلب للعناية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Firm </a:t>
            </a:r>
            <a:r>
              <a:rPr lang="ar-EG" dirty="0">
                <a:solidFill>
                  <a:srgbClr val="00417C"/>
                </a:solidFill>
                <a:ea typeface="Times New Roman" panose="02020603050405020304" pitchFamily="18" charset="0"/>
                <a:cs typeface="Tahoma" panose="020B0604030504040204" pitchFamily="34" charset="0"/>
              </a:rPr>
              <a:t>حازم </a:t>
            </a:r>
          </a:p>
        </p:txBody>
      </p:sp>
    </p:spTree>
    <p:extLst>
      <p:ext uri="{BB962C8B-B14F-4D97-AF65-F5344CB8AC3E}">
        <p14:creationId xmlns:p14="http://schemas.microsoft.com/office/powerpoint/2010/main" val="31668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Q8</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Loyal </a:t>
            </a:r>
            <a:r>
              <a:rPr lang="ar-EG" dirty="0">
                <a:solidFill>
                  <a:srgbClr val="00417C"/>
                </a:solidFill>
                <a:ea typeface="Times New Roman" panose="02020603050405020304" pitchFamily="18" charset="0"/>
                <a:cs typeface="Tahoma" panose="020B0604030504040204" pitchFamily="34" charset="0"/>
              </a:rPr>
              <a:t>متسم بالولاء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Charming </a:t>
            </a:r>
            <a:r>
              <a:rPr lang="ar-EG" dirty="0">
                <a:solidFill>
                  <a:srgbClr val="00417C"/>
                </a:solidFill>
                <a:ea typeface="Times New Roman" panose="02020603050405020304" pitchFamily="18" charset="0"/>
                <a:cs typeface="Tahoma" panose="020B0604030504040204" pitchFamily="34" charset="0"/>
              </a:rPr>
              <a:t>ساحر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Bold </a:t>
            </a:r>
            <a:r>
              <a:rPr lang="ar-EG" dirty="0">
                <a:solidFill>
                  <a:srgbClr val="00417C"/>
                </a:solidFill>
                <a:ea typeface="Times New Roman" panose="02020603050405020304" pitchFamily="18" charset="0"/>
                <a:cs typeface="Tahoma" panose="020B0604030504040204" pitchFamily="34" charset="0"/>
              </a:rPr>
              <a:t>جرئ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Logical  </a:t>
            </a:r>
            <a:r>
              <a:rPr lang="ar-EG" dirty="0">
                <a:solidFill>
                  <a:srgbClr val="00417C"/>
                </a:solidFill>
                <a:ea typeface="Times New Roman" panose="02020603050405020304" pitchFamily="18" charset="0"/>
                <a:cs typeface="Tahoma" panose="020B0604030504040204" pitchFamily="34" charset="0"/>
              </a:rPr>
              <a:t>منطقي</a:t>
            </a:r>
          </a:p>
        </p:txBody>
      </p:sp>
    </p:spTree>
    <p:extLst>
      <p:ext uri="{BB962C8B-B14F-4D97-AF65-F5344CB8AC3E}">
        <p14:creationId xmlns:p14="http://schemas.microsoft.com/office/powerpoint/2010/main" val="249782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C77C4-E258-A52C-E204-4FFFA6F126F9}"/>
            </a:ext>
          </a:extLst>
        </p:cNvPr>
        <p:cNvGrpSpPr/>
        <p:nvPr/>
      </p:nvGrpSpPr>
      <p:grpSpPr>
        <a:xfrm>
          <a:off x="0" y="0"/>
          <a:ext cx="0" cy="0"/>
          <a:chOff x="0" y="0"/>
          <a:chExt cx="0" cy="0"/>
        </a:xfrm>
      </p:grpSpPr>
      <p:sp>
        <p:nvSpPr>
          <p:cNvPr id="11" name="Text Placeholder 1">
            <a:extLst>
              <a:ext uri="{FF2B5EF4-FFF2-40B4-BE49-F238E27FC236}">
                <a16:creationId xmlns:a16="http://schemas.microsoft.com/office/drawing/2014/main" id="{9AA54204-6699-4553-814A-2782AB3F1D77}"/>
              </a:ext>
            </a:extLst>
          </p:cNvPr>
          <p:cNvSpPr txBox="1">
            <a:spLocks/>
          </p:cNvSpPr>
          <p:nvPr/>
        </p:nvSpPr>
        <p:spPr>
          <a:xfrm flipH="1">
            <a:off x="467434" y="1229738"/>
            <a:ext cx="8094812" cy="380476"/>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2400" kern="1200">
                <a:solidFill>
                  <a:srgbClr val="464D6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464D6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464D6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464D6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464D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00417C"/>
                </a:solidFill>
                <a:effectLst/>
                <a:uLnTx/>
                <a:uFillTx/>
                <a:latin typeface="Arial MT"/>
                <a:ea typeface="Open Sans Regular"/>
                <a:cs typeface="Arial" panose="020B0604020202020204" pitchFamily="34" charset="0"/>
              </a:rPr>
              <a:t>What </a:t>
            </a:r>
            <a:r>
              <a:rPr lang="en-US" sz="1800" b="1" dirty="0">
                <a:solidFill>
                  <a:srgbClr val="00417C"/>
                </a:solidFill>
                <a:latin typeface="Arial MT"/>
                <a:ea typeface="Open Sans Regular"/>
                <a:cs typeface="Arial" panose="020B0604020202020204" pitchFamily="34" charset="0"/>
              </a:rPr>
              <a:t>is communication</a:t>
            </a:r>
            <a:r>
              <a:rPr kumimoji="0" lang="en-US" sz="1800" b="1" i="0" u="none" strike="noStrike" kern="1200" cap="none" spc="0" normalizeH="0" baseline="0" noProof="0" dirty="0">
                <a:ln>
                  <a:noFill/>
                </a:ln>
                <a:solidFill>
                  <a:srgbClr val="00417C"/>
                </a:solidFill>
                <a:effectLst/>
                <a:uLnTx/>
                <a:uFillTx/>
                <a:latin typeface="Arial MT"/>
                <a:ea typeface="Open Sans Regular"/>
                <a:cs typeface="Arial" panose="020B0604020202020204" pitchFamily="34" charset="0"/>
              </a:rPr>
              <a:t>?</a:t>
            </a:r>
            <a:endParaRPr kumimoji="0" lang="en-US" sz="1800" i="0" u="none" strike="noStrike" kern="1200" cap="none" spc="0" normalizeH="0" baseline="0" noProof="0" dirty="0">
              <a:ln>
                <a:noFill/>
              </a:ln>
              <a:solidFill>
                <a:srgbClr val="00417C"/>
              </a:solidFill>
              <a:effectLst/>
              <a:uLnTx/>
              <a:uFillTx/>
              <a:latin typeface="Arial MT"/>
              <a:ea typeface="Open Sans Regular"/>
              <a:cs typeface="Arial" panose="020B0604020202020204" pitchFamily="34" charset="0"/>
            </a:endParaRPr>
          </a:p>
        </p:txBody>
      </p:sp>
      <p:sp>
        <p:nvSpPr>
          <p:cNvPr id="13" name="Title 1">
            <a:extLst>
              <a:ext uri="{FF2B5EF4-FFF2-40B4-BE49-F238E27FC236}">
                <a16:creationId xmlns:a16="http://schemas.microsoft.com/office/drawing/2014/main" id="{10078BF7-5331-408B-A42F-345D3AD62D5F}"/>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pic>
        <p:nvPicPr>
          <p:cNvPr id="1028" name="Picture 4" descr="The Evolving Scope of 'Digital Experience'">
            <a:extLst>
              <a:ext uri="{FF2B5EF4-FFF2-40B4-BE49-F238E27FC236}">
                <a16:creationId xmlns:a16="http://schemas.microsoft.com/office/drawing/2014/main" id="{8BB4C26B-39E1-C5E8-C994-8D2DCED6D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549050"/>
            <a:ext cx="6096000" cy="4019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1">
            <a:extLst>
              <a:ext uri="{FF2B5EF4-FFF2-40B4-BE49-F238E27FC236}">
                <a16:creationId xmlns:a16="http://schemas.microsoft.com/office/drawing/2014/main" id="{67CD83A7-0A7D-D351-B318-D42C3972E0B9}"/>
              </a:ext>
            </a:extLst>
          </p:cNvPr>
          <p:cNvSpPr txBox="1">
            <a:spLocks/>
          </p:cNvSpPr>
          <p:nvPr/>
        </p:nvSpPr>
        <p:spPr>
          <a:xfrm flipH="1">
            <a:off x="467434" y="1774025"/>
            <a:ext cx="8094812" cy="380476"/>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2400" kern="1200">
                <a:solidFill>
                  <a:srgbClr val="464D6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464D6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464D6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464D6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464D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i="0" u="none" strike="noStrike" kern="1200" cap="none" spc="0" normalizeH="0" baseline="0" noProof="0" dirty="0">
                <a:ln>
                  <a:noFill/>
                </a:ln>
                <a:solidFill>
                  <a:srgbClr val="00417C"/>
                </a:solidFill>
                <a:effectLst/>
                <a:uLnTx/>
                <a:uFillTx/>
                <a:latin typeface="Arial MT"/>
                <a:ea typeface="Open Sans Regular"/>
                <a:cs typeface="Arial" panose="020B0604020202020204" pitchFamily="34" charset="0"/>
              </a:rPr>
              <a:t>A sharing  of information, thoughts, feelings, ideas through a language </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i="0" u="none" strike="noStrike" kern="1200" cap="none" spc="0" normalizeH="0" baseline="0" noProof="0" dirty="0">
                <a:ln>
                  <a:noFill/>
                </a:ln>
                <a:solidFill>
                  <a:srgbClr val="00417C"/>
                </a:solidFill>
                <a:effectLst/>
                <a:uLnTx/>
                <a:uFillTx/>
                <a:latin typeface="Arial MT"/>
                <a:ea typeface="Open Sans Regular"/>
                <a:cs typeface="Arial" panose="020B0604020202020204" pitchFamily="34" charset="0"/>
              </a:rPr>
              <a:t> </a:t>
            </a:r>
          </a:p>
        </p:txBody>
      </p:sp>
    </p:spTree>
    <p:extLst>
      <p:ext uri="{BB962C8B-B14F-4D97-AF65-F5344CB8AC3E}">
        <p14:creationId xmlns:p14="http://schemas.microsoft.com/office/powerpoint/2010/main" val="356014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Q9</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Self-reliant </a:t>
            </a:r>
            <a:r>
              <a:rPr lang="ar-EG" dirty="0">
                <a:solidFill>
                  <a:srgbClr val="00417C"/>
                </a:solidFill>
                <a:ea typeface="Times New Roman" panose="02020603050405020304" pitchFamily="18" charset="0"/>
                <a:cs typeface="Tahoma" panose="020B0604030504040204" pitchFamily="34" charset="0"/>
              </a:rPr>
              <a:t>يعتمد على نفسه</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Sociable  </a:t>
            </a:r>
            <a:r>
              <a:rPr lang="ar-EG" dirty="0">
                <a:solidFill>
                  <a:srgbClr val="00417C"/>
                </a:solidFill>
                <a:ea typeface="Times New Roman" panose="02020603050405020304" pitchFamily="18" charset="0"/>
                <a:cs typeface="Tahoma" panose="020B0604030504040204" pitchFamily="34" charset="0"/>
              </a:rPr>
              <a:t>إجتماعي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Patient </a:t>
            </a:r>
            <a:r>
              <a:rPr lang="ar-EG" dirty="0">
                <a:solidFill>
                  <a:srgbClr val="00417C"/>
                </a:solidFill>
                <a:ea typeface="Times New Roman" panose="02020603050405020304" pitchFamily="18" charset="0"/>
                <a:cs typeface="Tahoma" panose="020B0604030504040204" pitchFamily="34" charset="0"/>
              </a:rPr>
              <a:t>صبور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Soft-spoken </a:t>
            </a:r>
            <a:r>
              <a:rPr lang="ar-EG" dirty="0">
                <a:solidFill>
                  <a:srgbClr val="00417C"/>
                </a:solidFill>
                <a:ea typeface="Times New Roman" panose="02020603050405020304" pitchFamily="18" charset="0"/>
                <a:cs typeface="Tahoma" panose="020B0604030504040204" pitchFamily="34" charset="0"/>
              </a:rPr>
              <a:t>حلو اللسان \ متحدث بلطافة </a:t>
            </a:r>
          </a:p>
          <a:p>
            <a:pPr marL="0" indent="0" algn="just">
              <a:lnSpc>
                <a:spcPct val="115000"/>
              </a:lnSpc>
              <a:spcBef>
                <a:spcPts val="500"/>
              </a:spcBef>
              <a:spcAft>
                <a:spcPts val="1000"/>
              </a:spcAft>
              <a:buNone/>
            </a:pP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en-US" dirty="0">
              <a:solidFill>
                <a:srgbClr val="00417C"/>
              </a:solidFill>
              <a:effectLst/>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260638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Q10</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Animated </a:t>
            </a:r>
            <a:r>
              <a:rPr lang="ar-EG" dirty="0">
                <a:solidFill>
                  <a:srgbClr val="00417C"/>
                </a:solidFill>
                <a:ea typeface="Times New Roman" panose="02020603050405020304" pitchFamily="18" charset="0"/>
                <a:cs typeface="Tahoma" panose="020B0604030504040204" pitchFamily="34" charset="0"/>
              </a:rPr>
              <a:t>مفعم بالحيوية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Self-disciplined </a:t>
            </a:r>
            <a:r>
              <a:rPr lang="ar-EG" dirty="0">
                <a:solidFill>
                  <a:srgbClr val="00417C"/>
                </a:solidFill>
                <a:ea typeface="Times New Roman" panose="02020603050405020304" pitchFamily="18" charset="0"/>
                <a:cs typeface="Tahoma" panose="020B0604030504040204" pitchFamily="34" charset="0"/>
              </a:rPr>
              <a:t>منضبط</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Patient </a:t>
            </a:r>
            <a:r>
              <a:rPr lang="ar-EG" dirty="0">
                <a:solidFill>
                  <a:srgbClr val="00417C"/>
                </a:solidFill>
                <a:ea typeface="Times New Roman" panose="02020603050405020304" pitchFamily="18" charset="0"/>
                <a:cs typeface="Tahoma" panose="020B0604030504040204" pitchFamily="34" charset="0"/>
              </a:rPr>
              <a:t>صبور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Persistent  </a:t>
            </a:r>
            <a:r>
              <a:rPr lang="ar-EG" dirty="0">
                <a:solidFill>
                  <a:srgbClr val="00417C"/>
                </a:solidFill>
                <a:ea typeface="Times New Roman" panose="02020603050405020304" pitchFamily="18" charset="0"/>
                <a:cs typeface="Tahoma" panose="020B0604030504040204" pitchFamily="34" charset="0"/>
              </a:rPr>
              <a:t>مثابر \ مُصِر </a:t>
            </a:r>
          </a:p>
        </p:txBody>
      </p:sp>
    </p:spTree>
    <p:extLst>
      <p:ext uri="{BB962C8B-B14F-4D97-AF65-F5344CB8AC3E}">
        <p14:creationId xmlns:p14="http://schemas.microsoft.com/office/powerpoint/2010/main" val="2182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Q11</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Forceful </a:t>
            </a:r>
            <a:r>
              <a:rPr lang="ar-EG" dirty="0">
                <a:solidFill>
                  <a:srgbClr val="00417C"/>
                </a:solidFill>
                <a:ea typeface="Times New Roman" panose="02020603050405020304" pitchFamily="18" charset="0"/>
                <a:cs typeface="Tahoma" panose="020B0604030504040204" pitchFamily="34" charset="0"/>
              </a:rPr>
              <a:t>حازم \ نشيط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Introverted </a:t>
            </a:r>
            <a:r>
              <a:rPr lang="ar-EG" dirty="0">
                <a:solidFill>
                  <a:srgbClr val="00417C"/>
                </a:solidFill>
                <a:ea typeface="Times New Roman" panose="02020603050405020304" pitchFamily="18" charset="0"/>
                <a:cs typeface="Tahoma" panose="020B0604030504040204" pitchFamily="34" charset="0"/>
              </a:rPr>
              <a:t>منطوي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Easy-going </a:t>
            </a:r>
            <a:r>
              <a:rPr lang="ar-EG" dirty="0">
                <a:solidFill>
                  <a:srgbClr val="00417C"/>
                </a:solidFill>
                <a:ea typeface="Times New Roman" panose="02020603050405020304" pitchFamily="18" charset="0"/>
                <a:cs typeface="Tahoma" panose="020B0604030504040204" pitchFamily="34" charset="0"/>
              </a:rPr>
              <a:t>سهل التعامل معه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Impulsive </a:t>
            </a:r>
            <a:r>
              <a:rPr lang="ar-EG" dirty="0">
                <a:solidFill>
                  <a:srgbClr val="00417C"/>
                </a:solidFill>
                <a:ea typeface="Times New Roman" panose="02020603050405020304" pitchFamily="18" charset="0"/>
                <a:cs typeface="Tahoma" panose="020B0604030504040204" pitchFamily="34" charset="0"/>
              </a:rPr>
              <a:t>مندفع \ تلقائي </a:t>
            </a:r>
          </a:p>
        </p:txBody>
      </p:sp>
    </p:spTree>
    <p:extLst>
      <p:ext uri="{BB962C8B-B14F-4D97-AF65-F5344CB8AC3E}">
        <p14:creationId xmlns:p14="http://schemas.microsoft.com/office/powerpoint/2010/main" val="335400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Q12</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Refined </a:t>
            </a:r>
            <a:r>
              <a:rPr lang="ar-EG" dirty="0">
                <a:solidFill>
                  <a:srgbClr val="00417C"/>
                </a:solidFill>
                <a:ea typeface="Times New Roman" panose="02020603050405020304" pitchFamily="18" charset="0"/>
                <a:cs typeface="Tahoma" panose="020B0604030504040204" pitchFamily="34" charset="0"/>
              </a:rPr>
              <a:t>مهذب \ لبق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Good mixer </a:t>
            </a:r>
            <a:r>
              <a:rPr lang="ar-EG" dirty="0">
                <a:solidFill>
                  <a:srgbClr val="00417C"/>
                </a:solidFill>
                <a:ea typeface="Times New Roman" panose="02020603050405020304" pitchFamily="18" charset="0"/>
                <a:cs typeface="Tahoma" panose="020B0604030504040204" pitchFamily="34" charset="0"/>
              </a:rPr>
              <a:t>يختلط جيداً بالاّ خرين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Lenient </a:t>
            </a:r>
            <a:r>
              <a:rPr lang="ar-EG" dirty="0">
                <a:solidFill>
                  <a:srgbClr val="00417C"/>
                </a:solidFill>
                <a:ea typeface="Times New Roman" panose="02020603050405020304" pitchFamily="18" charset="0"/>
                <a:cs typeface="Tahoma" panose="020B0604030504040204" pitchFamily="34" charset="0"/>
              </a:rPr>
              <a:t>متساهل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Vigorous </a:t>
            </a:r>
            <a:r>
              <a:rPr lang="ar-EG" dirty="0">
                <a:solidFill>
                  <a:srgbClr val="00417C"/>
                </a:solidFill>
                <a:ea typeface="Times New Roman" panose="02020603050405020304" pitchFamily="18" charset="0"/>
                <a:cs typeface="Tahoma" panose="020B0604030504040204" pitchFamily="34" charset="0"/>
              </a:rPr>
              <a:t>نشيط \ مفعم بالحيوية </a:t>
            </a:r>
          </a:p>
        </p:txBody>
      </p:sp>
    </p:spTree>
    <p:extLst>
      <p:ext uri="{BB962C8B-B14F-4D97-AF65-F5344CB8AC3E}">
        <p14:creationId xmlns:p14="http://schemas.microsoft.com/office/powerpoint/2010/main" val="161673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Q13</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Contented </a:t>
            </a:r>
            <a:r>
              <a:rPr lang="ar-EG" dirty="0">
                <a:solidFill>
                  <a:srgbClr val="00417C"/>
                </a:solidFill>
                <a:ea typeface="Times New Roman" panose="02020603050405020304" pitchFamily="18" charset="0"/>
                <a:cs typeface="Tahoma" panose="020B0604030504040204" pitchFamily="34" charset="0"/>
              </a:rPr>
              <a:t>قانع \ راض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Demanding </a:t>
            </a:r>
            <a:r>
              <a:rPr lang="ar-EG" dirty="0">
                <a:solidFill>
                  <a:srgbClr val="00417C"/>
                </a:solidFill>
                <a:ea typeface="Times New Roman" panose="02020603050405020304" pitchFamily="18" charset="0"/>
                <a:cs typeface="Tahoma" panose="020B0604030504040204" pitchFamily="34" charset="0"/>
              </a:rPr>
              <a:t>كثير المطالب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Captivating </a:t>
            </a:r>
            <a:r>
              <a:rPr lang="ar-EG" dirty="0">
                <a:solidFill>
                  <a:srgbClr val="00417C"/>
                </a:solidFill>
                <a:ea typeface="Times New Roman" panose="02020603050405020304" pitchFamily="18" charset="0"/>
                <a:cs typeface="Tahoma" panose="020B0604030504040204" pitchFamily="34" charset="0"/>
              </a:rPr>
              <a:t>خلاب \ فاتن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Compliant </a:t>
            </a:r>
            <a:r>
              <a:rPr lang="ar-EG" dirty="0">
                <a:solidFill>
                  <a:srgbClr val="00417C"/>
                </a:solidFill>
                <a:ea typeface="Times New Roman" panose="02020603050405020304" pitchFamily="18" charset="0"/>
                <a:cs typeface="Tahoma" panose="020B0604030504040204" pitchFamily="34" charset="0"/>
              </a:rPr>
              <a:t>مطيع \ مساير </a:t>
            </a:r>
          </a:p>
        </p:txBody>
      </p:sp>
    </p:spTree>
    <p:extLst>
      <p:ext uri="{BB962C8B-B14F-4D97-AF65-F5344CB8AC3E}">
        <p14:creationId xmlns:p14="http://schemas.microsoft.com/office/powerpoint/2010/main" val="270203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Q14</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Systematic </a:t>
            </a:r>
            <a:r>
              <a:rPr lang="ar-EG" dirty="0">
                <a:solidFill>
                  <a:srgbClr val="00417C"/>
                </a:solidFill>
                <a:ea typeface="Times New Roman" panose="02020603050405020304" pitchFamily="18" charset="0"/>
                <a:cs typeface="Tahoma" panose="020B0604030504040204" pitchFamily="34" charset="0"/>
              </a:rPr>
              <a:t>منظم \ متناسق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Argumentative </a:t>
            </a:r>
            <a:r>
              <a:rPr lang="ar-EG" dirty="0">
                <a:solidFill>
                  <a:srgbClr val="00417C"/>
                </a:solidFill>
                <a:ea typeface="Times New Roman" panose="02020603050405020304" pitchFamily="18" charset="0"/>
                <a:cs typeface="Tahoma" panose="020B0604030504040204" pitchFamily="34" charset="0"/>
              </a:rPr>
              <a:t>يحب الجدل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Cooperative </a:t>
            </a:r>
            <a:r>
              <a:rPr lang="ar-EG" dirty="0">
                <a:solidFill>
                  <a:srgbClr val="00417C"/>
                </a:solidFill>
                <a:ea typeface="Times New Roman" panose="02020603050405020304" pitchFamily="18" charset="0"/>
                <a:cs typeface="Tahoma" panose="020B0604030504040204" pitchFamily="34" charset="0"/>
              </a:rPr>
              <a:t>متعاون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Light-hearted </a:t>
            </a:r>
            <a:r>
              <a:rPr lang="ar-EG" dirty="0">
                <a:solidFill>
                  <a:srgbClr val="00417C"/>
                </a:solidFill>
                <a:ea typeface="Times New Roman" panose="02020603050405020304" pitchFamily="18" charset="0"/>
                <a:cs typeface="Tahoma" panose="020B0604030504040204" pitchFamily="34" charset="0"/>
              </a:rPr>
              <a:t>خفيف الظل </a:t>
            </a:r>
          </a:p>
          <a:p>
            <a:pPr marL="0" indent="0" algn="just">
              <a:lnSpc>
                <a:spcPct val="115000"/>
              </a:lnSpc>
              <a:spcBef>
                <a:spcPts val="500"/>
              </a:spcBef>
              <a:spcAft>
                <a:spcPts val="1000"/>
              </a:spcAft>
              <a:buNone/>
            </a:pPr>
            <a:endParaRPr lang="en-US" dirty="0">
              <a:solidFill>
                <a:srgbClr val="00417C"/>
              </a:solidFill>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24999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Q15</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Even-tempered </a:t>
            </a:r>
            <a:r>
              <a:rPr lang="ar-EG" dirty="0">
                <a:solidFill>
                  <a:srgbClr val="00417C"/>
                </a:solidFill>
                <a:ea typeface="Times New Roman" panose="02020603050405020304" pitchFamily="18" charset="0"/>
                <a:cs typeface="Tahoma" panose="020B0604030504040204" pitchFamily="34" charset="0"/>
              </a:rPr>
              <a:t>هادئ الطبع</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Direct </a:t>
            </a:r>
            <a:r>
              <a:rPr lang="ar-EG" dirty="0">
                <a:solidFill>
                  <a:srgbClr val="00417C"/>
                </a:solidFill>
                <a:ea typeface="Times New Roman" panose="02020603050405020304" pitchFamily="18" charset="0"/>
                <a:cs typeface="Tahoma" panose="020B0604030504040204" pitchFamily="34" charset="0"/>
              </a:rPr>
              <a:t>صريح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Precise </a:t>
            </a:r>
            <a:r>
              <a:rPr lang="ar-EG" dirty="0">
                <a:solidFill>
                  <a:srgbClr val="00417C"/>
                </a:solidFill>
                <a:ea typeface="Times New Roman" panose="02020603050405020304" pitchFamily="18" charset="0"/>
                <a:cs typeface="Tahoma" panose="020B0604030504040204" pitchFamily="34" charset="0"/>
              </a:rPr>
              <a:t>دقيق </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Jovial </a:t>
            </a:r>
            <a:r>
              <a:rPr lang="ar-EG" dirty="0">
                <a:solidFill>
                  <a:srgbClr val="00417C"/>
                </a:solidFill>
                <a:ea typeface="Times New Roman" panose="02020603050405020304" pitchFamily="18" charset="0"/>
                <a:cs typeface="Tahoma" panose="020B0604030504040204" pitchFamily="34" charset="0"/>
              </a:rPr>
              <a:t>مرح </a:t>
            </a:r>
          </a:p>
          <a:p>
            <a:pPr marL="0" indent="0" algn="just">
              <a:lnSpc>
                <a:spcPct val="115000"/>
              </a:lnSpc>
              <a:spcBef>
                <a:spcPts val="500"/>
              </a:spcBef>
              <a:spcAft>
                <a:spcPts val="1000"/>
              </a:spcAft>
              <a:buNone/>
            </a:pPr>
            <a:endParaRPr lang="en-US" dirty="0">
              <a:solidFill>
                <a:srgbClr val="00417C"/>
              </a:solidFill>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52526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F37C2-BD5C-3236-B345-DBA3AC96438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40FE60C-DBF9-8DF1-1E6A-D04A7AA55E9C}"/>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dirty="0" err="1">
                <a:solidFill>
                  <a:srgbClr val="005BAA"/>
                </a:solidFill>
                <a:latin typeface="Arial (Headings)"/>
              </a:rPr>
              <a:t>DiSC</a:t>
            </a:r>
            <a:r>
              <a:rPr lang="en-US" sz="1800" b="1" dirty="0">
                <a:solidFill>
                  <a:srgbClr val="005BAA"/>
                </a:solidFill>
                <a:latin typeface="Arial (Headings)"/>
              </a:rPr>
              <a:t> – PRE WORK</a:t>
            </a:r>
          </a:p>
        </p:txBody>
      </p:sp>
      <p:pic>
        <p:nvPicPr>
          <p:cNvPr id="5" name="Picture 4">
            <a:extLst>
              <a:ext uri="{FF2B5EF4-FFF2-40B4-BE49-F238E27FC236}">
                <a16:creationId xmlns:a16="http://schemas.microsoft.com/office/drawing/2014/main" id="{0DE06A36-08FD-0787-91E0-DF245D1DCA5F}"/>
              </a:ext>
            </a:extLst>
          </p:cNvPr>
          <p:cNvPicPr>
            <a:picLocks noChangeAspect="1"/>
          </p:cNvPicPr>
          <p:nvPr/>
        </p:nvPicPr>
        <p:blipFill>
          <a:blip r:embed="rId4"/>
          <a:stretch>
            <a:fillRect/>
          </a:stretch>
        </p:blipFill>
        <p:spPr>
          <a:xfrm>
            <a:off x="2613465" y="1519456"/>
            <a:ext cx="6687483" cy="406774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ustDataLst>
      <p:tags r:id="rId1"/>
    </p:custDataLst>
    <p:extLst>
      <p:ext uri="{BB962C8B-B14F-4D97-AF65-F5344CB8AC3E}">
        <p14:creationId xmlns:p14="http://schemas.microsoft.com/office/powerpoint/2010/main" val="191445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42B2B-EAB0-C244-08D8-C377B598946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DB2DECA-268B-8D63-BD9B-484444D45A2E}"/>
              </a:ext>
            </a:extLst>
          </p:cNvPr>
          <p:cNvSpPr txBox="1"/>
          <p:nvPr/>
        </p:nvSpPr>
        <p:spPr>
          <a:xfrm>
            <a:off x="526943" y="1270801"/>
            <a:ext cx="10919386" cy="464466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Instructions: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dirty="0">
              <a:solidFill>
                <a:srgbClr val="00417C"/>
              </a:solidFill>
              <a:latin typeface="Arial" panose="020B0604020202020204" pitchFamily="34" charset="0"/>
              <a:ea typeface="Aptos" panose="020B0004020202020204" pitchFamily="34" charset="0"/>
              <a:cs typeface="Arial" panose="020B0604020202020204" pitchFamily="34" charset="0"/>
            </a:endParaRPr>
          </a:p>
          <a:p>
            <a:pPr lvl="0">
              <a:lnSpc>
                <a:spcPct val="107000"/>
              </a:lnSpc>
              <a:spcAft>
                <a:spcPts val="800"/>
              </a:spcAft>
              <a:defRPr/>
            </a:pPr>
            <a:r>
              <a:rPr lang="en-US" b="1" dirty="0">
                <a:solidFill>
                  <a:srgbClr val="00417C"/>
                </a:solidFill>
                <a:latin typeface="Arial" panose="020B0604020202020204" pitchFamily="34" charset="0"/>
                <a:cs typeface="Arial" panose="020B0604020202020204" pitchFamily="34" charset="0"/>
                <a:sym typeface="Arial"/>
              </a:rPr>
              <a:t>Step 1: Style Tracking</a:t>
            </a:r>
          </a:p>
          <a:p>
            <a:pPr marL="285750" lvl="0" indent="-285750">
              <a:lnSpc>
                <a:spcPct val="250000"/>
              </a:lnSpc>
              <a:spcAft>
                <a:spcPts val="800"/>
              </a:spcAft>
              <a:buFont typeface="Arial" panose="020B0604020202020204" pitchFamily="34" charset="0"/>
              <a:buChar char="•"/>
              <a:defRPr/>
            </a:pPr>
            <a:r>
              <a:rPr lang="en-US" dirty="0">
                <a:solidFill>
                  <a:srgbClr val="00417C"/>
                </a:solidFill>
                <a:latin typeface="Arial" panose="020B0604020202020204" pitchFamily="34" charset="0"/>
                <a:cs typeface="Arial" panose="020B0604020202020204" pitchFamily="34" charset="0"/>
                <a:sym typeface="Arial"/>
              </a:rPr>
              <a:t>As each question is presented in the following slides, you will see a letter (D, </a:t>
            </a:r>
            <a:r>
              <a:rPr lang="en-US" dirty="0" err="1">
                <a:solidFill>
                  <a:srgbClr val="00417C"/>
                </a:solidFill>
                <a:latin typeface="Arial" panose="020B0604020202020204" pitchFamily="34" charset="0"/>
                <a:cs typeface="Arial" panose="020B0604020202020204" pitchFamily="34" charset="0"/>
                <a:sym typeface="Arial"/>
              </a:rPr>
              <a:t>i</a:t>
            </a:r>
            <a:r>
              <a:rPr lang="en-US" dirty="0">
                <a:solidFill>
                  <a:srgbClr val="00417C"/>
                </a:solidFill>
                <a:latin typeface="Arial" panose="020B0604020202020204" pitchFamily="34" charset="0"/>
                <a:cs typeface="Arial" panose="020B0604020202020204" pitchFamily="34" charset="0"/>
                <a:sym typeface="Arial"/>
              </a:rPr>
              <a:t>, S, or C) next to the answer you chose.</a:t>
            </a:r>
          </a:p>
          <a:p>
            <a:pPr marL="285750" lvl="0" indent="-285750">
              <a:lnSpc>
                <a:spcPct val="250000"/>
              </a:lnSpc>
              <a:spcAft>
                <a:spcPts val="800"/>
              </a:spcAft>
              <a:buFont typeface="Arial" panose="020B0604020202020204" pitchFamily="34" charset="0"/>
              <a:buChar char="•"/>
              <a:defRPr/>
            </a:pPr>
            <a:r>
              <a:rPr lang="en-US" dirty="0">
                <a:solidFill>
                  <a:srgbClr val="00417C"/>
                </a:solidFill>
                <a:latin typeface="Arial" panose="020B0604020202020204" pitchFamily="34" charset="0"/>
                <a:cs typeface="Arial" panose="020B0604020202020204" pitchFamily="34" charset="0"/>
                <a:sym typeface="Arial"/>
              </a:rPr>
              <a:t>Write down that letter in the table provided to keep track of your selections.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dirty="0">
              <a:solidFill>
                <a:srgbClr val="00417C"/>
              </a:solidFill>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solidFill>
                <a:srgbClr val="00417C"/>
              </a:solidFill>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solidFill>
                <a:srgbClr val="00417C"/>
              </a:solidFill>
              <a:latin typeface="Arial" panose="020B0604020202020204" pitchFamily="34" charset="0"/>
              <a:cs typeface="Arial" panose="020B0604020202020204" pitchFamily="34" charset="0"/>
              <a:sym typeface="Arial"/>
            </a:endParaRPr>
          </a:p>
        </p:txBody>
      </p:sp>
      <p:sp>
        <p:nvSpPr>
          <p:cNvPr id="8" name="Title 1">
            <a:extLst>
              <a:ext uri="{FF2B5EF4-FFF2-40B4-BE49-F238E27FC236}">
                <a16:creationId xmlns:a16="http://schemas.microsoft.com/office/drawing/2014/main" id="{92145F3F-1967-26B9-AAB7-8CAB70EEC495}"/>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dirty="0" err="1">
                <a:solidFill>
                  <a:srgbClr val="005BAA"/>
                </a:solidFill>
                <a:latin typeface="Arial (Headings)"/>
              </a:rPr>
              <a:t>DiSC</a:t>
            </a:r>
            <a:r>
              <a:rPr lang="en-US" sz="1800" b="1" dirty="0">
                <a:solidFill>
                  <a:srgbClr val="005BAA"/>
                </a:solidFill>
                <a:latin typeface="Arial (Headings)"/>
              </a:rPr>
              <a:t> SCORING</a:t>
            </a:r>
          </a:p>
        </p:txBody>
      </p:sp>
    </p:spTree>
    <p:custDataLst>
      <p:tags r:id="rId1"/>
    </p:custDataLst>
    <p:extLst>
      <p:ext uri="{BB962C8B-B14F-4D97-AF65-F5344CB8AC3E}">
        <p14:creationId xmlns:p14="http://schemas.microsoft.com/office/powerpoint/2010/main" val="27287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endParaRPr lang="en-US"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Daring </a:t>
            </a:r>
            <a:r>
              <a:rPr lang="ar-EG" dirty="0">
                <a:solidFill>
                  <a:srgbClr val="00417C"/>
                </a:solidFill>
                <a:ea typeface="Times New Roman" panose="02020603050405020304" pitchFamily="18" charset="0"/>
                <a:cs typeface="Tahoma" panose="020B0604030504040204" pitchFamily="34" charset="0"/>
              </a:rPr>
              <a:t>جريء </a:t>
            </a:r>
            <a:r>
              <a:rPr lang="en-US" dirty="0">
                <a:solidFill>
                  <a:srgbClr val="00417C"/>
                </a:solidFill>
                <a:ea typeface="Times New Roman" panose="02020603050405020304" pitchFamily="18" charset="0"/>
                <a:cs typeface="Tahoma" panose="020B0604030504040204" pitchFamily="34" charset="0"/>
              </a:rPr>
              <a:t>			D</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Satisfied  </a:t>
            </a:r>
            <a:r>
              <a:rPr lang="ar-EG" dirty="0">
                <a:solidFill>
                  <a:srgbClr val="00417C"/>
                </a:solidFill>
                <a:ea typeface="Times New Roman" panose="02020603050405020304" pitchFamily="18" charset="0"/>
                <a:cs typeface="Tahoma" panose="020B0604030504040204" pitchFamily="34" charset="0"/>
              </a:rPr>
              <a:t>راضي </a:t>
            </a:r>
            <a:r>
              <a:rPr lang="en-US" dirty="0">
                <a:solidFill>
                  <a:srgbClr val="00417C"/>
                </a:solidFill>
                <a:ea typeface="Times New Roman" panose="02020603050405020304" pitchFamily="18" charset="0"/>
                <a:cs typeface="Tahoma" panose="020B0604030504040204" pitchFamily="34" charset="0"/>
              </a:rPr>
              <a:t>			S</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Enthusiastic</a:t>
            </a:r>
            <a:r>
              <a:rPr lang="ar-EG" dirty="0">
                <a:solidFill>
                  <a:srgbClr val="00417C"/>
                </a:solidFill>
                <a:ea typeface="Times New Roman" panose="02020603050405020304" pitchFamily="18" charset="0"/>
                <a:cs typeface="Tahoma" panose="020B0604030504040204" pitchFamily="34" charset="0"/>
              </a:rPr>
              <a:t>متحمس </a:t>
            </a:r>
            <a:r>
              <a:rPr lang="en-US" dirty="0">
                <a:solidFill>
                  <a:srgbClr val="00417C"/>
                </a:solidFill>
                <a:ea typeface="Times New Roman" panose="02020603050405020304" pitchFamily="18" charset="0"/>
                <a:cs typeface="Tahoma" panose="020B0604030504040204" pitchFamily="34" charset="0"/>
              </a:rPr>
              <a:t>		I</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Diplomatic </a:t>
            </a:r>
            <a:r>
              <a:rPr lang="ar-EG" dirty="0">
                <a:solidFill>
                  <a:srgbClr val="00417C"/>
                </a:solidFill>
                <a:ea typeface="Times New Roman" panose="02020603050405020304" pitchFamily="18" charset="0"/>
                <a:cs typeface="Tahoma" panose="020B0604030504040204" pitchFamily="34" charset="0"/>
              </a:rPr>
              <a:t>دبلوماسي </a:t>
            </a:r>
            <a:r>
              <a:rPr lang="en-US" dirty="0">
                <a:solidFill>
                  <a:srgbClr val="00417C"/>
                </a:solidFill>
                <a:ea typeface="Times New Roman" panose="02020603050405020304" pitchFamily="18" charset="0"/>
                <a:cs typeface="Tahoma" panose="020B0604030504040204" pitchFamily="34" charset="0"/>
              </a:rPr>
              <a:t>		C</a:t>
            </a: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en-US" dirty="0">
              <a:solidFill>
                <a:srgbClr val="00417C"/>
              </a:solidFill>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207061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A6BD2-6C56-4E8B-ACA8-369A170549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B48736-9C0A-1ECC-8555-ABFF7962C4EE}"/>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grpSp>
        <p:nvGrpSpPr>
          <p:cNvPr id="21" name="Group 20">
            <a:extLst>
              <a:ext uri="{FF2B5EF4-FFF2-40B4-BE49-F238E27FC236}">
                <a16:creationId xmlns:a16="http://schemas.microsoft.com/office/drawing/2014/main" id="{6B090F55-0187-F9AD-C446-30212CED3927}"/>
              </a:ext>
            </a:extLst>
          </p:cNvPr>
          <p:cNvGrpSpPr/>
          <p:nvPr/>
        </p:nvGrpSpPr>
        <p:grpSpPr>
          <a:xfrm>
            <a:off x="912854" y="1709443"/>
            <a:ext cx="9890011" cy="939988"/>
            <a:chOff x="2633732" y="1187587"/>
            <a:chExt cx="9890011" cy="939988"/>
          </a:xfrm>
        </p:grpSpPr>
        <p:sp>
          <p:nvSpPr>
            <p:cNvPr id="18" name="TextBox 17">
              <a:extLst>
                <a:ext uri="{FF2B5EF4-FFF2-40B4-BE49-F238E27FC236}">
                  <a16:creationId xmlns:a16="http://schemas.microsoft.com/office/drawing/2014/main" id="{C003C3AD-BC61-0FB9-8FC7-80239EE4FC7F}"/>
                </a:ext>
              </a:extLst>
            </p:cNvPr>
            <p:cNvSpPr txBox="1"/>
            <p:nvPr/>
          </p:nvSpPr>
          <p:spPr>
            <a:xfrm>
              <a:off x="3274419" y="1497150"/>
              <a:ext cx="8764166" cy="400110"/>
            </a:xfrm>
            <a:prstGeom prst="rect">
              <a:avLst/>
            </a:prstGeom>
            <a:noFill/>
          </p:spPr>
          <p:txBody>
            <a:bodyPr wrap="square" rtlCol="0">
              <a:spAutoFit/>
            </a:bodyPr>
            <a:lstStyle/>
            <a:p>
              <a:pPr algn="ctr"/>
              <a:r>
                <a:rPr lang="en-US" sz="2000">
                  <a:solidFill>
                    <a:srgbClr val="005BAA"/>
                  </a:solidFill>
                </a:rPr>
                <a:t>The single biggest problem in communication is the illusion that it has taken place.</a:t>
              </a:r>
            </a:p>
          </p:txBody>
        </p:sp>
        <p:pic>
          <p:nvPicPr>
            <p:cNvPr id="19" name="Picture 4" descr="https://encrypted-tbn2.gstatic.com/images?q=tbn:ANd9GcSvyx0MmcXCXQajQS7qgcamXMUoXMt2AJYVSPRutiA8IIXwYO2nAg">
              <a:hlinkClick r:id="rId3"/>
              <a:extLst>
                <a:ext uri="{FF2B5EF4-FFF2-40B4-BE49-F238E27FC236}">
                  <a16:creationId xmlns:a16="http://schemas.microsoft.com/office/drawing/2014/main" id="{C5B2E448-088B-6FE9-5651-1C7763BE3825}"/>
                </a:ext>
              </a:extLst>
            </p:cNvPr>
            <p:cNvPicPr>
              <a:picLocks noChangeAspect="1" noChangeArrowheads="1"/>
            </p:cNvPicPr>
            <p:nvPr/>
          </p:nvPicPr>
          <p:blipFill>
            <a:blip r:embed="rId4" cstate="print"/>
            <a:srcRect r="58730"/>
            <a:stretch>
              <a:fillRect/>
            </a:stretch>
          </p:blipFill>
          <p:spPr bwMode="auto">
            <a:xfrm>
              <a:off x="2633732" y="1187587"/>
              <a:ext cx="640687" cy="619125"/>
            </a:xfrm>
            <a:prstGeom prst="rect">
              <a:avLst/>
            </a:prstGeom>
            <a:noFill/>
          </p:spPr>
        </p:pic>
        <p:pic>
          <p:nvPicPr>
            <p:cNvPr id="20" name="Picture 6" descr="https://encrypted-tbn2.gstatic.com/images?q=tbn:ANd9GcSvyx0MmcXCXQajQS7qgcamXMUoXMt2AJYVSPRutiA8IIXwYO2nAg">
              <a:hlinkClick r:id="rId3"/>
              <a:extLst>
                <a:ext uri="{FF2B5EF4-FFF2-40B4-BE49-F238E27FC236}">
                  <a16:creationId xmlns:a16="http://schemas.microsoft.com/office/drawing/2014/main" id="{94B9ABF4-F9B1-CB8B-F62D-91FF7127831B}"/>
                </a:ext>
              </a:extLst>
            </p:cNvPr>
            <p:cNvPicPr>
              <a:picLocks noChangeAspect="1" noChangeArrowheads="1"/>
            </p:cNvPicPr>
            <p:nvPr/>
          </p:nvPicPr>
          <p:blipFill>
            <a:blip r:embed="rId4" cstate="print"/>
            <a:srcRect l="58730"/>
            <a:stretch>
              <a:fillRect/>
            </a:stretch>
          </p:blipFill>
          <p:spPr bwMode="auto">
            <a:xfrm>
              <a:off x="11924758" y="1548747"/>
              <a:ext cx="598985" cy="578828"/>
            </a:xfrm>
            <a:prstGeom prst="rect">
              <a:avLst/>
            </a:prstGeom>
            <a:noFill/>
          </p:spPr>
        </p:pic>
      </p:grpSp>
      <p:sp>
        <p:nvSpPr>
          <p:cNvPr id="22" name="TextBox 21">
            <a:extLst>
              <a:ext uri="{FF2B5EF4-FFF2-40B4-BE49-F238E27FC236}">
                <a16:creationId xmlns:a16="http://schemas.microsoft.com/office/drawing/2014/main" id="{05DF7B20-4010-A369-D0CD-761DE6F08D1A}"/>
              </a:ext>
            </a:extLst>
          </p:cNvPr>
          <p:cNvSpPr txBox="1"/>
          <p:nvPr/>
        </p:nvSpPr>
        <p:spPr>
          <a:xfrm>
            <a:off x="4131764" y="2370037"/>
            <a:ext cx="3216729" cy="646331"/>
          </a:xfrm>
          <a:prstGeom prst="rect">
            <a:avLst/>
          </a:prstGeom>
          <a:noFill/>
        </p:spPr>
        <p:txBody>
          <a:bodyPr wrap="square" rtlCol="0">
            <a:spAutoFit/>
          </a:bodyPr>
          <a:lstStyle/>
          <a:p>
            <a:pPr algn="ctr"/>
            <a:r>
              <a:rPr lang="en-US" b="1">
                <a:solidFill>
                  <a:srgbClr val="005BAA"/>
                </a:solidFill>
              </a:rPr>
              <a:t>- George Bernard Shaw</a:t>
            </a:r>
          </a:p>
          <a:p>
            <a:pPr algn="ctr"/>
            <a:endParaRPr lang="en-US" b="1">
              <a:solidFill>
                <a:srgbClr val="005BAA"/>
              </a:solidFill>
            </a:endParaRPr>
          </a:p>
        </p:txBody>
      </p:sp>
      <p:pic>
        <p:nvPicPr>
          <p:cNvPr id="1030" name="Picture 6" descr="BBC Radio 4 - Great Lives, George Bernard Shaw">
            <a:extLst>
              <a:ext uri="{FF2B5EF4-FFF2-40B4-BE49-F238E27FC236}">
                <a16:creationId xmlns:a16="http://schemas.microsoft.com/office/drawing/2014/main" id="{41F7C448-6814-4983-9A01-CC0DB4A103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357" r="4560"/>
          <a:stretch/>
        </p:blipFill>
        <p:spPr bwMode="auto">
          <a:xfrm>
            <a:off x="4076289" y="3152846"/>
            <a:ext cx="4039422" cy="2947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50997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Q2</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Decisive </a:t>
            </a:r>
            <a:r>
              <a:rPr lang="ar-EG" dirty="0">
                <a:solidFill>
                  <a:srgbClr val="00417C"/>
                </a:solidFill>
                <a:ea typeface="Times New Roman" panose="02020603050405020304" pitchFamily="18" charset="0"/>
                <a:cs typeface="Tahoma" panose="020B0604030504040204" pitchFamily="34" charset="0"/>
              </a:rPr>
              <a:t>حاسم </a:t>
            </a:r>
            <a:r>
              <a:rPr lang="en-US" dirty="0">
                <a:solidFill>
                  <a:srgbClr val="00417C"/>
                </a:solidFill>
                <a:ea typeface="Times New Roman" panose="02020603050405020304" pitchFamily="18" charset="0"/>
                <a:cs typeface="Tahoma" panose="020B0604030504040204" pitchFamily="34" charset="0"/>
              </a:rPr>
              <a:t>					D</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Controlled </a:t>
            </a:r>
            <a:r>
              <a:rPr lang="ar-EG" dirty="0">
                <a:solidFill>
                  <a:srgbClr val="00417C"/>
                </a:solidFill>
                <a:ea typeface="Times New Roman" panose="02020603050405020304" pitchFamily="18" charset="0"/>
                <a:cs typeface="Tahoma" panose="020B0604030504040204" pitchFamily="34" charset="0"/>
              </a:rPr>
              <a:t>متزن</a:t>
            </a:r>
            <a:r>
              <a:rPr lang="en-US" dirty="0">
                <a:solidFill>
                  <a:srgbClr val="00417C"/>
                </a:solidFill>
                <a:ea typeface="Times New Roman" panose="02020603050405020304" pitchFamily="18" charset="0"/>
                <a:cs typeface="Tahoma" panose="020B0604030504040204" pitchFamily="34" charset="0"/>
              </a:rPr>
              <a:t>					S</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Conventional </a:t>
            </a:r>
            <a:r>
              <a:rPr lang="ar-EG" dirty="0">
                <a:solidFill>
                  <a:srgbClr val="00417C"/>
                </a:solidFill>
                <a:ea typeface="Times New Roman" panose="02020603050405020304" pitchFamily="18" charset="0"/>
                <a:cs typeface="Tahoma" panose="020B0604030504040204" pitchFamily="34" charset="0"/>
              </a:rPr>
              <a:t>تقليدي </a:t>
            </a:r>
            <a:r>
              <a:rPr lang="en-US" dirty="0">
                <a:solidFill>
                  <a:srgbClr val="00417C"/>
                </a:solidFill>
                <a:ea typeface="Times New Roman" panose="02020603050405020304" pitchFamily="18" charset="0"/>
                <a:cs typeface="Tahoma" panose="020B0604030504040204" pitchFamily="34" charset="0"/>
              </a:rPr>
              <a:t>				C</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Talkative </a:t>
            </a:r>
            <a:r>
              <a:rPr lang="ar-EG" dirty="0">
                <a:solidFill>
                  <a:srgbClr val="00417C"/>
                </a:solidFill>
                <a:ea typeface="Times New Roman" panose="02020603050405020304" pitchFamily="18" charset="0"/>
                <a:cs typeface="Tahoma" panose="020B0604030504040204" pitchFamily="34" charset="0"/>
              </a:rPr>
              <a:t>كثير الكلام </a:t>
            </a:r>
            <a:r>
              <a:rPr lang="en-US" dirty="0">
                <a:solidFill>
                  <a:srgbClr val="00417C"/>
                </a:solidFill>
                <a:ea typeface="Times New Roman" panose="02020603050405020304" pitchFamily="18" charset="0"/>
                <a:cs typeface="Tahoma" panose="020B0604030504040204" pitchFamily="34" charset="0"/>
              </a:rPr>
              <a:t>				I	</a:t>
            </a: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en-US" dirty="0">
              <a:solidFill>
                <a:srgbClr val="00417C"/>
              </a:solidFill>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135750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Q3</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endParaRPr lang="en-US" dirty="0">
              <a:solidFill>
                <a:srgbClr val="00417C"/>
              </a:solidFill>
              <a:latin typeface="Corbel" panose="020B0503020204020204" pitchFamily="34" charset="0"/>
              <a:ea typeface="Times New Roman" panose="02020603050405020304" pitchFamily="18" charset="0"/>
              <a:cs typeface="Tahoma" panose="020B0604030504040204" pitchFamily="34" charset="0"/>
            </a:endParaRPr>
          </a:p>
          <a:p>
            <a:pPr marL="1143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Moderate </a:t>
            </a:r>
            <a:r>
              <a:rPr lang="ar-EG" dirty="0">
                <a:solidFill>
                  <a:srgbClr val="00417C"/>
                </a:solidFill>
                <a:ea typeface="Times New Roman" panose="02020603050405020304" pitchFamily="18" charset="0"/>
                <a:cs typeface="Tahoma" panose="020B0604030504040204" pitchFamily="34" charset="0"/>
              </a:rPr>
              <a:t>وسطي \ معتدل </a:t>
            </a:r>
            <a:r>
              <a:rPr lang="en-US" dirty="0">
                <a:solidFill>
                  <a:srgbClr val="00417C"/>
                </a:solidFill>
                <a:ea typeface="Times New Roman" panose="02020603050405020304" pitchFamily="18" charset="0"/>
                <a:cs typeface="Tahoma" panose="020B0604030504040204" pitchFamily="34" charset="0"/>
              </a:rPr>
              <a:t>		S</a:t>
            </a:r>
            <a:endParaRPr lang="ar-EG" dirty="0">
              <a:solidFill>
                <a:srgbClr val="00417C"/>
              </a:solidFill>
              <a:ea typeface="Times New Roman" panose="02020603050405020304" pitchFamily="18" charset="0"/>
              <a:cs typeface="Tahoma" panose="020B0604030504040204" pitchFamily="34" charset="0"/>
            </a:endParaRPr>
          </a:p>
          <a:p>
            <a:pPr marL="1143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Insightful </a:t>
            </a:r>
            <a:r>
              <a:rPr lang="ar-EG" dirty="0">
                <a:solidFill>
                  <a:srgbClr val="00417C"/>
                </a:solidFill>
                <a:ea typeface="Times New Roman" panose="02020603050405020304" pitchFamily="18" charset="0"/>
                <a:cs typeface="Tahoma" panose="020B0604030504040204" pitchFamily="34" charset="0"/>
              </a:rPr>
              <a:t>يمتلك البصيرة </a:t>
            </a:r>
            <a:r>
              <a:rPr lang="en-US" dirty="0">
                <a:solidFill>
                  <a:srgbClr val="00417C"/>
                </a:solidFill>
                <a:ea typeface="Times New Roman" panose="02020603050405020304" pitchFamily="18" charset="0"/>
                <a:cs typeface="Tahoma" panose="020B0604030504040204" pitchFamily="34" charset="0"/>
              </a:rPr>
              <a:t>		C</a:t>
            </a:r>
            <a:endParaRPr lang="ar-EG" dirty="0">
              <a:solidFill>
                <a:srgbClr val="00417C"/>
              </a:solidFill>
              <a:ea typeface="Times New Roman" panose="02020603050405020304" pitchFamily="18" charset="0"/>
              <a:cs typeface="Tahoma" panose="020B0604030504040204" pitchFamily="34" charset="0"/>
            </a:endParaRPr>
          </a:p>
          <a:p>
            <a:pPr marL="1143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Adventurous </a:t>
            </a:r>
            <a:r>
              <a:rPr lang="ar-EG" dirty="0">
                <a:solidFill>
                  <a:srgbClr val="00417C"/>
                </a:solidFill>
                <a:ea typeface="Times New Roman" panose="02020603050405020304" pitchFamily="18" charset="0"/>
                <a:cs typeface="Tahoma" panose="020B0604030504040204" pitchFamily="34" charset="0"/>
              </a:rPr>
              <a:t>مغامر </a:t>
            </a:r>
            <a:r>
              <a:rPr lang="en-US" dirty="0">
                <a:solidFill>
                  <a:srgbClr val="00417C"/>
                </a:solidFill>
                <a:ea typeface="Times New Roman" panose="02020603050405020304" pitchFamily="18" charset="0"/>
                <a:cs typeface="Tahoma" panose="020B0604030504040204" pitchFamily="34" charset="0"/>
              </a:rPr>
              <a:t>			D</a:t>
            </a:r>
            <a:endParaRPr lang="ar-EG" dirty="0">
              <a:solidFill>
                <a:srgbClr val="00417C"/>
              </a:solidFill>
              <a:ea typeface="Times New Roman" panose="02020603050405020304" pitchFamily="18" charset="0"/>
              <a:cs typeface="Tahoma" panose="020B0604030504040204" pitchFamily="34" charset="0"/>
            </a:endParaRPr>
          </a:p>
          <a:p>
            <a:pPr marL="1143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Outgoing </a:t>
            </a:r>
            <a:r>
              <a:rPr lang="ar-EG" dirty="0">
                <a:solidFill>
                  <a:srgbClr val="00417C"/>
                </a:solidFill>
                <a:ea typeface="Times New Roman" panose="02020603050405020304" pitchFamily="18" charset="0"/>
                <a:cs typeface="Tahoma" panose="020B0604030504040204" pitchFamily="34" charset="0"/>
              </a:rPr>
              <a:t>ودود </a:t>
            </a:r>
            <a:r>
              <a:rPr lang="en-US" dirty="0">
                <a:solidFill>
                  <a:srgbClr val="00417C"/>
                </a:solidFill>
                <a:ea typeface="Times New Roman" panose="02020603050405020304" pitchFamily="18" charset="0"/>
                <a:cs typeface="Tahoma" panose="020B0604030504040204" pitchFamily="34" charset="0"/>
              </a:rPr>
              <a:t>				I</a:t>
            </a:r>
            <a:endParaRPr lang="ar-EG" dirty="0">
              <a:solidFill>
                <a:srgbClr val="00417C"/>
              </a:solidFill>
              <a:ea typeface="Times New Roman" panose="02020603050405020304" pitchFamily="18" charset="0"/>
              <a:cs typeface="Tahoma" panose="020B0604030504040204" pitchFamily="34" charset="0"/>
            </a:endParaRPr>
          </a:p>
          <a:p>
            <a:pPr marL="0" algn="just">
              <a:lnSpc>
                <a:spcPct val="115000"/>
              </a:lnSpc>
              <a:spcBef>
                <a:spcPts val="500"/>
              </a:spcBef>
              <a:spcAft>
                <a:spcPts val="1000"/>
              </a:spcAft>
            </a:pPr>
            <a:endParaRPr lang="en-US" dirty="0">
              <a:solidFill>
                <a:srgbClr val="00417C"/>
              </a:solidFill>
              <a:effectLst/>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17575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Q4</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Insistent </a:t>
            </a:r>
            <a:r>
              <a:rPr lang="ar-EG">
                <a:solidFill>
                  <a:srgbClr val="00417C"/>
                </a:solidFill>
                <a:ea typeface="Times New Roman" panose="02020603050405020304" pitchFamily="18" charset="0"/>
                <a:cs typeface="Tahoma" panose="020B0604030504040204" pitchFamily="34" charset="0"/>
              </a:rPr>
              <a:t>كثير الإلحاح </a:t>
            </a:r>
            <a:r>
              <a:rPr lang="en-US">
                <a:solidFill>
                  <a:srgbClr val="00417C"/>
                </a:solidFill>
                <a:ea typeface="Times New Roman" panose="02020603050405020304" pitchFamily="18" charset="0"/>
                <a:cs typeface="Tahoma" panose="020B0604030504040204" pitchFamily="34" charset="0"/>
              </a:rPr>
              <a:t>			D</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Magnetic </a:t>
            </a:r>
            <a:r>
              <a:rPr lang="ar-EG">
                <a:solidFill>
                  <a:srgbClr val="00417C"/>
                </a:solidFill>
                <a:ea typeface="Times New Roman" panose="02020603050405020304" pitchFamily="18" charset="0"/>
                <a:cs typeface="Tahoma" panose="020B0604030504040204" pitchFamily="34" charset="0"/>
              </a:rPr>
              <a:t>جذاب </a:t>
            </a:r>
            <a:r>
              <a:rPr lang="en-US">
                <a:solidFill>
                  <a:srgbClr val="00417C"/>
                </a:solidFill>
                <a:ea typeface="Times New Roman" panose="02020603050405020304" pitchFamily="18" charset="0"/>
                <a:cs typeface="Tahoma" panose="020B0604030504040204" pitchFamily="34" charset="0"/>
              </a:rPr>
              <a:t>				I</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Agreeable </a:t>
            </a:r>
            <a:r>
              <a:rPr lang="ar-EG">
                <a:solidFill>
                  <a:srgbClr val="00417C"/>
                </a:solidFill>
                <a:ea typeface="Times New Roman" panose="02020603050405020304" pitchFamily="18" charset="0"/>
                <a:cs typeface="Tahoma" panose="020B0604030504040204" pitchFamily="34" charset="0"/>
              </a:rPr>
              <a:t>مستعد للموافقة </a:t>
            </a:r>
            <a:r>
              <a:rPr lang="en-US">
                <a:solidFill>
                  <a:srgbClr val="00417C"/>
                </a:solidFill>
                <a:ea typeface="Times New Roman" panose="02020603050405020304" pitchFamily="18" charset="0"/>
                <a:cs typeface="Tahoma" panose="020B0604030504040204" pitchFamily="34" charset="0"/>
              </a:rPr>
              <a:t>		C</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Tactful </a:t>
            </a:r>
            <a:r>
              <a:rPr lang="ar-EG">
                <a:solidFill>
                  <a:srgbClr val="00417C"/>
                </a:solidFill>
                <a:ea typeface="Times New Roman" panose="02020603050405020304" pitchFamily="18" charset="0"/>
                <a:cs typeface="Tahoma" panose="020B0604030504040204" pitchFamily="34" charset="0"/>
              </a:rPr>
              <a:t>لبق </a:t>
            </a:r>
            <a:r>
              <a:rPr lang="en-US">
                <a:solidFill>
                  <a:srgbClr val="00417C"/>
                </a:solidFill>
                <a:ea typeface="Times New Roman" panose="02020603050405020304" pitchFamily="18" charset="0"/>
                <a:cs typeface="Tahoma" panose="020B0604030504040204" pitchFamily="34" charset="0"/>
              </a:rPr>
              <a:t>				S</a:t>
            </a:r>
            <a:endParaRPr lang="ar-EG">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en-US">
              <a:solidFill>
                <a:srgbClr val="00417C"/>
              </a:solidFill>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33191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Q5</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Strong willed </a:t>
            </a:r>
            <a:r>
              <a:rPr lang="ar-EG">
                <a:solidFill>
                  <a:srgbClr val="00417C"/>
                </a:solidFill>
                <a:ea typeface="Times New Roman" panose="02020603050405020304" pitchFamily="18" charset="0"/>
                <a:cs typeface="Tahoma" panose="020B0604030504040204" pitchFamily="34" charset="0"/>
              </a:rPr>
              <a:t>قوي الإرادة </a:t>
            </a:r>
            <a:r>
              <a:rPr lang="en-US">
                <a:solidFill>
                  <a:srgbClr val="00417C"/>
                </a:solidFill>
                <a:ea typeface="Times New Roman" panose="02020603050405020304" pitchFamily="18" charset="0"/>
                <a:cs typeface="Tahoma" panose="020B0604030504040204" pitchFamily="34" charset="0"/>
              </a:rPr>
              <a:t>		D</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Cheerful </a:t>
            </a:r>
            <a:r>
              <a:rPr lang="ar-EG">
                <a:solidFill>
                  <a:srgbClr val="00417C"/>
                </a:solidFill>
                <a:ea typeface="Times New Roman" panose="02020603050405020304" pitchFamily="18" charset="0"/>
                <a:cs typeface="Tahoma" panose="020B0604030504040204" pitchFamily="34" charset="0"/>
              </a:rPr>
              <a:t>مبهج </a:t>
            </a:r>
            <a:r>
              <a:rPr lang="en-US">
                <a:solidFill>
                  <a:srgbClr val="00417C"/>
                </a:solidFill>
                <a:ea typeface="Times New Roman" panose="02020603050405020304" pitchFamily="18" charset="0"/>
                <a:cs typeface="Tahoma" panose="020B0604030504040204" pitchFamily="34" charset="0"/>
              </a:rPr>
              <a:t>				I</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Obliging </a:t>
            </a:r>
            <a:r>
              <a:rPr lang="ar-EG">
                <a:solidFill>
                  <a:srgbClr val="00417C"/>
                </a:solidFill>
                <a:ea typeface="Times New Roman" panose="02020603050405020304" pitchFamily="18" charset="0"/>
                <a:cs typeface="Tahoma" panose="020B0604030504040204" pitchFamily="34" charset="0"/>
              </a:rPr>
              <a:t>خدوم </a:t>
            </a:r>
            <a:r>
              <a:rPr lang="en-US">
                <a:solidFill>
                  <a:srgbClr val="00417C"/>
                </a:solidFill>
                <a:ea typeface="Times New Roman" panose="02020603050405020304" pitchFamily="18" charset="0"/>
                <a:cs typeface="Tahoma" panose="020B0604030504040204" pitchFamily="34" charset="0"/>
              </a:rPr>
              <a:t>				S</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Reserved </a:t>
            </a:r>
            <a:r>
              <a:rPr lang="ar-EG">
                <a:solidFill>
                  <a:srgbClr val="00417C"/>
                </a:solidFill>
                <a:ea typeface="Times New Roman" panose="02020603050405020304" pitchFamily="18" charset="0"/>
                <a:cs typeface="Tahoma" panose="020B0604030504040204" pitchFamily="34" charset="0"/>
              </a:rPr>
              <a:t>متحفظ \ كتوم </a:t>
            </a:r>
            <a:r>
              <a:rPr lang="en-US">
                <a:solidFill>
                  <a:srgbClr val="00417C"/>
                </a:solidFill>
                <a:ea typeface="Times New Roman" panose="02020603050405020304" pitchFamily="18" charset="0"/>
                <a:cs typeface="Tahoma" panose="020B0604030504040204" pitchFamily="34" charset="0"/>
              </a:rPr>
              <a:t>		C</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endParaRPr lang="en-US">
              <a:solidFill>
                <a:srgbClr val="00417C"/>
              </a:solidFill>
              <a:effectLst/>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107595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Q6</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Stimulating </a:t>
            </a:r>
            <a:r>
              <a:rPr lang="ar-EG" dirty="0">
                <a:solidFill>
                  <a:srgbClr val="00417C"/>
                </a:solidFill>
                <a:ea typeface="Times New Roman" panose="02020603050405020304" pitchFamily="18" charset="0"/>
                <a:cs typeface="Tahoma" panose="020B0604030504040204" pitchFamily="34" charset="0"/>
              </a:rPr>
              <a:t>محمس \ محفز </a:t>
            </a:r>
            <a:r>
              <a:rPr lang="en-US" dirty="0">
                <a:solidFill>
                  <a:srgbClr val="00417C"/>
                </a:solidFill>
                <a:ea typeface="Times New Roman" panose="02020603050405020304" pitchFamily="18" charset="0"/>
                <a:cs typeface="Tahoma" panose="020B0604030504040204" pitchFamily="34" charset="0"/>
              </a:rPr>
              <a:t>		I</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Independent </a:t>
            </a:r>
            <a:r>
              <a:rPr lang="ar-EG" dirty="0">
                <a:solidFill>
                  <a:srgbClr val="00417C"/>
                </a:solidFill>
                <a:ea typeface="Times New Roman" panose="02020603050405020304" pitchFamily="18" charset="0"/>
                <a:cs typeface="Tahoma" panose="020B0604030504040204" pitchFamily="34" charset="0"/>
              </a:rPr>
              <a:t>مستقل </a:t>
            </a:r>
            <a:r>
              <a:rPr lang="en-US" dirty="0">
                <a:solidFill>
                  <a:srgbClr val="00417C"/>
                </a:solidFill>
                <a:ea typeface="Times New Roman" panose="02020603050405020304" pitchFamily="18" charset="0"/>
                <a:cs typeface="Tahoma" panose="020B0604030504040204" pitchFamily="34" charset="0"/>
              </a:rPr>
              <a:t>			D</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Perceptive</a:t>
            </a:r>
            <a:r>
              <a:rPr lang="ar-EG" dirty="0">
                <a:solidFill>
                  <a:srgbClr val="00417C"/>
                </a:solidFill>
                <a:ea typeface="Times New Roman" panose="02020603050405020304" pitchFamily="18" charset="0"/>
                <a:cs typeface="Tahoma" panose="020B0604030504040204" pitchFamily="34" charset="0"/>
              </a:rPr>
              <a:t>مدرك \ مميز </a:t>
            </a:r>
            <a:r>
              <a:rPr lang="en-US" dirty="0">
                <a:solidFill>
                  <a:srgbClr val="00417C"/>
                </a:solidFill>
                <a:ea typeface="Times New Roman" panose="02020603050405020304" pitchFamily="18" charset="0"/>
                <a:cs typeface="Tahoma" panose="020B0604030504040204" pitchFamily="34" charset="0"/>
              </a:rPr>
              <a:t>		C</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Kind </a:t>
            </a:r>
            <a:r>
              <a:rPr lang="ar-EG" dirty="0">
                <a:solidFill>
                  <a:srgbClr val="00417C"/>
                </a:solidFill>
                <a:ea typeface="Times New Roman" panose="02020603050405020304" pitchFamily="18" charset="0"/>
                <a:cs typeface="Tahoma" panose="020B0604030504040204" pitchFamily="34" charset="0"/>
              </a:rPr>
              <a:t>طيب القلب </a:t>
            </a:r>
            <a:r>
              <a:rPr lang="en-US" dirty="0">
                <a:solidFill>
                  <a:srgbClr val="00417C"/>
                </a:solidFill>
                <a:ea typeface="Times New Roman" panose="02020603050405020304" pitchFamily="18" charset="0"/>
                <a:cs typeface="Tahoma" panose="020B0604030504040204" pitchFamily="34" charset="0"/>
              </a:rPr>
              <a:t>			S</a:t>
            </a: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ar-EG" dirty="0">
              <a:solidFill>
                <a:srgbClr val="00417C"/>
              </a:solidFill>
              <a:latin typeface="Corbel" panose="020B0503020204020204" pitchFamily="34" charset="0"/>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34000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Q7</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Playful </a:t>
            </a:r>
            <a:r>
              <a:rPr lang="ar-EG">
                <a:solidFill>
                  <a:srgbClr val="00417C"/>
                </a:solidFill>
                <a:ea typeface="Times New Roman" panose="02020603050405020304" pitchFamily="18" charset="0"/>
                <a:cs typeface="Tahoma" panose="020B0604030504040204" pitchFamily="34" charset="0"/>
              </a:rPr>
              <a:t>لعوب </a:t>
            </a:r>
            <a:r>
              <a:rPr lang="en-US">
                <a:solidFill>
                  <a:srgbClr val="00417C"/>
                </a:solidFill>
                <a:ea typeface="Times New Roman" panose="02020603050405020304" pitchFamily="18" charset="0"/>
                <a:cs typeface="Tahoma" panose="020B0604030504040204" pitchFamily="34" charset="0"/>
              </a:rPr>
              <a:t>			I</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Obedient </a:t>
            </a:r>
            <a:r>
              <a:rPr lang="ar-EG">
                <a:solidFill>
                  <a:srgbClr val="00417C"/>
                </a:solidFill>
                <a:ea typeface="Times New Roman" panose="02020603050405020304" pitchFamily="18" charset="0"/>
                <a:cs typeface="Tahoma" panose="020B0604030504040204" pitchFamily="34" charset="0"/>
              </a:rPr>
              <a:t>مطيع </a:t>
            </a:r>
            <a:r>
              <a:rPr lang="en-US">
                <a:solidFill>
                  <a:srgbClr val="00417C"/>
                </a:solidFill>
                <a:ea typeface="Times New Roman" panose="02020603050405020304" pitchFamily="18" charset="0"/>
                <a:cs typeface="Tahoma" panose="020B0604030504040204" pitchFamily="34" charset="0"/>
              </a:rPr>
              <a:t>			S</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Fussy </a:t>
            </a:r>
            <a:r>
              <a:rPr lang="ar-EG">
                <a:solidFill>
                  <a:srgbClr val="00417C"/>
                </a:solidFill>
                <a:ea typeface="Times New Roman" panose="02020603050405020304" pitchFamily="18" charset="0"/>
                <a:cs typeface="Tahoma" panose="020B0604030504040204" pitchFamily="34" charset="0"/>
              </a:rPr>
              <a:t>متطلب للعناية </a:t>
            </a:r>
            <a:r>
              <a:rPr lang="en-US">
                <a:solidFill>
                  <a:srgbClr val="00417C"/>
                </a:solidFill>
                <a:ea typeface="Times New Roman" panose="02020603050405020304" pitchFamily="18" charset="0"/>
                <a:cs typeface="Tahoma" panose="020B0604030504040204" pitchFamily="34" charset="0"/>
              </a:rPr>
              <a:t>		C</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Firm </a:t>
            </a:r>
            <a:r>
              <a:rPr lang="ar-EG">
                <a:solidFill>
                  <a:srgbClr val="00417C"/>
                </a:solidFill>
                <a:ea typeface="Times New Roman" panose="02020603050405020304" pitchFamily="18" charset="0"/>
                <a:cs typeface="Tahoma" panose="020B0604030504040204" pitchFamily="34" charset="0"/>
              </a:rPr>
              <a:t>حازم </a:t>
            </a:r>
            <a:r>
              <a:rPr lang="en-US">
                <a:solidFill>
                  <a:srgbClr val="00417C"/>
                </a:solidFill>
                <a:ea typeface="Times New Roman" panose="02020603050405020304" pitchFamily="18" charset="0"/>
                <a:cs typeface="Tahoma" panose="020B0604030504040204" pitchFamily="34" charset="0"/>
              </a:rPr>
              <a:t>			D</a:t>
            </a:r>
            <a:endParaRPr lang="ar-EG">
              <a:solidFill>
                <a:srgbClr val="00417C"/>
              </a:solidFill>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99381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Q8</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Loyal </a:t>
            </a:r>
            <a:r>
              <a:rPr lang="ar-EG">
                <a:solidFill>
                  <a:srgbClr val="00417C"/>
                </a:solidFill>
                <a:ea typeface="Times New Roman" panose="02020603050405020304" pitchFamily="18" charset="0"/>
                <a:cs typeface="Tahoma" panose="020B0604030504040204" pitchFamily="34" charset="0"/>
              </a:rPr>
              <a:t>متسم بالولاء </a:t>
            </a:r>
            <a:r>
              <a:rPr lang="en-US">
                <a:solidFill>
                  <a:srgbClr val="00417C"/>
                </a:solidFill>
                <a:ea typeface="Times New Roman" panose="02020603050405020304" pitchFamily="18" charset="0"/>
                <a:cs typeface="Tahoma" panose="020B0604030504040204" pitchFamily="34" charset="0"/>
              </a:rPr>
              <a:t>		S</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Charming </a:t>
            </a:r>
            <a:r>
              <a:rPr lang="ar-EG">
                <a:solidFill>
                  <a:srgbClr val="00417C"/>
                </a:solidFill>
                <a:ea typeface="Times New Roman" panose="02020603050405020304" pitchFamily="18" charset="0"/>
                <a:cs typeface="Tahoma" panose="020B0604030504040204" pitchFamily="34" charset="0"/>
              </a:rPr>
              <a:t>ساحر </a:t>
            </a:r>
            <a:r>
              <a:rPr lang="en-US">
                <a:solidFill>
                  <a:srgbClr val="00417C"/>
                </a:solidFill>
                <a:ea typeface="Times New Roman" panose="02020603050405020304" pitchFamily="18" charset="0"/>
                <a:cs typeface="Tahoma" panose="020B0604030504040204" pitchFamily="34" charset="0"/>
              </a:rPr>
              <a:t>		I</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Bold </a:t>
            </a:r>
            <a:r>
              <a:rPr lang="ar-EG">
                <a:solidFill>
                  <a:srgbClr val="00417C"/>
                </a:solidFill>
                <a:ea typeface="Times New Roman" panose="02020603050405020304" pitchFamily="18" charset="0"/>
                <a:cs typeface="Tahoma" panose="020B0604030504040204" pitchFamily="34" charset="0"/>
              </a:rPr>
              <a:t>جرئ </a:t>
            </a:r>
            <a:r>
              <a:rPr lang="en-US">
                <a:solidFill>
                  <a:srgbClr val="00417C"/>
                </a:solidFill>
                <a:ea typeface="Times New Roman" panose="02020603050405020304" pitchFamily="18" charset="0"/>
                <a:cs typeface="Tahoma" panose="020B0604030504040204" pitchFamily="34" charset="0"/>
              </a:rPr>
              <a:t>			D</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Logical  </a:t>
            </a:r>
            <a:r>
              <a:rPr lang="ar-EG">
                <a:solidFill>
                  <a:srgbClr val="00417C"/>
                </a:solidFill>
                <a:ea typeface="Times New Roman" panose="02020603050405020304" pitchFamily="18" charset="0"/>
                <a:cs typeface="Tahoma" panose="020B0604030504040204" pitchFamily="34" charset="0"/>
              </a:rPr>
              <a:t>منطقي</a:t>
            </a:r>
            <a:r>
              <a:rPr lang="en-US">
                <a:solidFill>
                  <a:srgbClr val="00417C"/>
                </a:solidFill>
                <a:ea typeface="Times New Roman" panose="02020603050405020304" pitchFamily="18" charset="0"/>
                <a:cs typeface="Tahoma" panose="020B0604030504040204" pitchFamily="34" charset="0"/>
              </a:rPr>
              <a:t>			C</a:t>
            </a:r>
            <a:endParaRPr lang="ar-EG">
              <a:solidFill>
                <a:srgbClr val="00417C"/>
              </a:solidFill>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10804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Q9</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Self-reliant </a:t>
            </a:r>
            <a:r>
              <a:rPr lang="ar-EG" dirty="0">
                <a:solidFill>
                  <a:srgbClr val="00417C"/>
                </a:solidFill>
                <a:ea typeface="Times New Roman" panose="02020603050405020304" pitchFamily="18" charset="0"/>
                <a:cs typeface="Tahoma" panose="020B0604030504040204" pitchFamily="34" charset="0"/>
              </a:rPr>
              <a:t>يعتمد على نفسه</a:t>
            </a:r>
            <a:r>
              <a:rPr lang="en-US" dirty="0">
                <a:solidFill>
                  <a:srgbClr val="00417C"/>
                </a:solidFill>
                <a:ea typeface="Times New Roman" panose="02020603050405020304" pitchFamily="18" charset="0"/>
                <a:cs typeface="Tahoma" panose="020B0604030504040204" pitchFamily="34" charset="0"/>
              </a:rPr>
              <a:t>			D</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Sociable  </a:t>
            </a:r>
            <a:r>
              <a:rPr lang="ar-EG" dirty="0">
                <a:solidFill>
                  <a:srgbClr val="00417C"/>
                </a:solidFill>
                <a:ea typeface="Times New Roman" panose="02020603050405020304" pitchFamily="18" charset="0"/>
                <a:cs typeface="Tahoma" panose="020B0604030504040204" pitchFamily="34" charset="0"/>
              </a:rPr>
              <a:t>إجتماعي </a:t>
            </a:r>
            <a:r>
              <a:rPr lang="en-US" dirty="0">
                <a:solidFill>
                  <a:srgbClr val="00417C"/>
                </a:solidFill>
                <a:ea typeface="Times New Roman" panose="02020603050405020304" pitchFamily="18" charset="0"/>
                <a:cs typeface="Tahoma" panose="020B0604030504040204" pitchFamily="34" charset="0"/>
              </a:rPr>
              <a:t>					I</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Patient </a:t>
            </a:r>
            <a:r>
              <a:rPr lang="ar-EG" dirty="0">
                <a:solidFill>
                  <a:srgbClr val="00417C"/>
                </a:solidFill>
                <a:ea typeface="Times New Roman" panose="02020603050405020304" pitchFamily="18" charset="0"/>
                <a:cs typeface="Tahoma" panose="020B0604030504040204" pitchFamily="34" charset="0"/>
              </a:rPr>
              <a:t>صبور </a:t>
            </a:r>
            <a:r>
              <a:rPr lang="en-US" dirty="0">
                <a:solidFill>
                  <a:srgbClr val="00417C"/>
                </a:solidFill>
                <a:ea typeface="Times New Roman" panose="02020603050405020304" pitchFamily="18" charset="0"/>
                <a:cs typeface="Tahoma" panose="020B0604030504040204" pitchFamily="34" charset="0"/>
              </a:rPr>
              <a:t>						S</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Soft-spoken </a:t>
            </a:r>
            <a:r>
              <a:rPr lang="ar-EG" dirty="0">
                <a:solidFill>
                  <a:srgbClr val="00417C"/>
                </a:solidFill>
                <a:ea typeface="Times New Roman" panose="02020603050405020304" pitchFamily="18" charset="0"/>
                <a:cs typeface="Tahoma" panose="020B0604030504040204" pitchFamily="34" charset="0"/>
              </a:rPr>
              <a:t>حلو اللسان \ متحدث بلطافة </a:t>
            </a:r>
            <a:r>
              <a:rPr lang="en-US" dirty="0">
                <a:solidFill>
                  <a:srgbClr val="00417C"/>
                </a:solidFill>
                <a:ea typeface="Times New Roman" panose="02020603050405020304" pitchFamily="18" charset="0"/>
                <a:cs typeface="Tahoma" panose="020B0604030504040204" pitchFamily="34" charset="0"/>
              </a:rPr>
              <a:t>		C</a:t>
            </a: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ar-EG" dirty="0">
              <a:solidFill>
                <a:srgbClr val="00417C"/>
              </a:solidFill>
              <a:ea typeface="Times New Roman" panose="02020603050405020304" pitchFamily="18" charset="0"/>
              <a:cs typeface="Tahoma" panose="020B0604030504040204" pitchFamily="34" charset="0"/>
            </a:endParaRPr>
          </a:p>
          <a:p>
            <a:pPr marL="0" indent="0" algn="just">
              <a:lnSpc>
                <a:spcPct val="115000"/>
              </a:lnSpc>
              <a:spcBef>
                <a:spcPts val="500"/>
              </a:spcBef>
              <a:spcAft>
                <a:spcPts val="1000"/>
              </a:spcAft>
              <a:buNone/>
            </a:pPr>
            <a:endParaRPr lang="en-US" dirty="0">
              <a:solidFill>
                <a:srgbClr val="00417C"/>
              </a:solidFill>
              <a:effectLst/>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351886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Q10</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Animated </a:t>
            </a:r>
            <a:r>
              <a:rPr lang="ar-EG">
                <a:solidFill>
                  <a:srgbClr val="00417C"/>
                </a:solidFill>
                <a:ea typeface="Times New Roman" panose="02020603050405020304" pitchFamily="18" charset="0"/>
                <a:cs typeface="Tahoma" panose="020B0604030504040204" pitchFamily="34" charset="0"/>
              </a:rPr>
              <a:t>مفعم بالحيوية </a:t>
            </a:r>
            <a:r>
              <a:rPr lang="en-US">
                <a:solidFill>
                  <a:srgbClr val="00417C"/>
                </a:solidFill>
                <a:ea typeface="Times New Roman" panose="02020603050405020304" pitchFamily="18" charset="0"/>
                <a:cs typeface="Tahoma" panose="020B0604030504040204" pitchFamily="34" charset="0"/>
              </a:rPr>
              <a:t>		I</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Self-disciplined </a:t>
            </a:r>
            <a:r>
              <a:rPr lang="ar-EG">
                <a:solidFill>
                  <a:srgbClr val="00417C"/>
                </a:solidFill>
                <a:ea typeface="Times New Roman" panose="02020603050405020304" pitchFamily="18" charset="0"/>
                <a:cs typeface="Tahoma" panose="020B0604030504040204" pitchFamily="34" charset="0"/>
              </a:rPr>
              <a:t>منضبط</a:t>
            </a:r>
            <a:r>
              <a:rPr lang="en-US">
                <a:solidFill>
                  <a:srgbClr val="00417C"/>
                </a:solidFill>
                <a:ea typeface="Times New Roman" panose="02020603050405020304" pitchFamily="18" charset="0"/>
                <a:cs typeface="Tahoma" panose="020B0604030504040204" pitchFamily="34" charset="0"/>
              </a:rPr>
              <a:t>			C</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Patient </a:t>
            </a:r>
            <a:r>
              <a:rPr lang="ar-EG">
                <a:solidFill>
                  <a:srgbClr val="00417C"/>
                </a:solidFill>
                <a:ea typeface="Times New Roman" panose="02020603050405020304" pitchFamily="18" charset="0"/>
                <a:cs typeface="Tahoma" panose="020B0604030504040204" pitchFamily="34" charset="0"/>
              </a:rPr>
              <a:t>صبور </a:t>
            </a:r>
            <a:r>
              <a:rPr lang="en-US">
                <a:solidFill>
                  <a:srgbClr val="00417C"/>
                </a:solidFill>
                <a:ea typeface="Times New Roman" panose="02020603050405020304" pitchFamily="18" charset="0"/>
                <a:cs typeface="Tahoma" panose="020B0604030504040204" pitchFamily="34" charset="0"/>
              </a:rPr>
              <a:t>				S</a:t>
            </a:r>
            <a:endParaRPr lang="ar-EG">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a:solidFill>
                  <a:srgbClr val="00417C"/>
                </a:solidFill>
                <a:ea typeface="Times New Roman" panose="02020603050405020304" pitchFamily="18" charset="0"/>
                <a:cs typeface="Tahoma" panose="020B0604030504040204" pitchFamily="34" charset="0"/>
              </a:rPr>
              <a:t>Persistent  </a:t>
            </a:r>
            <a:r>
              <a:rPr lang="ar-EG">
                <a:solidFill>
                  <a:srgbClr val="00417C"/>
                </a:solidFill>
                <a:ea typeface="Times New Roman" panose="02020603050405020304" pitchFamily="18" charset="0"/>
                <a:cs typeface="Tahoma" panose="020B0604030504040204" pitchFamily="34" charset="0"/>
              </a:rPr>
              <a:t>مثابر \ مُصِر </a:t>
            </a:r>
            <a:r>
              <a:rPr lang="en-US">
                <a:solidFill>
                  <a:srgbClr val="00417C"/>
                </a:solidFill>
                <a:ea typeface="Times New Roman" panose="02020603050405020304" pitchFamily="18" charset="0"/>
                <a:cs typeface="Tahoma" panose="020B0604030504040204" pitchFamily="34" charset="0"/>
              </a:rPr>
              <a:t>			D</a:t>
            </a:r>
            <a:endParaRPr lang="ar-EG">
              <a:solidFill>
                <a:srgbClr val="00417C"/>
              </a:solidFill>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317125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417C"/>
                </a:solidFill>
              </a:rPr>
              <a:t>Q11</a:t>
            </a:r>
          </a:p>
        </p:txBody>
      </p:sp>
      <p:sp>
        <p:nvSpPr>
          <p:cNvPr id="3" name="Content Placeholder 2"/>
          <p:cNvSpPr>
            <a:spLocks noGrp="1"/>
          </p:cNvSpPr>
          <p:nvPr>
            <p:ph idx="1"/>
          </p:nvPr>
        </p:nvSpPr>
        <p:spPr/>
        <p:txBody>
          <a:bodyPr/>
          <a:lstStyle/>
          <a:p>
            <a:pPr marL="0" indent="0" algn="just">
              <a:lnSpc>
                <a:spcPct val="115000"/>
              </a:lnSpc>
              <a:spcBef>
                <a:spcPts val="500"/>
              </a:spcBef>
              <a:spcAft>
                <a:spcPts val="1000"/>
              </a:spcAft>
              <a:buNone/>
            </a:pPr>
            <a:r>
              <a:rPr lang="en-US" b="1" dirty="0">
                <a:solidFill>
                  <a:srgbClr val="00417C"/>
                </a:solidFill>
                <a:ea typeface="Times New Roman" panose="02020603050405020304" pitchFamily="18" charset="0"/>
                <a:cs typeface="Tahoma" panose="020B0604030504040204" pitchFamily="34" charset="0"/>
              </a:rPr>
              <a:t>Which of the following BEST describes you?</a:t>
            </a: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Forceful </a:t>
            </a:r>
            <a:r>
              <a:rPr lang="ar-EG" dirty="0">
                <a:solidFill>
                  <a:srgbClr val="00417C"/>
                </a:solidFill>
                <a:ea typeface="Times New Roman" panose="02020603050405020304" pitchFamily="18" charset="0"/>
                <a:cs typeface="Tahoma" panose="020B0604030504040204" pitchFamily="34" charset="0"/>
              </a:rPr>
              <a:t>حازم \ نشيط </a:t>
            </a:r>
            <a:r>
              <a:rPr lang="en-US" dirty="0">
                <a:solidFill>
                  <a:srgbClr val="00417C"/>
                </a:solidFill>
                <a:ea typeface="Times New Roman" panose="02020603050405020304" pitchFamily="18" charset="0"/>
                <a:cs typeface="Tahoma" panose="020B0604030504040204" pitchFamily="34" charset="0"/>
              </a:rPr>
              <a:t>			D</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Introverted </a:t>
            </a:r>
            <a:r>
              <a:rPr lang="ar-EG" dirty="0">
                <a:solidFill>
                  <a:srgbClr val="00417C"/>
                </a:solidFill>
                <a:ea typeface="Times New Roman" panose="02020603050405020304" pitchFamily="18" charset="0"/>
                <a:cs typeface="Tahoma" panose="020B0604030504040204" pitchFamily="34" charset="0"/>
              </a:rPr>
              <a:t>منطوي </a:t>
            </a:r>
            <a:r>
              <a:rPr lang="en-US" dirty="0">
                <a:solidFill>
                  <a:srgbClr val="00417C"/>
                </a:solidFill>
                <a:ea typeface="Times New Roman" panose="02020603050405020304" pitchFamily="18" charset="0"/>
                <a:cs typeface="Tahoma" panose="020B0604030504040204" pitchFamily="34" charset="0"/>
              </a:rPr>
              <a:t>			C</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Easy-going </a:t>
            </a:r>
            <a:r>
              <a:rPr lang="ar-EG" dirty="0">
                <a:solidFill>
                  <a:srgbClr val="00417C"/>
                </a:solidFill>
                <a:ea typeface="Times New Roman" panose="02020603050405020304" pitchFamily="18" charset="0"/>
                <a:cs typeface="Tahoma" panose="020B0604030504040204" pitchFamily="34" charset="0"/>
              </a:rPr>
              <a:t>سهل التعامل معه </a:t>
            </a:r>
            <a:r>
              <a:rPr lang="en-US" dirty="0">
                <a:solidFill>
                  <a:srgbClr val="00417C"/>
                </a:solidFill>
                <a:ea typeface="Times New Roman" panose="02020603050405020304" pitchFamily="18" charset="0"/>
                <a:cs typeface="Tahoma" panose="020B0604030504040204" pitchFamily="34" charset="0"/>
              </a:rPr>
              <a:t>	S</a:t>
            </a:r>
            <a:endParaRPr lang="ar-EG" dirty="0">
              <a:solidFill>
                <a:srgbClr val="00417C"/>
              </a:solidFill>
              <a:ea typeface="Times New Roman" panose="02020603050405020304" pitchFamily="18" charset="0"/>
              <a:cs typeface="Tahoma" panose="020B0604030504040204" pitchFamily="34" charset="0"/>
            </a:endParaRPr>
          </a:p>
          <a:p>
            <a:pPr marL="342900" indent="-342900" algn="just">
              <a:lnSpc>
                <a:spcPct val="115000"/>
              </a:lnSpc>
              <a:spcBef>
                <a:spcPts val="500"/>
              </a:spcBef>
              <a:spcAft>
                <a:spcPts val="1000"/>
              </a:spcAft>
              <a:buFont typeface="+mj-lt"/>
              <a:buAutoNum type="alphaLcPeriod"/>
            </a:pPr>
            <a:r>
              <a:rPr lang="en-US" dirty="0">
                <a:solidFill>
                  <a:srgbClr val="00417C"/>
                </a:solidFill>
                <a:ea typeface="Times New Roman" panose="02020603050405020304" pitchFamily="18" charset="0"/>
                <a:cs typeface="Tahoma" panose="020B0604030504040204" pitchFamily="34" charset="0"/>
              </a:rPr>
              <a:t>Impulsive </a:t>
            </a:r>
            <a:r>
              <a:rPr lang="ar-EG" dirty="0">
                <a:solidFill>
                  <a:srgbClr val="00417C"/>
                </a:solidFill>
                <a:ea typeface="Times New Roman" panose="02020603050405020304" pitchFamily="18" charset="0"/>
                <a:cs typeface="Tahoma" panose="020B0604030504040204" pitchFamily="34" charset="0"/>
              </a:rPr>
              <a:t>مندفع \ تلقائي </a:t>
            </a:r>
            <a:r>
              <a:rPr lang="en-US" dirty="0">
                <a:solidFill>
                  <a:srgbClr val="00417C"/>
                </a:solidFill>
                <a:ea typeface="Times New Roman" panose="02020603050405020304" pitchFamily="18" charset="0"/>
                <a:cs typeface="Tahoma" panose="020B0604030504040204" pitchFamily="34" charset="0"/>
              </a:rPr>
              <a:t>		I</a:t>
            </a:r>
            <a:endParaRPr lang="ar-EG" dirty="0">
              <a:solidFill>
                <a:srgbClr val="00417C"/>
              </a:solidFill>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50988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63"/>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3"/>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C82D294E8B3E408D6789D5DB978365" ma:contentTypeVersion="17" ma:contentTypeDescription="Create a new document." ma:contentTypeScope="" ma:versionID="6ee320358f90c04651861a51e3fc31db">
  <xsd:schema xmlns:xsd="http://www.w3.org/2001/XMLSchema" xmlns:xs="http://www.w3.org/2001/XMLSchema" xmlns:p="http://schemas.microsoft.com/office/2006/metadata/properties" xmlns:ns2="b1dd8b74-5c72-4bed-9600-dc522257a853" xmlns:ns3="a52e92df-ef05-4178-9ff7-ae52c84e8b80" targetNamespace="http://schemas.microsoft.com/office/2006/metadata/properties" ma:root="true" ma:fieldsID="25a970a39b1f11a4dd3fc4de4bd6885b" ns2:_="" ns3:_="">
    <xsd:import namespace="b1dd8b74-5c72-4bed-9600-dc522257a853"/>
    <xsd:import namespace="a52e92df-ef05-4178-9ff7-ae52c84e8b80"/>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SearchProperties" minOccurs="0"/>
                <xsd:element ref="ns2:MediaServiceObjectDetectorVersions" minOccurs="0"/>
                <xsd:element ref="ns2:MediaServiceOCR" minOccurs="0"/>
                <xsd:element ref="ns2:MediaServiceLocation" minOccurs="0"/>
                <xsd:element ref="ns3:SharedWithUsers" minOccurs="0"/>
                <xsd:element ref="ns3:SharedWithDetail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dd8b74-5c72-4bed-9600-dc522257a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f333aa0-1660-4a69-b487-86ecbf4b4bc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52e92df-ef05-4178-9ff7-ae52c84e8b8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c7a4276-aa78-46fd-88ea-7888c1f879c8}" ma:internalName="TaxCatchAll" ma:showField="CatchAllData" ma:web="a52e92df-ef05-4178-9ff7-ae52c84e8b80">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a52e92df-ef05-4178-9ff7-ae52c84e8b80" xsi:nil="true"/>
    <lcf76f155ced4ddcb4097134ff3c332f xmlns="b1dd8b74-5c72-4bed-9600-dc522257a85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86E73E-B275-4EE6-A631-079B4ABBBC82}">
  <ds:schemaRefs>
    <ds:schemaRef ds:uri="a52e92df-ef05-4178-9ff7-ae52c84e8b80"/>
    <ds:schemaRef ds:uri="b1dd8b74-5c72-4bed-9600-dc522257a8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C28691-7429-4027-9D74-7A511954C883}">
  <ds:schemaRefs>
    <ds:schemaRef ds:uri="http://schemas.microsoft.com/office/2006/documentManagement/types"/>
    <ds:schemaRef ds:uri="http://purl.org/dc/elements/1.1/"/>
    <ds:schemaRef ds:uri="http://schemas.microsoft.com/office/infopath/2007/PartnerControls"/>
    <ds:schemaRef ds:uri="b1dd8b74-5c72-4bed-9600-dc522257a853"/>
    <ds:schemaRef ds:uri="http://purl.org/dc/terms/"/>
    <ds:schemaRef ds:uri="a52e92df-ef05-4178-9ff7-ae52c84e8b80"/>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BFD3381-C9B2-45D6-A2F0-1CA4570AFA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22327</TotalTime>
  <Words>16534</Words>
  <Application>Microsoft Office PowerPoint</Application>
  <PresentationFormat>Widescreen</PresentationFormat>
  <Paragraphs>2007</Paragraphs>
  <Slides>167</Slides>
  <Notes>128</Notes>
  <HiddenSlides>31</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167</vt:i4>
      </vt:variant>
    </vt:vector>
  </HeadingPairs>
  <TitlesOfParts>
    <vt:vector size="191" baseType="lpstr">
      <vt:lpstr>Arial</vt:lpstr>
      <vt:lpstr>Arial (Headings)</vt:lpstr>
      <vt:lpstr>Arial MT</vt:lpstr>
      <vt:lpstr>Arial Regular</vt:lpstr>
      <vt:lpstr>BwNistaGrotesk</vt:lpstr>
      <vt:lpstr>Calibri</vt:lpstr>
      <vt:lpstr>Calibri Light</vt:lpstr>
      <vt:lpstr>Corbel</vt:lpstr>
      <vt:lpstr>Encode Sans Expanded Light</vt:lpstr>
      <vt:lpstr>Encode Sans ExpandedLight</vt:lpstr>
      <vt:lpstr>Google Sans</vt:lpstr>
      <vt:lpstr>Gotham Condensed Book</vt:lpstr>
      <vt:lpstr>Gotham Condensed Medium</vt:lpstr>
      <vt:lpstr>Helvetica 45 Light</vt:lpstr>
      <vt:lpstr>HelveticaNeueLT Std Blk Cn</vt:lpstr>
      <vt:lpstr>HelveticaNeueLT Std Lt Cn</vt:lpstr>
      <vt:lpstr>Indeed Sans</vt:lpstr>
      <vt:lpstr>Montserrat</vt:lpstr>
      <vt:lpstr>PT Sans</vt:lpstr>
      <vt:lpstr>source-serif-pro</vt:lpstr>
      <vt:lpstr>Symbol</vt:lpstr>
      <vt:lpstr>Times New Roman</vt:lpstr>
      <vt:lpstr>Wingdings</vt:lpstr>
      <vt:lpstr>1_Office Theme</vt:lpstr>
      <vt:lpstr>PowerPoint Presentation</vt:lpstr>
      <vt:lpstr>HOUSEKEEPING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Q1</vt:lpstr>
      <vt:lpstr>Q2</vt:lpstr>
      <vt:lpstr>Q3</vt:lpstr>
      <vt:lpstr>Q4</vt:lpstr>
      <vt:lpstr>Q5</vt:lpstr>
      <vt:lpstr>Q6</vt:lpstr>
      <vt:lpstr>Q7</vt:lpstr>
      <vt:lpstr>Q8</vt:lpstr>
      <vt:lpstr>Q9</vt:lpstr>
      <vt:lpstr>Q10</vt:lpstr>
      <vt:lpstr>Q11</vt:lpstr>
      <vt:lpstr>Q12</vt:lpstr>
      <vt:lpstr>Q13</vt:lpstr>
      <vt:lpstr>Q14</vt:lpstr>
      <vt:lpstr>Q15</vt:lpstr>
      <vt:lpstr>PowerPoint Presentation</vt:lpstr>
      <vt:lpstr>PowerPoint Presentation</vt:lpstr>
      <vt:lpstr>Q1</vt:lpstr>
      <vt:lpstr>Q2</vt:lpstr>
      <vt:lpstr>Q3</vt:lpstr>
      <vt:lpstr>Q4</vt:lpstr>
      <vt:lpstr>Q5</vt:lpstr>
      <vt:lpstr>Q6</vt:lpstr>
      <vt:lpstr>Q7</vt:lpstr>
      <vt:lpstr>Q8</vt:lpstr>
      <vt:lpstr>Q9</vt:lpstr>
      <vt:lpstr>Q10</vt:lpstr>
      <vt:lpstr>Q11</vt:lpstr>
      <vt:lpstr>Q12</vt:lpstr>
      <vt:lpstr>Q13</vt:lpstr>
      <vt:lpstr>Q14</vt:lpstr>
      <vt:lpstr>Q15</vt:lpstr>
      <vt:lpstr>PowerPoint Presentation</vt:lpstr>
      <vt:lpstr>PowerPoint Presentation</vt:lpstr>
      <vt:lpstr>PowerPoint Presentation</vt:lpstr>
      <vt:lpstr>DOMINANCE</vt:lpstr>
      <vt:lpstr>DOMINANCE</vt:lpstr>
      <vt:lpstr>DOMINANCE</vt:lpstr>
      <vt:lpstr>DOMINANCE</vt:lpstr>
      <vt:lpstr>DOMINANCE</vt:lpstr>
      <vt:lpstr>DOMINANCE</vt:lpstr>
      <vt:lpstr>PowerPoint Presentation</vt:lpstr>
      <vt:lpstr>INFLUENCE</vt:lpstr>
      <vt:lpstr>INFLUENCE</vt:lpstr>
      <vt:lpstr>INFLUENCE</vt:lpstr>
      <vt:lpstr>INFLUENCE</vt:lpstr>
      <vt:lpstr>INFLUENCE</vt:lpstr>
      <vt:lpstr>INFLUENCE</vt:lpstr>
      <vt:lpstr>PowerPoint Presentation</vt:lpstr>
      <vt:lpstr>STEADINESS</vt:lpstr>
      <vt:lpstr>STEADINESS</vt:lpstr>
      <vt:lpstr>STEADINESS</vt:lpstr>
      <vt:lpstr>STEADINESS</vt:lpstr>
      <vt:lpstr>STEADINESS</vt:lpstr>
      <vt:lpstr>STEADINESS</vt:lpstr>
      <vt:lpstr>PowerPoint Presentation</vt:lpstr>
      <vt:lpstr>CONSCIENTIOUS</vt:lpstr>
      <vt:lpstr>CONSCIENTIOUS</vt:lpstr>
      <vt:lpstr>CONSCIENTIOUS</vt:lpstr>
      <vt:lpstr>CONSCIENTIOUS</vt:lpstr>
      <vt:lpstr>CONSCIENTIOUS</vt:lpstr>
      <vt:lpstr>CONSCIENTIOUS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Fatma Alsagaf</dc:creator>
  <cp:lastModifiedBy>Fatma Alsagaf</cp:lastModifiedBy>
  <cp:revision>1</cp:revision>
  <dcterms:created xsi:type="dcterms:W3CDTF">2025-04-29T06:44:18Z</dcterms:created>
  <dcterms:modified xsi:type="dcterms:W3CDTF">2025-11-18T12:01:52Z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0x010100E2C82D294E8B3E408D6789D5DB978365</vt:lpwstr>
  </property>
  <property fmtid="{D5CDD505-2E9C-101B-9397-08002B2CF9AE}" pid="3" name="MediaServiceImageTags">
    <vt:lpwstr/>
  </property>
  <property fmtid="{D5CDD505-2E9C-101B-9397-08002B2CF9AE}" pid="4" name="MSIP_Label_a8b038a4-b690-439f-9fce-f9c106be0ae1_Enabled">
    <vt:lpwstr>true</vt:lpwstr>
  </property>
  <property fmtid="{D5CDD505-2E9C-101B-9397-08002B2CF9AE}" pid="5" name="MSIP_Label_a8b038a4-b690-439f-9fce-f9c106be0ae1_SetDate">
    <vt:lpwstr>2025-06-11T09:15:16Z</vt:lpwstr>
  </property>
  <property fmtid="{D5CDD505-2E9C-101B-9397-08002B2CF9AE}" pid="6" name="MSIP_Label_a8b038a4-b690-439f-9fce-f9c106be0ae1_Method">
    <vt:lpwstr>Standard</vt:lpwstr>
  </property>
  <property fmtid="{D5CDD505-2E9C-101B-9397-08002B2CF9AE}" pid="7" name="MSIP_Label_a8b038a4-b690-439f-9fce-f9c106be0ae1_Name">
    <vt:lpwstr>Restricted - No Encryption</vt:lpwstr>
  </property>
  <property fmtid="{D5CDD505-2E9C-101B-9397-08002B2CF9AE}" pid="8" name="MSIP_Label_a8b038a4-b690-439f-9fce-f9c106be0ae1_SiteId">
    <vt:lpwstr>79ddd250-40e1-4d41-ba0f-c9e9849725cb</vt:lpwstr>
  </property>
  <property fmtid="{D5CDD505-2E9C-101B-9397-08002B2CF9AE}" pid="9" name="MSIP_Label_a8b038a4-b690-439f-9fce-f9c106be0ae1_ActionId">
    <vt:lpwstr>522a2788-2791-4b57-b9ad-5559a6e522ae</vt:lpwstr>
  </property>
  <property fmtid="{D5CDD505-2E9C-101B-9397-08002B2CF9AE}" pid="10" name="MSIP_Label_a8b038a4-b690-439f-9fce-f9c106be0ae1_ContentBits">
    <vt:lpwstr>2</vt:lpwstr>
  </property>
  <property fmtid="{D5CDD505-2E9C-101B-9397-08002B2CF9AE}" pid="11" name="MSIP_Label_a8b038a4-b690-439f-9fce-f9c106be0ae1_Tag">
    <vt:lpwstr>10, 1, 2, 2</vt:lpwstr>
  </property>
  <property fmtid="{D5CDD505-2E9C-101B-9397-08002B2CF9AE}" pid="12" name="ClassificationContentMarkingFooterLocations">
    <vt:lpwstr>1_Office Theme:12</vt:lpwstr>
  </property>
  <property fmtid="{D5CDD505-2E9C-101B-9397-08002B2CF9AE}" pid="13" name="ClassificationContentMarkingFooterText">
    <vt:lpwstr>Restricted : General Al-Futtaim Group</vt:lpwstr>
  </property>
</Properties>
</file>